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5"/>
  </p:notesMasterIdLst>
  <p:sldIdLst>
    <p:sldId id="666" r:id="rId5"/>
    <p:sldId id="777" r:id="rId6"/>
    <p:sldId id="686" r:id="rId7"/>
    <p:sldId id="712" r:id="rId8"/>
    <p:sldId id="728" r:id="rId9"/>
    <p:sldId id="754" r:id="rId10"/>
    <p:sldId id="776" r:id="rId11"/>
    <p:sldId id="788" r:id="rId12"/>
    <p:sldId id="789" r:id="rId13"/>
    <p:sldId id="791" r:id="rId14"/>
    <p:sldId id="792" r:id="rId15"/>
    <p:sldId id="790" r:id="rId16"/>
    <p:sldId id="793" r:id="rId17"/>
    <p:sldId id="794" r:id="rId18"/>
    <p:sldId id="795" r:id="rId19"/>
    <p:sldId id="798" r:id="rId20"/>
    <p:sldId id="796" r:id="rId21"/>
    <p:sldId id="727" r:id="rId22"/>
    <p:sldId id="797" r:id="rId23"/>
    <p:sldId id="729" r:id="rId24"/>
    <p:sldId id="779" r:id="rId25"/>
    <p:sldId id="782" r:id="rId26"/>
    <p:sldId id="778" r:id="rId27"/>
    <p:sldId id="783" r:id="rId28"/>
    <p:sldId id="784" r:id="rId29"/>
    <p:sldId id="785" r:id="rId30"/>
    <p:sldId id="781" r:id="rId31"/>
    <p:sldId id="786" r:id="rId32"/>
    <p:sldId id="787" r:id="rId33"/>
    <p:sldId id="780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05" autoAdjust="0"/>
    <p:restoredTop sz="88534" autoAdjust="0"/>
  </p:normalViewPr>
  <p:slideViewPr>
    <p:cSldViewPr>
      <p:cViewPr varScale="1">
        <p:scale>
          <a:sx n="82" d="100"/>
          <a:sy n="82" d="100"/>
        </p:scale>
        <p:origin x="888" y="77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E87F4A-DD11-41AF-8B76-F2E5B620283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F2399-CD51-4C4C-BC34-03B9F40F9CF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450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3"/>
          <p:cNvSpPr/>
          <p:nvPr userDrawn="1"/>
        </p:nvSpPr>
        <p:spPr>
          <a:xfrm>
            <a:off x="1" y="2647950"/>
            <a:ext cx="4866102" cy="42100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4866102"/>
              <a:gd name="connsiteY0" fmla="*/ 4210050 h 4210050"/>
              <a:gd name="connsiteX1" fmla="*/ 0 w 4866102"/>
              <a:gd name="connsiteY1" fmla="*/ 0 h 4210050"/>
              <a:gd name="connsiteX2" fmla="*/ 4866102 w 4866102"/>
              <a:gd name="connsiteY2" fmla="*/ 4210050 h 4210050"/>
              <a:gd name="connsiteX3" fmla="*/ 0 w 4866102"/>
              <a:gd name="connsiteY3" fmla="*/ 4210050 h 421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102" h="4210050">
                <a:moveTo>
                  <a:pt x="0" y="4210050"/>
                </a:moveTo>
                <a:lnTo>
                  <a:pt x="0" y="0"/>
                </a:lnTo>
                <a:lnTo>
                  <a:pt x="4866102" y="4210050"/>
                </a:lnTo>
                <a:lnTo>
                  <a:pt x="0" y="42100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 userDrawn="1"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rgbClr val="0D0D63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424428" y="6334108"/>
            <a:ext cx="502920" cy="5029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BA4331-5E9D-4967-82DD-789FC344A22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848" y1="51051" x2="2848" y2="51051"/>
                        <a14:foregroundMark x1="13483" y1="49349" x2="13483" y2="49349"/>
                        <a14:foregroundMark x1="25408" y1="52152" x2="25408" y2="52152"/>
                        <a14:foregroundMark x1="43297" y1="50501" x2="43297" y2="50501"/>
                        <a14:foregroundMark x1="50095" y1="49349" x2="50095" y2="49349"/>
                        <a14:foregroundMark x1="2431" y1="76276" x2="2431" y2="76276"/>
                        <a14:foregroundMark x1="14774" y1="74024" x2="14774" y2="74024"/>
                        <a14:foregroundMark x1="26244" y1="74024" x2="26244" y2="74024"/>
                        <a14:foregroundMark x1="39461" y1="70120" x2="39461" y2="70120"/>
                        <a14:foregroundMark x1="51804" y1="70120" x2="51804" y2="70120"/>
                        <a14:foregroundMark x1="1177" y1="90340" x2="1177" y2="90340"/>
                        <a14:foregroundMark x1="5811" y1="88939" x2="5811" y2="88939"/>
                        <a14:foregroundMark x1="10406" y1="89640" x2="10406" y2="89640"/>
                        <a14:foregroundMark x1="15382" y1="90140" x2="15382" y2="90140"/>
                        <a14:foregroundMark x1="18914" y1="89189" x2="18914" y2="89189"/>
                        <a14:foregroundMark x1="23889" y1="88739" x2="23889" y2="88739"/>
                        <a14:foregroundMark x1="31523" y1="88488" x2="31523" y2="88488"/>
                        <a14:foregroundMark x1="36308" y1="88939" x2="36308" y2="88939"/>
                        <a14:foregroundMark x1="39499" y1="90340" x2="39499" y2="90340"/>
                        <a14:foregroundMark x1="46411" y1="88739" x2="46411" y2="88739"/>
                        <a14:foregroundMark x1="51196" y1="88739" x2="51196" y2="88739"/>
                        <a14:foregroundMark x1="55108" y1="88939" x2="55108" y2="88939"/>
                        <a14:backgroundMark x1="29396" y1="52503" x2="29396" y2="52503"/>
                        <a14:backgroundMark x1="5963" y1="72823" x2="5963" y2="72823"/>
                        <a14:backgroundMark x1="29016" y1="76076" x2="29016" y2="76076"/>
                        <a14:backgroundMark x1="24763" y1="90591" x2="24763" y2="90591"/>
                      </a14:backgroundRemoval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166" y="404664"/>
            <a:ext cx="3580644" cy="2717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96336" y="222101"/>
            <a:ext cx="1440160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90166" y="6356350"/>
            <a:ext cx="725424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2987824" y="4293095"/>
            <a:ext cx="5939524" cy="1389207"/>
          </a:xfrm>
        </p:spPr>
        <p:txBody>
          <a:bodyPr anchor="t">
            <a:normAutofit/>
          </a:bodyPr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idx="1"/>
          </p:nvPr>
        </p:nvSpPr>
        <p:spPr>
          <a:xfrm>
            <a:off x="2987824" y="5517232"/>
            <a:ext cx="5939524" cy="43204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rgbClr val="00B0F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1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8" name="Freeform 7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117138"/>
            <a:ext cx="6635080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1570"/>
                </a:solidFill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874" y="84479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677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28908" y="-833842"/>
            <a:ext cx="6264691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50629" y="-1150635"/>
            <a:ext cx="6858004" cy="9159262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430" y="2894732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430" y="2204864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771960" y="6354471"/>
            <a:ext cx="1287872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17232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855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42655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D0D63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190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1" name="Freeform 10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3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495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7" name="Freeform 6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85762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554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904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 rot="16200000">
            <a:off x="-31064" y="3290426"/>
            <a:ext cx="3600394" cy="3589512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7061" h="1820717">
                <a:moveTo>
                  <a:pt x="2382" y="1820717"/>
                </a:moveTo>
                <a:lnTo>
                  <a:pt x="0" y="13349"/>
                </a:lnTo>
                <a:lnTo>
                  <a:pt x="1308411" y="0"/>
                </a:lnTo>
                <a:lnTo>
                  <a:pt x="2617061" y="1812890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 rot="16200000">
            <a:off x="-1094670" y="1074698"/>
            <a:ext cx="5733260" cy="358385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0070C0"/>
                </a:solidFill>
              </a:defRPr>
            </a:lvl1pPr>
            <a:lvl2pPr>
              <a:defRPr sz="2800">
                <a:solidFill>
                  <a:srgbClr val="00B0F0"/>
                </a:solidFill>
              </a:defRPr>
            </a:lvl2pPr>
            <a:lvl3pPr>
              <a:defRPr sz="2400">
                <a:solidFill>
                  <a:srgbClr val="002060"/>
                </a:solidFill>
              </a:defRPr>
            </a:lvl3pPr>
            <a:lvl4pPr>
              <a:defRPr sz="2000">
                <a:solidFill>
                  <a:srgbClr val="002060"/>
                </a:solidFill>
              </a:defRPr>
            </a:lvl4pPr>
            <a:lvl5pPr>
              <a:defRPr sz="2000">
                <a:solidFill>
                  <a:srgbClr val="00206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half" idx="2"/>
          </p:nvPr>
        </p:nvSpPr>
        <p:spPr>
          <a:xfrm>
            <a:off x="457200" y="1435101"/>
            <a:ext cx="3008313" cy="401994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0"/>
          </p:nvPr>
        </p:nvSpPr>
        <p:spPr>
          <a:xfrm>
            <a:off x="1763688" y="6356350"/>
            <a:ext cx="1224136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 userDrawn="1">
            <p:ph type="ftr" sz="quarter" idx="11"/>
          </p:nvPr>
        </p:nvSpPr>
        <p:spPr>
          <a:xfrm>
            <a:off x="3563888" y="6356350"/>
            <a:ext cx="2808311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3" y="5589240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204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 userDrawn="1"/>
        </p:nvGrpSpPr>
        <p:grpSpPr>
          <a:xfrm rot="16200000">
            <a:off x="-2789594" y="2764150"/>
            <a:ext cx="6881124" cy="1361343"/>
            <a:chOff x="-36512" y="-13316"/>
            <a:chExt cx="9180513" cy="1361343"/>
          </a:xfrm>
        </p:grpSpPr>
        <p:sp>
          <p:nvSpPr>
            <p:cNvPr id="11" name="Freeform 10"/>
            <p:cNvSpPr/>
            <p:nvPr userDrawn="1"/>
          </p:nvSpPr>
          <p:spPr>
            <a:xfrm>
              <a:off x="-36512" y="-13316"/>
              <a:ext cx="3059835" cy="1361343"/>
            </a:xfrm>
            <a:custGeom>
              <a:avLst/>
              <a:gdLst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3571875 w 3571875"/>
                <a:gd name="connsiteY2" fmla="*/ 4210050 h 4210050"/>
                <a:gd name="connsiteX3" fmla="*/ 0 w 3571875"/>
                <a:gd name="connsiteY3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883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050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812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76450 w 3571875"/>
                <a:gd name="connsiteY2" fmla="*/ 22740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245519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38350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2433637 h 2433637"/>
                <a:gd name="connsiteX1" fmla="*/ 257175 w 3571875"/>
                <a:gd name="connsiteY1" fmla="*/ 0 h 2433637"/>
                <a:gd name="connsiteX2" fmla="*/ 2038350 w 3571875"/>
                <a:gd name="connsiteY2" fmla="*/ 628650 h 2433637"/>
                <a:gd name="connsiteX3" fmla="*/ 3571875 w 3571875"/>
                <a:gd name="connsiteY3" fmla="*/ 2433637 h 2433637"/>
                <a:gd name="connsiteX4" fmla="*/ 0 w 3571875"/>
                <a:gd name="connsiteY4" fmla="*/ 2433637 h 2433637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24051 w 3574257"/>
                <a:gd name="connsiteY2" fmla="*/ 3071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40682 w 3574257"/>
                <a:gd name="connsiteY2" fmla="*/ 450057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57351 w 3574257"/>
                <a:gd name="connsiteY2" fmla="*/ 2309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774032 w 3574257"/>
                <a:gd name="connsiteY2" fmla="*/ 161925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69294 w 3574257"/>
                <a:gd name="connsiteY2" fmla="*/ 2143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819275 w 3574257"/>
                <a:gd name="connsiteY2" fmla="*/ 200026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5494 w 3574257"/>
                <a:gd name="connsiteY2" fmla="*/ 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26239 h 1826239"/>
                <a:gd name="connsiteX1" fmla="*/ 0 w 3574257"/>
                <a:gd name="connsiteY1" fmla="*/ 18871 h 1826239"/>
                <a:gd name="connsiteX2" fmla="*/ 1484918 w 3574257"/>
                <a:gd name="connsiteY2" fmla="*/ 0 h 1826239"/>
                <a:gd name="connsiteX3" fmla="*/ 3574257 w 3574257"/>
                <a:gd name="connsiteY3" fmla="*/ 1826239 h 1826239"/>
                <a:gd name="connsiteX4" fmla="*/ 2382 w 3574257"/>
                <a:gd name="connsiteY4" fmla="*/ 1826239 h 1826239"/>
                <a:gd name="connsiteX0" fmla="*/ 2382 w 2112755"/>
                <a:gd name="connsiteY0" fmla="*/ 1826239 h 1826239"/>
                <a:gd name="connsiteX1" fmla="*/ 0 w 2112755"/>
                <a:gd name="connsiteY1" fmla="*/ 18871 h 1826239"/>
                <a:gd name="connsiteX2" fmla="*/ 1484918 w 2112755"/>
                <a:gd name="connsiteY2" fmla="*/ 0 h 1826239"/>
                <a:gd name="connsiteX3" fmla="*/ 2112755 w 2112755"/>
                <a:gd name="connsiteY3" fmla="*/ 1807368 h 1826239"/>
                <a:gd name="connsiteX4" fmla="*/ 2382 w 2112755"/>
                <a:gd name="connsiteY4" fmla="*/ 1826239 h 182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2755" h="1826239">
                  <a:moveTo>
                    <a:pt x="2382" y="1826239"/>
                  </a:moveTo>
                  <a:lnTo>
                    <a:pt x="0" y="18871"/>
                  </a:lnTo>
                  <a:lnTo>
                    <a:pt x="1484918" y="0"/>
                  </a:lnTo>
                  <a:lnTo>
                    <a:pt x="2112755" y="1807368"/>
                  </a:lnTo>
                  <a:lnTo>
                    <a:pt x="2382" y="1826239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F0"/>
                </a:solidFill>
              </a:endParaRPr>
            </a:p>
          </p:txBody>
        </p:sp>
        <p:sp>
          <p:nvSpPr>
            <p:cNvPr id="12" name="Freeform 11"/>
            <p:cNvSpPr/>
            <p:nvPr userDrawn="1"/>
          </p:nvSpPr>
          <p:spPr>
            <a:xfrm>
              <a:off x="1240555" y="-2"/>
              <a:ext cx="7903446" cy="1347277"/>
            </a:xfrm>
            <a:custGeom>
              <a:avLst/>
              <a:gdLst>
                <a:gd name="connsiteX0" fmla="*/ 0 w 3350419"/>
                <a:gd name="connsiteY0" fmla="*/ 2081213 h 2083594"/>
                <a:gd name="connsiteX1" fmla="*/ 3031331 w 3350419"/>
                <a:gd name="connsiteY1" fmla="*/ 0 h 2083594"/>
                <a:gd name="connsiteX2" fmla="*/ 3350419 w 3350419"/>
                <a:gd name="connsiteY2" fmla="*/ 80963 h 2083594"/>
                <a:gd name="connsiteX3" fmla="*/ 3350419 w 3350419"/>
                <a:gd name="connsiteY3" fmla="*/ 2083594 h 2083594"/>
                <a:gd name="connsiteX4" fmla="*/ 0 w 3350419"/>
                <a:gd name="connsiteY4" fmla="*/ 2081213 h 2083594"/>
                <a:gd name="connsiteX0" fmla="*/ 0 w 3112294"/>
                <a:gd name="connsiteY0" fmla="*/ 2019301 h 2083594"/>
                <a:gd name="connsiteX1" fmla="*/ 2793206 w 3112294"/>
                <a:gd name="connsiteY1" fmla="*/ 0 h 2083594"/>
                <a:gd name="connsiteX2" fmla="*/ 3112294 w 3112294"/>
                <a:gd name="connsiteY2" fmla="*/ 80963 h 2083594"/>
                <a:gd name="connsiteX3" fmla="*/ 3112294 w 3112294"/>
                <a:gd name="connsiteY3" fmla="*/ 2083594 h 2083594"/>
                <a:gd name="connsiteX4" fmla="*/ 0 w 3112294"/>
                <a:gd name="connsiteY4" fmla="*/ 2019301 h 2083594"/>
                <a:gd name="connsiteX0" fmla="*/ 0 w 3345656"/>
                <a:gd name="connsiteY0" fmla="*/ 2097882 h 2097882"/>
                <a:gd name="connsiteX1" fmla="*/ 3026568 w 3345656"/>
                <a:gd name="connsiteY1" fmla="*/ 0 h 2097882"/>
                <a:gd name="connsiteX2" fmla="*/ 3345656 w 3345656"/>
                <a:gd name="connsiteY2" fmla="*/ 80963 h 2097882"/>
                <a:gd name="connsiteX3" fmla="*/ 3345656 w 3345656"/>
                <a:gd name="connsiteY3" fmla="*/ 2083594 h 2097882"/>
                <a:gd name="connsiteX4" fmla="*/ 0 w 3345656"/>
                <a:gd name="connsiteY4" fmla="*/ 2097882 h 2097882"/>
                <a:gd name="connsiteX0" fmla="*/ 0 w 2800350"/>
                <a:gd name="connsiteY0" fmla="*/ 1935957 h 2083594"/>
                <a:gd name="connsiteX1" fmla="*/ 2481262 w 2800350"/>
                <a:gd name="connsiteY1" fmla="*/ 0 h 2083594"/>
                <a:gd name="connsiteX2" fmla="*/ 2800350 w 2800350"/>
                <a:gd name="connsiteY2" fmla="*/ 80963 h 2083594"/>
                <a:gd name="connsiteX3" fmla="*/ 2800350 w 2800350"/>
                <a:gd name="connsiteY3" fmla="*/ 2083594 h 2083594"/>
                <a:gd name="connsiteX4" fmla="*/ 0 w 2800350"/>
                <a:gd name="connsiteY4" fmla="*/ 1935957 h 2083594"/>
                <a:gd name="connsiteX0" fmla="*/ 0 w 3352800"/>
                <a:gd name="connsiteY0" fmla="*/ 2083594 h 2083594"/>
                <a:gd name="connsiteX1" fmla="*/ 3033712 w 3352800"/>
                <a:gd name="connsiteY1" fmla="*/ 0 h 2083594"/>
                <a:gd name="connsiteX2" fmla="*/ 3352800 w 3352800"/>
                <a:gd name="connsiteY2" fmla="*/ 80963 h 2083594"/>
                <a:gd name="connsiteX3" fmla="*/ 3352800 w 3352800"/>
                <a:gd name="connsiteY3" fmla="*/ 2083594 h 2083594"/>
                <a:gd name="connsiteX4" fmla="*/ 0 w 3352800"/>
                <a:gd name="connsiteY4" fmla="*/ 2083594 h 2083594"/>
                <a:gd name="connsiteX0" fmla="*/ 0 w 3352800"/>
                <a:gd name="connsiteY0" fmla="*/ 2002631 h 2002631"/>
                <a:gd name="connsiteX1" fmla="*/ 3033712 w 3352800"/>
                <a:gd name="connsiteY1" fmla="*/ 15716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988469 w 3352800"/>
                <a:gd name="connsiteY1" fmla="*/ 59530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3966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45314 w 3352800"/>
                <a:gd name="connsiteY1" fmla="*/ 1224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4839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75865 w 3352800"/>
                <a:gd name="connsiteY1" fmla="*/ 8178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901 h 2002901"/>
                <a:gd name="connsiteX1" fmla="*/ 2836585 w 3352800"/>
                <a:gd name="connsiteY1" fmla="*/ 0 h 2002901"/>
                <a:gd name="connsiteX2" fmla="*/ 3352800 w 3352800"/>
                <a:gd name="connsiteY2" fmla="*/ 270 h 2002901"/>
                <a:gd name="connsiteX3" fmla="*/ 3352800 w 3352800"/>
                <a:gd name="connsiteY3" fmla="*/ 2002901 h 2002901"/>
                <a:gd name="connsiteX4" fmla="*/ 0 w 3352800"/>
                <a:gd name="connsiteY4" fmla="*/ 2002901 h 2002901"/>
                <a:gd name="connsiteX0" fmla="*/ 0 w 3352800"/>
                <a:gd name="connsiteY0" fmla="*/ 2002631 h 2002631"/>
                <a:gd name="connsiteX1" fmla="*/ 754045 w 3352800"/>
                <a:gd name="connsiteY1" fmla="*/ 146832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26618 h 526618"/>
                <a:gd name="connsiteX1" fmla="*/ 980611 w 3352800"/>
                <a:gd name="connsiteY1" fmla="*/ 9368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6888 h 526888"/>
                <a:gd name="connsiteX1" fmla="*/ 744735 w 3352800"/>
                <a:gd name="connsiteY1" fmla="*/ 0 h 526888"/>
                <a:gd name="connsiteX2" fmla="*/ 3352800 w 3352800"/>
                <a:gd name="connsiteY2" fmla="*/ 270 h 526888"/>
                <a:gd name="connsiteX3" fmla="*/ 3352800 w 3352800"/>
                <a:gd name="connsiteY3" fmla="*/ 526888 h 526888"/>
                <a:gd name="connsiteX4" fmla="*/ 0 w 3352800"/>
                <a:gd name="connsiteY4" fmla="*/ 526888 h 526888"/>
                <a:gd name="connsiteX0" fmla="*/ 0 w 3352800"/>
                <a:gd name="connsiteY0" fmla="*/ 526618 h 526618"/>
                <a:gd name="connsiteX1" fmla="*/ 811948 w 3352800"/>
                <a:gd name="connsiteY1" fmla="*/ 6092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966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241069 w 3352800"/>
                <a:gd name="connsiteY2" fmla="*/ 94144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900984 w 3352800"/>
                <a:gd name="connsiteY1" fmla="*/ 97774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584 h 527584"/>
                <a:gd name="connsiteX1" fmla="*/ 748227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404687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313 h 527313"/>
                <a:gd name="connsiteX1" fmla="*/ 439623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288751"/>
                <a:gd name="connsiteY0" fmla="*/ 521804 h 527313"/>
                <a:gd name="connsiteX1" fmla="*/ 375574 w 3288751"/>
                <a:gd name="connsiteY1" fmla="*/ 5238 h 527313"/>
                <a:gd name="connsiteX2" fmla="*/ 3288751 w 3288751"/>
                <a:gd name="connsiteY2" fmla="*/ 0 h 527313"/>
                <a:gd name="connsiteX3" fmla="*/ 3288751 w 3288751"/>
                <a:gd name="connsiteY3" fmla="*/ 527313 h 527313"/>
                <a:gd name="connsiteX4" fmla="*/ 0 w 3288751"/>
                <a:gd name="connsiteY4" fmla="*/ 521804 h 527313"/>
                <a:gd name="connsiteX0" fmla="*/ 0 w 3288751"/>
                <a:gd name="connsiteY0" fmla="*/ 522075 h 527584"/>
                <a:gd name="connsiteX1" fmla="*/ 387220 w 3288751"/>
                <a:gd name="connsiteY1" fmla="*/ 0 h 527584"/>
                <a:gd name="connsiteX2" fmla="*/ 3288751 w 3288751"/>
                <a:gd name="connsiteY2" fmla="*/ 271 h 527584"/>
                <a:gd name="connsiteX3" fmla="*/ 3288751 w 3288751"/>
                <a:gd name="connsiteY3" fmla="*/ 527584 h 527584"/>
                <a:gd name="connsiteX4" fmla="*/ 0 w 3288751"/>
                <a:gd name="connsiteY4" fmla="*/ 522075 h 527584"/>
                <a:gd name="connsiteX0" fmla="*/ 0 w 3271283"/>
                <a:gd name="connsiteY0" fmla="*/ 511058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11058 h 527584"/>
                <a:gd name="connsiteX0" fmla="*/ 0 w 3271283"/>
                <a:gd name="connsiteY0" fmla="*/ 527584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27584 h 52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71283" h="527584">
                  <a:moveTo>
                    <a:pt x="0" y="527584"/>
                  </a:moveTo>
                  <a:lnTo>
                    <a:pt x="369752" y="0"/>
                  </a:lnTo>
                  <a:lnTo>
                    <a:pt x="3271283" y="271"/>
                  </a:lnTo>
                  <a:lnTo>
                    <a:pt x="3271283" y="527584"/>
                  </a:lnTo>
                  <a:lnTo>
                    <a:pt x="0" y="527584"/>
                  </a:lnTo>
                  <a:close/>
                </a:path>
              </a:pathLst>
            </a:custGeom>
            <a:solidFill>
              <a:srgbClr val="00B0F0">
                <a:alpha val="8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B0F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47664" y="6356350"/>
            <a:ext cx="1368152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4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62" y="5870793"/>
            <a:ext cx="1410260" cy="93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21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834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2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0.png"/><Relationship Id="rId4" Type="http://schemas.openxmlformats.org/officeDocument/2006/relationships/image" Target="../media/image20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HrSG0fdxLY" TargetMode="External"/><Relationship Id="rId2" Type="http://schemas.openxmlformats.org/officeDocument/2006/relationships/hyperlink" Target="https://www.youtube.com/watch?v=T647CGsuOVU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youtube.com/watch?v=65wYmy8Pf-Y" TargetMode="External"/><Relationship Id="rId5" Type="http://schemas.openxmlformats.org/officeDocument/2006/relationships/hyperlink" Target="https://www.youtube.com/watch?v=DThAoT3q2V4" TargetMode="External"/><Relationship Id="rId4" Type="http://schemas.openxmlformats.org/officeDocument/2006/relationships/hyperlink" Target="https://www.youtube.com/watch?v=N9QOLrfcKNc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0.png"/><Relationship Id="rId7" Type="http://schemas.openxmlformats.org/officeDocument/2006/relationships/image" Target="../media/image320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0.png"/><Relationship Id="rId5" Type="http://schemas.openxmlformats.org/officeDocument/2006/relationships/image" Target="../media/image300.png"/><Relationship Id="rId4" Type="http://schemas.openxmlformats.org/officeDocument/2006/relationships/image" Target="../media/image29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725299" y="4797152"/>
            <a:ext cx="5220581" cy="1204306"/>
          </a:xfrm>
          <a:prstGeom prst="rect">
            <a:avLst/>
          </a:prstGeom>
          <a:noFill/>
        </p:spPr>
        <p:txBody>
          <a:bodyPr vert="horz" lIns="91440" tIns="45720" rIns="91440" bIns="9144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AS/A Level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Further Mathematics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7884368" y="203496"/>
            <a:ext cx="1080120" cy="20116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898A50-EC63-4914-9158-19D8B3B99DA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29/06/2026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332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0" y="2564904"/>
            <a:ext cx="8934406" cy="3185628"/>
          </a:xfrm>
          <a:prstGeom prst="rect">
            <a:avLst/>
          </a:prstGeom>
        </p:spPr>
      </p:pic>
      <p:sp>
        <p:nvSpPr>
          <p:cNvPr id="24578" name="Title 2"/>
          <p:cNvSpPr>
            <a:spLocks noGrp="1"/>
          </p:cNvSpPr>
          <p:nvPr>
            <p:ph type="title"/>
          </p:nvPr>
        </p:nvSpPr>
        <p:spPr>
          <a:xfrm>
            <a:off x="2123728" y="302738"/>
            <a:ext cx="6624984" cy="777875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AS/A level Further Mathematics</a:t>
            </a:r>
            <a:b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 structure</a:t>
            </a:r>
          </a:p>
        </p:txBody>
      </p:sp>
      <p:sp>
        <p:nvSpPr>
          <p:cNvPr id="6" name="Rectangle 5"/>
          <p:cNvSpPr/>
          <p:nvPr/>
        </p:nvSpPr>
        <p:spPr>
          <a:xfrm>
            <a:off x="5161557" y="3003339"/>
            <a:ext cx="37444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GB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Pure mathematics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content makes up 50% of the AS level and 50% of the A level.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5127201" y="2906218"/>
            <a:ext cx="3767367" cy="1117572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ヒラギノ角ゴ Pro W3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1318" y="1518111"/>
            <a:ext cx="88551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C00000"/>
              </a:buClr>
              <a:defRPr/>
            </a:pP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Further Mathematics is taken </a:t>
            </a: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addition </a:t>
            </a: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 level Mathematics</a:t>
            </a:r>
          </a:p>
        </p:txBody>
      </p:sp>
    </p:spTree>
    <p:extLst>
      <p:ext uri="{BB962C8B-B14F-4D97-AF65-F5344CB8AC3E}">
        <p14:creationId xmlns:p14="http://schemas.microsoft.com/office/powerpoint/2010/main" val="1866874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915816" y="298698"/>
            <a:ext cx="6635080" cy="11430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FPSS entry requirements</a:t>
            </a:r>
            <a:endParaRPr lang="en-US" altLang="en-US" sz="3600" i="1" dirty="0">
              <a:solidFill>
                <a:srgbClr val="0D0D6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1182452" y="2060848"/>
            <a:ext cx="6192688" cy="1584176"/>
          </a:xfrm>
        </p:spPr>
        <p:txBody>
          <a:bodyPr>
            <a:noAutofit/>
          </a:bodyPr>
          <a:lstStyle/>
          <a:p>
            <a:pPr marL="0" indent="0" eaLnBrk="1" hangingPunct="1">
              <a:buClr>
                <a:srgbClr val="C00000"/>
              </a:buClr>
              <a:buNone/>
            </a:pP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AS/A level Further Mathematics</a:t>
            </a:r>
          </a:p>
          <a:p>
            <a:pPr eaLnBrk="1" hangingPunct="1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At least </a:t>
            </a:r>
            <a:r>
              <a:rPr lang="en-GB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grade 7 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 GCSE Maths.</a:t>
            </a:r>
          </a:p>
          <a:p>
            <a:pPr eaLnBrk="1" hangingPunct="1">
              <a:buClr>
                <a:srgbClr val="C00000"/>
              </a:buClr>
              <a:buFont typeface="Wingdings" panose="05000000000000000000" pitchFamily="2" charset="2"/>
              <a:buChar char="§"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179512" y="1700808"/>
            <a:ext cx="8568952" cy="4752528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" charset="0"/>
              <a:ea typeface="ヒラギノ角ゴ Pro W3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215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Taster lessons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Lesson 1 – Series (Core Pure 1)</a:t>
            </a:r>
          </a:p>
          <a:p>
            <a:endParaRPr lang="en-GB" dirty="0"/>
          </a:p>
          <a:p>
            <a:r>
              <a:rPr lang="en-GB" dirty="0"/>
              <a:t>Lesson 2 – Complex Numbers (Core Pure 1)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440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F284FB-A442-F2AE-5B47-5FCCD425A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Series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87566C-9DAE-74AA-5123-8CD75EAA2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513693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1C0D9-C803-15FD-13D0-25A39ED8D8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922" t="40090"/>
          <a:stretch/>
        </p:blipFill>
        <p:spPr>
          <a:xfrm>
            <a:off x="560008" y="1676183"/>
            <a:ext cx="6532272" cy="25197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E30467-7E38-510E-D624-26455BB1A1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7170" y="4941169"/>
            <a:ext cx="5453262" cy="143148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37401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Sigma notation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57A5A24-37CC-A610-7AB7-D6555E31FDF5}"/>
                  </a:ext>
                </a:extLst>
              </p:cNvPr>
              <p:cNvSpPr txBox="1"/>
              <p:nvPr/>
            </p:nvSpPr>
            <p:spPr>
              <a:xfrm>
                <a:off x="179512" y="1484784"/>
                <a:ext cx="896448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 </a:t>
                </a:r>
                <a:r>
                  <a:rPr lang="en-GB" sz="2800" b="1" dirty="0">
                    <a:solidFill>
                      <a:srgbClr val="FF0000"/>
                    </a:solidFill>
                  </a:rPr>
                  <a:t>series</a:t>
                </a:r>
                <a:r>
                  <a:rPr lang="en-GB" sz="2800" dirty="0"/>
                  <a:t> is a </a:t>
                </a:r>
                <a:r>
                  <a:rPr lang="en-GB" sz="2800" b="1" dirty="0"/>
                  <a:t>sum</a:t>
                </a:r>
                <a:r>
                  <a:rPr lang="en-GB" sz="2800" dirty="0"/>
                  <a:t> of (a finite or infinite number of) terms.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The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800" b="0" i="0" smtClean="0">
                        <a:latin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GB" sz="2800" dirty="0"/>
                  <a:t> symbol (“capital sigma”) indicates a summation.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57A5A24-37CC-A610-7AB7-D6555E31FD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484784"/>
                <a:ext cx="8964488" cy="1384995"/>
              </a:xfrm>
              <a:prstGeom prst="rect">
                <a:avLst/>
              </a:prstGeom>
              <a:blipFill>
                <a:blip r:embed="rId2"/>
                <a:stretch>
                  <a:fillRect l="-1360"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0B6A1C28-52A2-91FB-8B8D-D63EFE09F35D}"/>
              </a:ext>
            </a:extLst>
          </p:cNvPr>
          <p:cNvSpPr txBox="1"/>
          <p:nvPr/>
        </p:nvSpPr>
        <p:spPr>
          <a:xfrm>
            <a:off x="179512" y="3511168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Determine the following results by explicitly writing out the elements in the sum: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AC9E416-3C72-231F-7CCB-1D14C268EB25}"/>
                  </a:ext>
                </a:extLst>
              </p:cNvPr>
              <p:cNvSpPr txBox="1"/>
              <p:nvPr/>
            </p:nvSpPr>
            <p:spPr>
              <a:xfrm>
                <a:off x="575556" y="4725144"/>
                <a:ext cx="7992888" cy="16564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𝛴</m:t>
                          </m:r>
                        </m:e>
                        <m:sub>
                          <m:r>
                            <a:rPr lang="en-GB" sz="3200" b="0" i="1" smtClean="0">
                              <a:latin typeface="Cambria Math"/>
                            </a:rPr>
                            <m:t>𝑝</m:t>
                          </m:r>
                          <m:r>
                            <a:rPr lang="en-GB" sz="3200" b="0" i="1" smtClean="0">
                              <a:latin typeface="Cambria Math"/>
                            </a:rPr>
                            <m:t>=3</m:t>
                          </m:r>
                        </m:sub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8</m:t>
                          </m:r>
                        </m:sup>
                      </m:sSubSup>
                      <m:r>
                        <a:rPr lang="en-GB" sz="3200" b="0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𝑝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             </m:t>
                      </m:r>
                      <m:r>
                        <a:rPr lang="en-GB" sz="3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/>
                        </a:rPr>
                        <m:t>+…+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8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/>
                        </a:rPr>
                        <m:t>=199</m:t>
                      </m:r>
                    </m:oMath>
                  </m:oMathPara>
                </a14:m>
                <a:br>
                  <a:rPr lang="en-GB" sz="3200" b="0" i="1" dirty="0"/>
                </a:br>
                <a:br>
                  <a:rPr lang="en-GB" sz="3200" b="0" i="1" dirty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sz="32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3200" i="1">
                              <a:latin typeface="Cambria Math"/>
                            </a:rPr>
                            <m:t>𝛴</m:t>
                          </m:r>
                        </m:e>
                        <m:sub>
                          <m:r>
                            <a:rPr lang="en-GB" sz="3200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en-GB" sz="3200" i="1">
                              <a:latin typeface="Cambria Math"/>
                            </a:rPr>
                            <m:t>=</m:t>
                          </m:r>
                          <m:r>
                            <a:rPr lang="en-GB" sz="3200" b="0" i="1" smtClean="0">
                              <a:latin typeface="Cambria Math"/>
                            </a:rPr>
                            <m:t>0</m:t>
                          </m:r>
                        </m:sub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5</m:t>
                          </m:r>
                        </m:sup>
                      </m:sSubSup>
                      <m:r>
                        <a:rPr lang="en-GB" sz="3200" i="1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/>
                                </a:rPr>
                                <m:t>7</m:t>
                              </m:r>
                              <m:r>
                                <a:rPr lang="en-GB" sz="3200" b="0" i="1" smtClean="0">
                                  <a:latin typeface="Cambria Math"/>
                                </a:rPr>
                                <m:t>𝑟</m:t>
                              </m:r>
                              <m:r>
                                <a:rPr lang="en-GB" sz="3200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8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/>
                        </a:rPr>
                        <m:t>+…+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/>
                            </a:rPr>
                            <m:t>36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/>
                        </a:rPr>
                        <m:t>=2911</m:t>
                      </m:r>
                    </m:oMath>
                  </m:oMathPara>
                </a14:m>
                <a:br>
                  <a:rPr lang="en-GB" b="0" i="1" dirty="0"/>
                </a:br>
                <a:endParaRPr lang="en-GB" i="1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AC9E416-3C72-231F-7CCB-1D14C268EB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56" y="4725144"/>
                <a:ext cx="7992888" cy="165641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5C51B990-3F54-3D5E-0BA1-82FBA4DB4A45}"/>
              </a:ext>
            </a:extLst>
          </p:cNvPr>
          <p:cNvSpPr/>
          <p:nvPr/>
        </p:nvSpPr>
        <p:spPr>
          <a:xfrm>
            <a:off x="3708978" y="4684178"/>
            <a:ext cx="4536504" cy="64807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5CBCF6-890C-CC24-04B1-50ECACC0A699}"/>
              </a:ext>
            </a:extLst>
          </p:cNvPr>
          <p:cNvSpPr/>
          <p:nvPr/>
        </p:nvSpPr>
        <p:spPr>
          <a:xfrm>
            <a:off x="3697681" y="5670508"/>
            <a:ext cx="4680520" cy="64807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3C48340-C7B5-17DD-0CBF-9DFED8B40135}"/>
              </a:ext>
            </a:extLst>
          </p:cNvPr>
          <p:cNvCxnSpPr/>
          <p:nvPr/>
        </p:nvCxnSpPr>
        <p:spPr>
          <a:xfrm>
            <a:off x="179512" y="3140968"/>
            <a:ext cx="864096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1079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Sum of 1s and natural numbers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75B3FC4-29AA-6D48-81A5-A5671664E561}"/>
                  </a:ext>
                </a:extLst>
              </p:cNvPr>
              <p:cNvSpPr txBox="1"/>
              <p:nvPr/>
            </p:nvSpPr>
            <p:spPr>
              <a:xfrm>
                <a:off x="1687291" y="2618282"/>
                <a:ext cx="5026684" cy="3268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1=</m:t>
                          </m:r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nary>
                    </m:oMath>
                  </m:oMathPara>
                </a14:m>
                <a:endParaRPr lang="en-GB" sz="3200" b="0" i="1" dirty="0">
                  <a:latin typeface="Cambria Math" panose="02040503050406030204" pitchFamily="18" charset="0"/>
                </a:endParaRPr>
              </a:p>
              <a:p>
                <a:pPr/>
                <a:br>
                  <a:rPr lang="en-GB" sz="3200" b="0" i="1" dirty="0"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sz="3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32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32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3200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3200" i="1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GB" sz="3200" i="1">
                              <a:latin typeface="Cambria Math" panose="02040503050406030204" pitchFamily="18" charset="0"/>
                            </a:rPr>
                            <m:t>𝑛</m:t>
                          </m:r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br>
                  <a:rPr lang="en-GB" sz="2000" b="0" i="1" dirty="0">
                    <a:latin typeface="Cambria Math" panose="02040503050406030204" pitchFamily="18" charset="0"/>
                  </a:rPr>
                </a:br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75B3FC4-29AA-6D48-81A5-A5671664E5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7291" y="2618282"/>
                <a:ext cx="5026684" cy="326826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D6C55C3-497A-DC14-515B-D519C95F2FEE}"/>
                  </a:ext>
                </a:extLst>
              </p:cNvPr>
              <p:cNvSpPr txBox="1"/>
              <p:nvPr/>
            </p:nvSpPr>
            <p:spPr>
              <a:xfrm>
                <a:off x="179512" y="4869160"/>
                <a:ext cx="2160240" cy="707886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Sum of first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20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2000" b="0" i="0" dirty="0" smtClean="0">
                        <a:latin typeface="Cambria Math" panose="02040503050406030204" pitchFamily="18" charset="0"/>
                      </a:rPr>
                      <m:t>natural</m:t>
                    </m:r>
                    <m:r>
                      <a:rPr lang="en-GB" sz="20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2000" b="0" i="0" dirty="0" smtClean="0">
                        <a:latin typeface="Cambria Math" panose="02040503050406030204" pitchFamily="18" charset="0"/>
                      </a:rPr>
                      <m:t>numbers</m:t>
                    </m:r>
                  </m:oMath>
                </a14:m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D6C55C3-497A-DC14-515B-D519C95F2F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869160"/>
                <a:ext cx="2160240" cy="707886"/>
              </a:xfrm>
              <a:prstGeom prst="rect">
                <a:avLst/>
              </a:prstGeom>
              <a:blipFill>
                <a:blip r:embed="rId3"/>
                <a:stretch>
                  <a:fillRect l="-2228" t="-3333" r="-13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FFB6F4FF-D8E6-D65E-3A60-60C14B3CA050}"/>
              </a:ext>
            </a:extLst>
          </p:cNvPr>
          <p:cNvSpPr/>
          <p:nvPr/>
        </p:nvSpPr>
        <p:spPr>
          <a:xfrm>
            <a:off x="4716016" y="2951633"/>
            <a:ext cx="1475044" cy="64807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E2784F-2E70-72E0-A94D-ED2F2810B0D9}"/>
              </a:ext>
            </a:extLst>
          </p:cNvPr>
          <p:cNvSpPr/>
          <p:nvPr/>
        </p:nvSpPr>
        <p:spPr>
          <a:xfrm>
            <a:off x="3886804" y="4581128"/>
            <a:ext cx="2304256" cy="10801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7978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Quick fire: triangulars!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05B60AFE-4639-2362-8524-2F64B8E45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6509" y="1124744"/>
            <a:ext cx="2476500" cy="1219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BD92F1-25F4-49DB-988D-519E435F2F6E}"/>
              </a:ext>
            </a:extLst>
          </p:cNvPr>
          <p:cNvSpPr txBox="1"/>
          <p:nvPr/>
        </p:nvSpPr>
        <p:spPr>
          <a:xfrm>
            <a:off x="305829" y="1052736"/>
            <a:ext cx="691276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sz="2400" dirty="0"/>
              <a:t>1 + 2 + 3 + ... + 10 = </a:t>
            </a:r>
            <a:r>
              <a:rPr lang="en-GB" sz="2400" b="1" dirty="0"/>
              <a:t>55</a:t>
            </a:r>
          </a:p>
          <a:p>
            <a:endParaRPr lang="en-GB" sz="2400" dirty="0"/>
          </a:p>
          <a:p>
            <a:r>
              <a:rPr lang="en-GB" sz="2400" dirty="0"/>
              <a:t>1 + 2 + 3 + ... + 99 = </a:t>
            </a:r>
            <a:r>
              <a:rPr lang="en-GB" sz="2400" b="1" dirty="0"/>
              <a:t>4950</a:t>
            </a:r>
          </a:p>
          <a:p>
            <a:endParaRPr lang="en-GB" sz="2400" dirty="0"/>
          </a:p>
          <a:p>
            <a:r>
              <a:rPr lang="en-GB" sz="2400" dirty="0"/>
              <a:t>11 + 12 + 13 + ... + 20 = </a:t>
            </a:r>
            <a:r>
              <a:rPr lang="en-GB" sz="2400" b="1" dirty="0"/>
              <a:t>210 – 55 = 155</a:t>
            </a:r>
          </a:p>
          <a:p>
            <a:endParaRPr lang="en-GB" sz="2400" dirty="0"/>
          </a:p>
          <a:p>
            <a:r>
              <a:rPr lang="en-GB" sz="2400" dirty="0"/>
              <a:t>100 + 101 + 102 + ... + 200 = </a:t>
            </a:r>
            <a:r>
              <a:rPr lang="en-GB" sz="2400" b="1" dirty="0"/>
              <a:t>20100 – 4950 = 15150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A3D5C98-D4DB-F410-70F0-8865AFE2C619}"/>
              </a:ext>
            </a:extLst>
          </p:cNvPr>
          <p:cNvSpPr/>
          <p:nvPr/>
        </p:nvSpPr>
        <p:spPr>
          <a:xfrm>
            <a:off x="4770325" y="4797152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C597E42-1A77-EFAE-3608-06499D484A45}"/>
              </a:ext>
            </a:extLst>
          </p:cNvPr>
          <p:cNvSpPr/>
          <p:nvPr/>
        </p:nvSpPr>
        <p:spPr>
          <a:xfrm>
            <a:off x="4482293" y="5301208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5E0A97E-F04F-FBEB-BC27-6C94076CD648}"/>
              </a:ext>
            </a:extLst>
          </p:cNvPr>
          <p:cNvSpPr/>
          <p:nvPr/>
        </p:nvSpPr>
        <p:spPr>
          <a:xfrm>
            <a:off x="5058357" y="5301208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A5FBB34-1B57-EEAC-E624-826FC1DD1D6C}"/>
              </a:ext>
            </a:extLst>
          </p:cNvPr>
          <p:cNvSpPr/>
          <p:nvPr/>
        </p:nvSpPr>
        <p:spPr>
          <a:xfrm>
            <a:off x="4770325" y="5805264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EA43FA4-8D8D-920D-42EA-790281DBA2AF}"/>
              </a:ext>
            </a:extLst>
          </p:cNvPr>
          <p:cNvSpPr/>
          <p:nvPr/>
        </p:nvSpPr>
        <p:spPr>
          <a:xfrm>
            <a:off x="5346389" y="5805264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9AAFC0C-3E74-D234-F27E-F74D7C3B9776}"/>
              </a:ext>
            </a:extLst>
          </p:cNvPr>
          <p:cNvSpPr/>
          <p:nvPr/>
        </p:nvSpPr>
        <p:spPr>
          <a:xfrm>
            <a:off x="4194261" y="5805264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EEFAA98-5465-4D49-3EB3-7DCBE5E8FDE1}"/>
              </a:ext>
            </a:extLst>
          </p:cNvPr>
          <p:cNvSpPr/>
          <p:nvPr/>
        </p:nvSpPr>
        <p:spPr>
          <a:xfrm>
            <a:off x="4482293" y="6309320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710455F-7937-69D2-31FE-B7DEE558D63C}"/>
              </a:ext>
            </a:extLst>
          </p:cNvPr>
          <p:cNvSpPr/>
          <p:nvPr/>
        </p:nvSpPr>
        <p:spPr>
          <a:xfrm>
            <a:off x="5058357" y="6309320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CB8E5DC-FDE4-799B-D4EF-69D93ACC6745}"/>
              </a:ext>
            </a:extLst>
          </p:cNvPr>
          <p:cNvSpPr/>
          <p:nvPr/>
        </p:nvSpPr>
        <p:spPr>
          <a:xfrm>
            <a:off x="3906229" y="6309320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19640B1-A25E-3A28-6307-89F4074D9A60}"/>
              </a:ext>
            </a:extLst>
          </p:cNvPr>
          <p:cNvSpPr/>
          <p:nvPr/>
        </p:nvSpPr>
        <p:spPr>
          <a:xfrm>
            <a:off x="5660337" y="6309320"/>
            <a:ext cx="360040" cy="3600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375FCA7-4220-0A7A-E5B1-DF1099FB0FEE}"/>
              </a:ext>
            </a:extLst>
          </p:cNvPr>
          <p:cNvSpPr/>
          <p:nvPr/>
        </p:nvSpPr>
        <p:spPr>
          <a:xfrm>
            <a:off x="2826109" y="1628800"/>
            <a:ext cx="1008112" cy="43204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EA87105-0EEE-72D4-CDAE-7D64066779A4}"/>
              </a:ext>
            </a:extLst>
          </p:cNvPr>
          <p:cNvSpPr/>
          <p:nvPr/>
        </p:nvSpPr>
        <p:spPr>
          <a:xfrm>
            <a:off x="2826109" y="2348880"/>
            <a:ext cx="1008112" cy="43204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31AE8DA-776E-452C-1B32-FE5CA6E3697F}"/>
              </a:ext>
            </a:extLst>
          </p:cNvPr>
          <p:cNvSpPr/>
          <p:nvPr/>
        </p:nvSpPr>
        <p:spPr>
          <a:xfrm>
            <a:off x="3258157" y="3068960"/>
            <a:ext cx="1872208" cy="43204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D292280-D888-CCF2-AB8B-086538B17639}"/>
              </a:ext>
            </a:extLst>
          </p:cNvPr>
          <p:cNvSpPr/>
          <p:nvPr/>
        </p:nvSpPr>
        <p:spPr>
          <a:xfrm>
            <a:off x="3906229" y="3789040"/>
            <a:ext cx="2808312" cy="43204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616DA34-BD7B-E3A7-617C-62536143AD45}"/>
                  </a:ext>
                </a:extLst>
              </p:cNvPr>
              <p:cNvSpPr txBox="1"/>
              <p:nvPr/>
            </p:nvSpPr>
            <p:spPr>
              <a:xfrm>
                <a:off x="5293249" y="2827769"/>
                <a:ext cx="3672408" cy="7918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/>
                  <a:t>Sum up to 20, but get rid of everything up to 10: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1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GB" sz="1400" b="0" i="1" smtClean="0">
                              <a:latin typeface="Cambria Math" panose="02040503050406030204" pitchFamily="18" charset="0"/>
                            </a:rPr>
                            <m:t>×20×21</m:t>
                          </m:r>
                        </m:e>
                      </m:d>
                      <m:r>
                        <a:rPr lang="en-GB" sz="1400" b="0" i="1" smtClean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GB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1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GB" sz="1400" b="0" i="1" smtClean="0">
                              <a:latin typeface="Cambria Math" panose="02040503050406030204" pitchFamily="18" charset="0"/>
                            </a:rPr>
                            <m:t>×10×11</m:t>
                          </m:r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616DA34-BD7B-E3A7-617C-62536143AD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249" y="2827769"/>
                <a:ext cx="3672408" cy="791820"/>
              </a:xfrm>
              <a:prstGeom prst="rect">
                <a:avLst/>
              </a:prstGeom>
              <a:blipFill>
                <a:blip r:embed="rId3"/>
                <a:stretch>
                  <a:fillRect l="-498" t="-1538" r="-3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3637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Evaluate…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D8102C9-99E7-39BA-369E-4D506D39A9E4}"/>
                  </a:ext>
                </a:extLst>
              </p:cNvPr>
              <p:cNvSpPr txBox="1"/>
              <p:nvPr/>
            </p:nvSpPr>
            <p:spPr>
              <a:xfrm>
                <a:off x="539551" y="1484784"/>
                <a:ext cx="5768969" cy="5712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e>
                      </m:nary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=1+3+5+7=16</m:t>
                      </m:r>
                    </m:oMath>
                  </m:oMathPara>
                </a14:m>
                <a:endParaRPr lang="en-GB" b="0" dirty="0"/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50</m:t>
                          </m:r>
                        </m:sup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nary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×50×51=1275</m:t>
                      </m:r>
                    </m:oMath>
                  </m:oMathPara>
                </a14:m>
                <a:endParaRPr lang="en-GB" dirty="0"/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sub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50</m:t>
                          </m:r>
                        </m:sup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nary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50</m:t>
                          </m:r>
                        </m:sup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nary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24</m:t>
                          </m:r>
                        </m:sup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nary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=1275−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×24×25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=975</m:t>
                      </m:r>
                    </m:oMath>
                  </m:oMathPara>
                </a14:m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r>
                  <a:rPr lang="en-GB" dirty="0"/>
                  <a:t>Show that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=5</m:t>
                        </m:r>
                      </m:sub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nary>
                    <m:r>
                      <a:rPr lang="en-GB" b="0" i="1" smtClean="0">
                        <a:latin typeface="Cambria Math" panose="02040503050406030204" pitchFamily="18" charset="0"/>
                      </a:rPr>
                      <m:t>=2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−10</m:t>
                    </m:r>
                  </m:oMath>
                </a14:m>
                <a:r>
                  <a:rPr lang="en-GB" dirty="0"/>
                  <a:t> (for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≥3</m:t>
                    </m:r>
                  </m:oMath>
                </a14:m>
                <a:r>
                  <a:rPr lang="en-GB" dirty="0"/>
                  <a:t>)</a:t>
                </a:r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b="1" i="1">
                              <a:latin typeface="Cambria Math" panose="02040503050406030204" pitchFamily="18" charset="0"/>
                            </a:rPr>
                            <m:t>𝒓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nary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b="1" i="1">
                              <a:latin typeface="Cambria Math" panose="02040503050406030204" pitchFamily="18" charset="0"/>
                            </a:rPr>
                            <m:t>𝒓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nary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e>
                      </m:d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=…=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</m:t>
                      </m:r>
                      <m:sSup>
                        <m:sSup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</m:e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𝑵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𝟏𝟎</m:t>
                      </m:r>
                    </m:oMath>
                  </m:oMathPara>
                </a14:m>
                <a:endParaRPr lang="en-GB" b="1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D8102C9-99E7-39BA-369E-4D506D39A9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1" y="1484784"/>
                <a:ext cx="5768969" cy="5712398"/>
              </a:xfrm>
              <a:prstGeom prst="rect">
                <a:avLst/>
              </a:prstGeom>
              <a:blipFill>
                <a:blip r:embed="rId2"/>
                <a:stretch>
                  <a:fillRect l="-9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3926126F-8477-D7A3-7EF0-0396FD9D98FC}"/>
              </a:ext>
            </a:extLst>
          </p:cNvPr>
          <p:cNvSpPr/>
          <p:nvPr/>
        </p:nvSpPr>
        <p:spPr>
          <a:xfrm>
            <a:off x="2081753" y="1515564"/>
            <a:ext cx="2088232" cy="64807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771B0A-B33C-3DA2-5723-A5A9DDF85239}"/>
              </a:ext>
            </a:extLst>
          </p:cNvPr>
          <p:cNvSpPr/>
          <p:nvPr/>
        </p:nvSpPr>
        <p:spPr>
          <a:xfrm>
            <a:off x="1364182" y="2596012"/>
            <a:ext cx="2592288" cy="64807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40305C-2597-58DB-4560-2935500BE03A}"/>
              </a:ext>
            </a:extLst>
          </p:cNvPr>
          <p:cNvSpPr/>
          <p:nvPr/>
        </p:nvSpPr>
        <p:spPr>
          <a:xfrm>
            <a:off x="1475656" y="3550376"/>
            <a:ext cx="4621050" cy="85572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8D84B3-84F4-45D0-7BC9-473FF2FF631D}"/>
              </a:ext>
            </a:extLst>
          </p:cNvPr>
          <p:cNvSpPr txBox="1"/>
          <p:nvPr/>
        </p:nvSpPr>
        <p:spPr>
          <a:xfrm>
            <a:off x="3932255" y="4508231"/>
            <a:ext cx="4752529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Tip: </a:t>
            </a:r>
            <a:r>
              <a:rPr lang="en-GB" dirty="0"/>
              <a:t>For summations where you subtract, ensure that you use </a:t>
            </a:r>
            <a:r>
              <a:rPr lang="en-GB" b="1" dirty="0"/>
              <a:t>one less</a:t>
            </a:r>
            <a:r>
              <a:rPr lang="en-GB" dirty="0"/>
              <a:t> than the lower limit.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53A07F41-63EB-ADFE-0CF5-0F6BDDE1E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836712"/>
            <a:ext cx="2476500" cy="1219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51577E0-4BCD-A01D-B69D-7B87C888BCAF}"/>
              </a:ext>
            </a:extLst>
          </p:cNvPr>
          <p:cNvSpPr txBox="1"/>
          <p:nvPr/>
        </p:nvSpPr>
        <p:spPr>
          <a:xfrm>
            <a:off x="4992166" y="2243674"/>
            <a:ext cx="3180234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There are sufficiently few terms that we can just list them.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AA3839D-9530-C4C3-ECBC-339E617CA960}"/>
              </a:ext>
            </a:extLst>
          </p:cNvPr>
          <p:cNvCxnSpPr>
            <a:cxnSpLocks/>
            <a:stCxn id="15" idx="1"/>
          </p:cNvCxnSpPr>
          <p:nvPr/>
        </p:nvCxnSpPr>
        <p:spPr>
          <a:xfrm flipH="1" flipV="1">
            <a:off x="4355976" y="2055912"/>
            <a:ext cx="636190" cy="5109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D544127-F358-A943-2523-34EB04A124FD}"/>
              </a:ext>
            </a:extLst>
          </p:cNvPr>
          <p:cNvCxnSpPr>
            <a:cxnSpLocks/>
          </p:cNvCxnSpPr>
          <p:nvPr/>
        </p:nvCxnSpPr>
        <p:spPr>
          <a:xfrm flipH="1" flipV="1">
            <a:off x="4476885" y="4225812"/>
            <a:ext cx="197186" cy="2801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397C4A61-AA5D-9A5D-0B71-B74B4D1F8330}"/>
              </a:ext>
            </a:extLst>
          </p:cNvPr>
          <p:cNvSpPr/>
          <p:nvPr/>
        </p:nvSpPr>
        <p:spPr>
          <a:xfrm>
            <a:off x="556568" y="5662546"/>
            <a:ext cx="4879032" cy="114465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D9BFB48-8813-6121-52C5-69A9EAC3585A}"/>
                  </a:ext>
                </a:extLst>
              </p:cNvPr>
              <p:cNvSpPr txBox="1"/>
              <p:nvPr/>
            </p:nvSpPr>
            <p:spPr>
              <a:xfrm>
                <a:off x="5940152" y="5821856"/>
                <a:ext cx="2736304" cy="83099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We substitute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GB" sz="1600" dirty="0"/>
                  <a:t> for whatever the upper limit is, in this case,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endParaRPr lang="en-GB" sz="16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D9BFB48-8813-6121-52C5-69A9EAC358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5821856"/>
                <a:ext cx="2736304" cy="830997"/>
              </a:xfrm>
              <a:prstGeom prst="rect">
                <a:avLst/>
              </a:prstGeom>
              <a:blipFill>
                <a:blip r:embed="rId4"/>
                <a:stretch>
                  <a:fillRect l="-662" t="-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024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 your understanding…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E065F55-16D6-E734-0188-FCC9A1160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636" y="2780928"/>
            <a:ext cx="60388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D94BFA64-7306-D847-F259-EA9763382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8448" y="1545943"/>
            <a:ext cx="2504208" cy="1050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33ED25B-2849-DA17-438E-A579AC4247BB}"/>
              </a:ext>
            </a:extLst>
          </p:cNvPr>
          <p:cNvSpPr txBox="1"/>
          <p:nvPr/>
        </p:nvSpPr>
        <p:spPr>
          <a:xfrm>
            <a:off x="251520" y="177281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Show that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D6E7A5-4EDA-A948-EC26-FE2F8C655426}"/>
              </a:ext>
            </a:extLst>
          </p:cNvPr>
          <p:cNvSpPr/>
          <p:nvPr/>
        </p:nvSpPr>
        <p:spPr>
          <a:xfrm>
            <a:off x="1151620" y="3922344"/>
            <a:ext cx="6840760" cy="267500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3DD342-8B82-9F87-74E9-BC015420DAB3}"/>
              </a:ext>
            </a:extLst>
          </p:cNvPr>
          <p:cNvSpPr txBox="1"/>
          <p:nvPr/>
        </p:nvSpPr>
        <p:spPr>
          <a:xfrm>
            <a:off x="4499992" y="1524337"/>
            <a:ext cx="4032448" cy="92333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Tip</a:t>
            </a:r>
            <a:r>
              <a:rPr lang="en-GB" dirty="0"/>
              <a:t>: After writing out your initial subtraction, </a:t>
            </a:r>
            <a:r>
              <a:rPr lang="en-GB" b="1" dirty="0"/>
              <a:t>DO NOT expand out</a:t>
            </a:r>
            <a:r>
              <a:rPr lang="en-GB" dirty="0"/>
              <a:t> – is there a common term you can factorise?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DEBC47-2530-0165-3F3A-F7118FE9D9F3}"/>
              </a:ext>
            </a:extLst>
          </p:cNvPr>
          <p:cNvSpPr/>
          <p:nvPr/>
        </p:nvSpPr>
        <p:spPr>
          <a:xfrm>
            <a:off x="1151620" y="2734816"/>
            <a:ext cx="6840760" cy="118752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9060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Breaking up summations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CA20316-DA3D-1B43-14D2-B39F93DB66D0}"/>
                  </a:ext>
                </a:extLst>
              </p:cNvPr>
              <p:cNvSpPr txBox="1"/>
              <p:nvPr/>
            </p:nvSpPr>
            <p:spPr>
              <a:xfrm>
                <a:off x="755576" y="4224588"/>
                <a:ext cx="4321052" cy="24741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nary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=3</m:t>
                      </m:r>
                      <m:nary>
                        <m:naryPr>
                          <m:chr m:val="∑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nary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𝑛</m:t>
                      </m:r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+1</m:t>
                          </m:r>
                        </m:e>
                      </m:d>
                    </m:oMath>
                  </m:oMathPara>
                </a14:m>
                <a:endParaRPr lang="en-GB" sz="2400" b="0" i="1" dirty="0">
                  <a:latin typeface="Cambria Math" panose="02040503050406030204" pitchFamily="18" charset="0"/>
                </a:endParaRPr>
              </a:p>
              <a:p>
                <a:endParaRPr lang="en-GB" sz="240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nary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=4</m:t>
                      </m:r>
                      <m:nary>
                        <m:naryPr>
                          <m:chr m:val="∑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1=</m:t>
                          </m:r>
                        </m:e>
                      </m:nary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CA20316-DA3D-1B43-14D2-B39F93DB66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224588"/>
                <a:ext cx="4321052" cy="247413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2">
            <a:extLst>
              <a:ext uri="{FF2B5EF4-FFF2-40B4-BE49-F238E27FC236}">
                <a16:creationId xmlns:a16="http://schemas.microsoft.com/office/drawing/2014/main" id="{EBAD998A-8FE3-C311-4ACD-E09DF9229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73812"/>
            <a:ext cx="7272808" cy="19293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04F5B1E-9C63-8F89-3419-DFAA6F377C6F}"/>
              </a:ext>
            </a:extLst>
          </p:cNvPr>
          <p:cNvSpPr txBox="1"/>
          <p:nvPr/>
        </p:nvSpPr>
        <p:spPr>
          <a:xfrm>
            <a:off x="493083" y="3685594"/>
            <a:ext cx="1728192" cy="461665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/>
              <a:t>Examples: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BD70BC-4761-9975-7B0F-C15C08DD4B42}"/>
              </a:ext>
            </a:extLst>
          </p:cNvPr>
          <p:cNvSpPr/>
          <p:nvPr/>
        </p:nvSpPr>
        <p:spPr>
          <a:xfrm>
            <a:off x="539552" y="2196840"/>
            <a:ext cx="7128792" cy="12285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36ADA7-DCD7-259E-39C0-3F36124400F0}"/>
              </a:ext>
            </a:extLst>
          </p:cNvPr>
          <p:cNvSpPr/>
          <p:nvPr/>
        </p:nvSpPr>
        <p:spPr>
          <a:xfrm>
            <a:off x="2201810" y="4273401"/>
            <a:ext cx="936639" cy="97323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E88219-6D4F-87AE-30EE-C0040C1B995A}"/>
              </a:ext>
            </a:extLst>
          </p:cNvPr>
          <p:cNvSpPr/>
          <p:nvPr/>
        </p:nvSpPr>
        <p:spPr>
          <a:xfrm>
            <a:off x="1899002" y="5633531"/>
            <a:ext cx="936639" cy="105240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6C71F-8DF2-1B3B-5E5A-0107B162F5D4}"/>
              </a:ext>
            </a:extLst>
          </p:cNvPr>
          <p:cNvSpPr/>
          <p:nvPr/>
        </p:nvSpPr>
        <p:spPr>
          <a:xfrm>
            <a:off x="3323388" y="4273401"/>
            <a:ext cx="1568300" cy="97323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ABF728-CD31-E574-C4F7-297ED1AEC68D}"/>
              </a:ext>
            </a:extLst>
          </p:cNvPr>
          <p:cNvSpPr/>
          <p:nvPr/>
        </p:nvSpPr>
        <p:spPr>
          <a:xfrm>
            <a:off x="3118806" y="5819831"/>
            <a:ext cx="598340" cy="71489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5294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Breaking up summations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4D1AE-F505-C611-A115-E096DD215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230" y="1570999"/>
            <a:ext cx="6221845" cy="32407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21E12B-C5FD-E74C-F1C6-919CD6DA8744}"/>
              </a:ext>
            </a:extLst>
          </p:cNvPr>
          <p:cNvSpPr/>
          <p:nvPr/>
        </p:nvSpPr>
        <p:spPr>
          <a:xfrm>
            <a:off x="2123728" y="2492896"/>
            <a:ext cx="4176464" cy="59796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601677-731C-EA21-1DC6-CAF673C77F16}"/>
              </a:ext>
            </a:extLst>
          </p:cNvPr>
          <p:cNvSpPr txBox="1"/>
          <p:nvPr/>
        </p:nvSpPr>
        <p:spPr>
          <a:xfrm>
            <a:off x="150355" y="5103550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can combine this property of summations with the previous one to break summations up: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BCDF1D8-1F96-51DE-8BC7-520DC80C20EF}"/>
                  </a:ext>
                </a:extLst>
              </p:cNvPr>
              <p:cNvSpPr txBox="1"/>
              <p:nvPr/>
            </p:nvSpPr>
            <p:spPr>
              <a:xfrm>
                <a:off x="3491880" y="4869160"/>
                <a:ext cx="5400600" cy="1825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sup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(3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+1)</m:t>
                          </m:r>
                        </m:e>
                      </m:nary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=3</m:t>
                      </m:r>
                      <m:nary>
                        <m:naryPr>
                          <m:chr m:val="∑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25</m:t>
                          </m:r>
                        </m:sup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nary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25</m:t>
                          </m:r>
                        </m:sup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nary>
                    </m:oMath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                      =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e>
                      </m:d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26</m:t>
                          </m:r>
                        </m:e>
                      </m:d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+25=1000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BCDF1D8-1F96-51DE-8BC7-520DC80C20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4869160"/>
                <a:ext cx="5400600" cy="182537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71C77AFB-0EC7-0C4C-4B97-171125B0DDE3}"/>
              </a:ext>
            </a:extLst>
          </p:cNvPr>
          <p:cNvSpPr/>
          <p:nvPr/>
        </p:nvSpPr>
        <p:spPr>
          <a:xfrm>
            <a:off x="5552542" y="4949098"/>
            <a:ext cx="3339938" cy="108799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961EEA7-A132-D0C7-D30D-157682465A97}"/>
              </a:ext>
            </a:extLst>
          </p:cNvPr>
          <p:cNvSpPr/>
          <p:nvPr/>
        </p:nvSpPr>
        <p:spPr>
          <a:xfrm>
            <a:off x="539552" y="3382669"/>
            <a:ext cx="5012990" cy="33407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082B36-0742-3B9A-586C-9D8EA68C9A59}"/>
              </a:ext>
            </a:extLst>
          </p:cNvPr>
          <p:cNvSpPr/>
          <p:nvPr/>
        </p:nvSpPr>
        <p:spPr>
          <a:xfrm>
            <a:off x="539552" y="3734190"/>
            <a:ext cx="2232248" cy="1077553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15546DE-C24E-2158-42E2-673D8EC5E870}"/>
              </a:ext>
            </a:extLst>
          </p:cNvPr>
          <p:cNvSpPr/>
          <p:nvPr/>
        </p:nvSpPr>
        <p:spPr>
          <a:xfrm>
            <a:off x="5552542" y="6001834"/>
            <a:ext cx="3339938" cy="85616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0912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>
            <a:extLst>
              <a:ext uri="{FF2B5EF4-FFF2-40B4-BE49-F238E27FC236}">
                <a16:creationId xmlns:a16="http://schemas.microsoft.com/office/drawing/2014/main" id="{666F201A-C3A4-2A6E-E86F-4538012FCD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45205" t="17278" r="-189" b="-2171"/>
          <a:stretch/>
        </p:blipFill>
        <p:spPr bwMode="auto">
          <a:xfrm>
            <a:off x="0" y="2236404"/>
            <a:ext cx="4031630" cy="2960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441D50E-E860-4C89-5CF7-F99F91240518}"/>
              </a:ext>
            </a:extLst>
          </p:cNvPr>
          <p:cNvSpPr/>
          <p:nvPr/>
        </p:nvSpPr>
        <p:spPr>
          <a:xfrm>
            <a:off x="36488" y="2367555"/>
            <a:ext cx="4117393" cy="313681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 your understanding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359B013-E711-1C3B-139E-DCF9A166CD8F}"/>
                  </a:ext>
                </a:extLst>
              </p:cNvPr>
              <p:cNvSpPr txBox="1"/>
              <p:nvPr/>
            </p:nvSpPr>
            <p:spPr>
              <a:xfrm>
                <a:off x="4153881" y="3140968"/>
                <a:ext cx="5098639" cy="29653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Hence evaluate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GB" sz="24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sub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50</m:t>
                        </m:r>
                      </m:sup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(3</m:t>
                        </m:r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+2)</m:t>
                        </m:r>
                      </m:e>
                    </m:nary>
                  </m:oMath>
                </a14:m>
                <a:endParaRPr lang="en-GB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GB" sz="2400" b="1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b="1" i="1">
                              <a:latin typeface="Cambria Math" panose="02040503050406030204" pitchFamily="18" charset="0"/>
                            </a:rPr>
                            <m:t>𝒓</m:t>
                          </m:r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𝟓𝟎</m:t>
                          </m:r>
                        </m:sup>
                        <m:e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𝒓</m:t>
                          </m:r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ctrlPr>
                            <a:rPr lang="en-GB" sz="2400" b="1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2400" b="1" i="1">
                              <a:latin typeface="Cambria Math" panose="02040503050406030204" pitchFamily="18" charset="0"/>
                            </a:rPr>
                            <m:t>𝒓</m:t>
                          </m:r>
                          <m:r>
                            <a:rPr lang="en-GB" sz="2400" b="1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𝟏𝟗</m:t>
                          </m:r>
                        </m:sup>
                        <m:e>
                          <m:d>
                            <m:dPr>
                              <m:ctrlPr>
                                <a:rPr lang="en-GB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1" i="1"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GB" sz="2400" b="1" i="1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  <m:r>
                                <a:rPr lang="en-GB" sz="2400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sz="2400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e>
                          </m:d>
                        </m:e>
                      </m:nary>
                    </m:oMath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𝟓𝟎</m:t>
                          </m:r>
                        </m:num>
                        <m:den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d>
                        <m:d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d>
                            <m:dPr>
                              <m:ctrlP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  <m:t>𝟓𝟎</m:t>
                              </m:r>
                            </m:e>
                          </m:d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𝟕</m:t>
                          </m:r>
                        </m:e>
                      </m:d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𝟏𝟗</m:t>
                          </m:r>
                        </m:num>
                        <m:den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d>
                        <m:d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d>
                            <m:dPr>
                              <m:ctrlP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  <m:t>𝟏𝟗</m:t>
                              </m:r>
                            </m:e>
                          </m:d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𝟕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𝟑𝟑𝟏𝟕</m:t>
                      </m:r>
                    </m:oMath>
                  </m:oMathPara>
                </a14:m>
                <a:endParaRPr lang="en-GB" sz="2400" b="1" dirty="0"/>
              </a:p>
              <a:p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359B013-E711-1C3B-139E-DCF9A166CD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3881" y="3140968"/>
                <a:ext cx="5098639" cy="2965364"/>
              </a:xfrm>
              <a:prstGeom prst="rect">
                <a:avLst/>
              </a:prstGeom>
              <a:blipFill>
                <a:blip r:embed="rId3"/>
                <a:stretch>
                  <a:fillRect l="-1792" t="-197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E4516C2C-E90C-DD93-60F7-8611B9B3C5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r="38386" b="87437"/>
          <a:stretch/>
        </p:blipFill>
        <p:spPr bwMode="auto">
          <a:xfrm>
            <a:off x="251520" y="1628800"/>
            <a:ext cx="6264696" cy="607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63F3C35-1E89-B6F7-B208-D82CF86E564F}"/>
              </a:ext>
            </a:extLst>
          </p:cNvPr>
          <p:cNvSpPr/>
          <p:nvPr/>
        </p:nvSpPr>
        <p:spPr>
          <a:xfrm>
            <a:off x="4292009" y="3645024"/>
            <a:ext cx="4751536" cy="208823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2315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8F043-4F5A-E1FF-0F48-C782B3919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73C74E-8AE3-D959-E677-AB34188BE1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672" y="1416363"/>
            <a:ext cx="7150655" cy="53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72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F65E5-3103-14A1-4125-1249FCD84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68E29ED-F4ED-24C0-722D-63CCEA54CD8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7504" y="1988840"/>
            <a:ext cx="4423724" cy="3888432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329A3BF-AE18-2943-DB96-798647F1C0D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14874" y="1901030"/>
            <a:ext cx="4259881" cy="4280661"/>
          </a:xfrm>
        </p:spPr>
      </p:pic>
    </p:spTree>
    <p:extLst>
      <p:ext uri="{BB962C8B-B14F-4D97-AF65-F5344CB8AC3E}">
        <p14:creationId xmlns:p14="http://schemas.microsoft.com/office/powerpoint/2010/main" val="617860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489BFD-0F51-26B8-F814-FA36AFEA53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3" y="1484785"/>
            <a:ext cx="5282297" cy="35471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012BC5-4A37-A3DF-D250-82CCB721C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959D7A-41EC-7330-AA8C-319A5C0826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9497"/>
          <a:stretch/>
        </p:blipFill>
        <p:spPr>
          <a:xfrm>
            <a:off x="3152226" y="4400554"/>
            <a:ext cx="5668246" cy="238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112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23B1-0F17-6769-82FC-FB4F6AFC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8C1257-AD9A-CD91-46C3-2BF05028E6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110"/>
          <a:stretch/>
        </p:blipFill>
        <p:spPr>
          <a:xfrm>
            <a:off x="90174" y="1556792"/>
            <a:ext cx="5660546" cy="21602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BC3E08-ECD5-7B92-E19C-275101DF7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5864" y="3134988"/>
            <a:ext cx="4674639" cy="370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51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A0F37-6115-9FC4-E360-7E669E71D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2696919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F284FB-A442-F2AE-5B47-5FCCD425A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COMPLEX Numbers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87566C-9DAE-74AA-5123-8CD75EAA2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42438496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3212976"/>
            <a:ext cx="5040560" cy="26851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23528" y="1522210"/>
                <a:ext cx="8496944" cy="16312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en-GB" sz="2000" dirty="0"/>
                  <a:t>Sketch a graph of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+5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−9</m:t>
                    </m:r>
                  </m:oMath>
                </a14:m>
                <a:r>
                  <a:rPr lang="en-GB" sz="2000" dirty="0"/>
                  <a:t>, labelling any points of intersection with the co-ordinate axes and the minimum of the curve.</a:t>
                </a:r>
              </a:p>
              <a:p>
                <a:pPr marL="342900" indent="-342900">
                  <a:buAutoNum type="arabicPeriod"/>
                </a:pPr>
                <a:endParaRPr lang="en-GB" sz="2000" dirty="0"/>
              </a:p>
              <a:p>
                <a:pPr marL="342900" indent="-342900">
                  <a:buAutoNum type="arabicPeriod"/>
                </a:pPr>
                <a:r>
                  <a:rPr lang="en-GB" sz="2000" dirty="0"/>
                  <a:t>Explain algebraically why the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+10=0 </m:t>
                    </m:r>
                  </m:oMath>
                </a14:m>
                <a:r>
                  <a:rPr lang="en-GB" sz="2000" dirty="0"/>
                  <a:t>has no real solutions.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522210"/>
                <a:ext cx="8496944" cy="1631216"/>
              </a:xfrm>
              <a:prstGeom prst="rect">
                <a:avLst/>
              </a:prstGeom>
              <a:blipFill>
                <a:blip r:embed="rId3"/>
                <a:stretch>
                  <a:fillRect l="-789" t="-2622" b="-59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11560" y="5949280"/>
                <a:ext cx="7848872" cy="737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3. Letting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rad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000" dirty="0"/>
                  <a:t>(pretending that it exists), express the solutions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+10=0 </m:t>
                    </m:r>
                  </m:oMath>
                </a14:m>
                <a:r>
                  <a:rPr lang="en-GB" sz="2000" dirty="0"/>
                  <a:t>in terms of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GB" sz="2000" dirty="0"/>
                  <a:t>.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5949280"/>
                <a:ext cx="7848872" cy="737894"/>
              </a:xfrm>
              <a:prstGeom prst="rect">
                <a:avLst/>
              </a:prstGeom>
              <a:blipFill>
                <a:blip r:embed="rId4"/>
                <a:stretch>
                  <a:fillRect l="-776" t="-826" b="-140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0396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complex numbers?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E91242C-521D-4793-BDC3-425DAD6218E1}"/>
                  </a:ext>
                </a:extLst>
              </p:cNvPr>
              <p:cNvSpPr txBox="1"/>
              <p:nvPr/>
            </p:nvSpPr>
            <p:spPr>
              <a:xfrm>
                <a:off x="315020" y="1539776"/>
                <a:ext cx="734481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Remember when you used the quadratic formula, and “it broke” when you had a negative discriminant? (the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−4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𝑎𝑐</m:t>
                    </m:r>
                  </m:oMath>
                </a14:m>
                <a:r>
                  <a:rPr lang="en-GB" sz="2000" dirty="0"/>
                  <a:t> bit)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E91242C-521D-4793-BDC3-425DAD621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020" y="1539776"/>
                <a:ext cx="7344816" cy="707886"/>
              </a:xfrm>
              <a:prstGeom prst="rect">
                <a:avLst/>
              </a:prstGeom>
              <a:blipFill>
                <a:blip r:embed="rId2"/>
                <a:stretch>
                  <a:fillRect l="-913" t="-5172" b="-146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08B529E-361E-4FC4-9D89-28486D066229}"/>
                  </a:ext>
                </a:extLst>
              </p:cNvPr>
              <p:cNvSpPr txBox="1"/>
              <p:nvPr/>
            </p:nvSpPr>
            <p:spPr>
              <a:xfrm>
                <a:off x="2453556" y="2340496"/>
                <a:ext cx="3240360" cy="750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GB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000" b="0" i="1" smtClean="0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en-GB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08B529E-361E-4FC4-9D89-28486D0662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3556" y="2340496"/>
                <a:ext cx="3240360" cy="7509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A63AF03-554D-4FFB-9A87-9E8B5CF460CC}"/>
                  </a:ext>
                </a:extLst>
              </p:cNvPr>
              <p:cNvSpPr txBox="1"/>
              <p:nvPr/>
            </p:nvSpPr>
            <p:spPr>
              <a:xfrm>
                <a:off x="323528" y="3212976"/>
                <a:ext cx="8208912" cy="673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By adding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rad>
                  </m:oMath>
                </a14:m>
                <a:r>
                  <a:rPr lang="en-GB" dirty="0"/>
                  <a:t> to our number system, we can then represent roots of quadratics that we couldn’t previously do so with “real” numbers (i.e. numbers in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en-GB" dirty="0"/>
                  <a:t>).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A63AF03-554D-4FFB-9A87-9E8B5CF460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3212976"/>
                <a:ext cx="8208912" cy="673326"/>
              </a:xfrm>
              <a:prstGeom prst="rect">
                <a:avLst/>
              </a:prstGeom>
              <a:blipFill>
                <a:blip r:embed="rId4"/>
                <a:stretch>
                  <a:fillRect l="-594" b="-135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8FD7CE2-F710-482D-B83F-7B93BCDABFA3}"/>
                  </a:ext>
                </a:extLst>
              </p:cNvPr>
              <p:cNvSpPr txBox="1"/>
              <p:nvPr/>
            </p:nvSpPr>
            <p:spPr>
              <a:xfrm>
                <a:off x="1414661" y="4200500"/>
                <a:ext cx="6269012" cy="227677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rad>
                  </m:oMath>
                </a14:m>
                <a:endParaRPr lang="en-GB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2000" dirty="0"/>
                  <a:t>An </a:t>
                </a:r>
                <a:r>
                  <a:rPr lang="en-GB" sz="2000" b="1" dirty="0"/>
                  <a:t>imaginary</a:t>
                </a:r>
                <a:r>
                  <a:rPr lang="en-GB" sz="2000" dirty="0"/>
                  <a:t> number is of the form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𝑏𝑖</m:t>
                    </m:r>
                  </m:oMath>
                </a14:m>
                <a:r>
                  <a:rPr lang="en-GB" sz="2000" dirty="0"/>
                  <a:t> where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en-GB" sz="2000" dirty="0"/>
                  <a:t>, e.g.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 3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 −2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endParaRPr lang="en-GB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2000" dirty="0"/>
                  <a:t>A </a:t>
                </a:r>
                <a:r>
                  <a:rPr lang="en-GB" sz="2000" b="1" dirty="0"/>
                  <a:t>complex</a:t>
                </a:r>
                <a:r>
                  <a:rPr lang="en-GB" sz="2000" dirty="0"/>
                  <a:t> number is of the form </a:t>
                </a:r>
                <a:br>
                  <a:rPr lang="en-GB" sz="2000" dirty="0"/>
                </a:b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𝑏𝑖</m:t>
                    </m:r>
                  </m:oMath>
                </a14:m>
                <a:r>
                  <a:rPr lang="en-GB" sz="2000" dirty="0"/>
                  <a:t>, where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en-GB" sz="2000" dirty="0"/>
                  <a:t>, e.g.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1+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 3−2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endParaRPr lang="en-GB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2000" dirty="0"/>
                  <a:t>We say that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000" dirty="0"/>
                  <a:t> is the “real part” and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GB" sz="2000" dirty="0"/>
                  <a:t> the “imaginary part” of the number.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8FD7CE2-F710-482D-B83F-7B93BCDABF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4661" y="4200500"/>
                <a:ext cx="6269012" cy="2276777"/>
              </a:xfrm>
              <a:prstGeom prst="rect">
                <a:avLst/>
              </a:prstGeom>
              <a:blipFill>
                <a:blip r:embed="rId5"/>
                <a:stretch>
                  <a:fillRect l="-678" b="-31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15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23B1-0F17-6769-82FC-FB4F6AFC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clips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1556792"/>
            <a:ext cx="5094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hlinkClick r:id="rId2"/>
              </a:rPr>
              <a:t>Imaginary Numbers Are Real [Part 1: Introduction]</a:t>
            </a:r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08194" y="2213713"/>
            <a:ext cx="573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hlinkClick r:id="rId3"/>
              </a:rPr>
              <a:t>Imaginary Numbers Are Real [Part 2: A Little History]</a:t>
            </a:r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7181" y="2878799"/>
            <a:ext cx="5454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hlinkClick r:id="rId4"/>
              </a:rPr>
              <a:t>Imaginary Numbers Are Real [Part 3: Cardan's Problem]</a:t>
            </a:r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576" y="3525130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hlinkClick r:id="rId5"/>
              </a:rPr>
              <a:t>Imaginary Numbers Are Real [Part 4: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hlinkClick r:id="rId5"/>
              </a:rPr>
              <a:t>Bombelli's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hlinkClick r:id="rId5"/>
              </a:rPr>
              <a:t> Solution]</a:t>
            </a:r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7914" y="4144834"/>
            <a:ext cx="70544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Times New Roman" panose="02020603050405020304" pitchFamily="18" charset="0"/>
                <a:hlinkClick r:id="rId6"/>
              </a:rPr>
              <a:t>Imaginary Numbers Are Real [Part 5: Numbers are Two Dimensional]</a:t>
            </a:r>
            <a:endParaRPr lang="en-GB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endParaRPr lang="en-GB" dirty="0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0669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B31D2B-0D49-4A65-AC2F-92E5A98EAFFE}"/>
                  </a:ext>
                </a:extLst>
              </p:cNvPr>
              <p:cNvSpPr txBox="1"/>
              <p:nvPr/>
            </p:nvSpPr>
            <p:spPr>
              <a:xfrm>
                <a:off x="842339" y="1585904"/>
                <a:ext cx="4608016" cy="1696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the following in terms of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GB" sz="2400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−36</m:t>
                          </m:r>
                        </m:e>
                      </m:rad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𝟑𝟔</m:t>
                          </m:r>
                        </m:e>
                      </m:rad>
                      <m:rad>
                        <m:radPr>
                          <m:degHide m:val="on"/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rad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</m:rad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𝟕</m:t>
                          </m:r>
                        </m:e>
                      </m:rad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B31D2B-0D49-4A65-AC2F-92E5A98EAF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2339" y="1585904"/>
                <a:ext cx="4608016" cy="1696490"/>
              </a:xfrm>
              <a:prstGeom prst="rect">
                <a:avLst/>
              </a:prstGeom>
              <a:blipFill>
                <a:blip r:embed="rId2"/>
                <a:stretch>
                  <a:fillRect l="-1984" t="-28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F584382-34B9-41D8-BADE-0E64B2408A04}"/>
                  </a:ext>
                </a:extLst>
              </p:cNvPr>
              <p:cNvSpPr txBox="1"/>
              <p:nvPr/>
            </p:nvSpPr>
            <p:spPr>
              <a:xfrm>
                <a:off x="842339" y="3483062"/>
                <a:ext cx="4608016" cy="18933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Simplify: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2+3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d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4+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d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−3</m:t>
                      </m:r>
                      <m:d>
                        <m:d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2−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d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𝟔</m:t>
                      </m:r>
                    </m:oMath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10+4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num>
                        <m:den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</m:oMathPara>
                </a14:m>
                <a:br>
                  <a:rPr lang="en-GB" sz="2400" b="1" dirty="0"/>
                </a:br>
                <a:endParaRPr lang="en-GB" sz="2400" b="1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F584382-34B9-41D8-BADE-0E64B2408A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2339" y="3483062"/>
                <a:ext cx="4608016" cy="1893339"/>
              </a:xfrm>
              <a:prstGeom prst="rect">
                <a:avLst/>
              </a:prstGeom>
              <a:blipFill>
                <a:blip r:embed="rId3"/>
                <a:stretch>
                  <a:fillRect l="-1984" t="-25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D22826AA-582A-429B-8E28-B2789192D1BE}"/>
              </a:ext>
            </a:extLst>
          </p:cNvPr>
          <p:cNvSpPr/>
          <p:nvPr/>
        </p:nvSpPr>
        <p:spPr>
          <a:xfrm>
            <a:off x="2585545" y="1972035"/>
            <a:ext cx="2267730" cy="42534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B485588-76BF-4603-855C-FCE44D2CEFE0}"/>
              </a:ext>
            </a:extLst>
          </p:cNvPr>
          <p:cNvSpPr/>
          <p:nvPr/>
        </p:nvSpPr>
        <p:spPr>
          <a:xfrm>
            <a:off x="2585545" y="2353903"/>
            <a:ext cx="2267730" cy="42534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961D1E1-1C50-4C2E-94CD-74592DFFED9E}"/>
              </a:ext>
            </a:extLst>
          </p:cNvPr>
          <p:cNvSpPr/>
          <p:nvPr/>
        </p:nvSpPr>
        <p:spPr>
          <a:xfrm>
            <a:off x="2585545" y="2779351"/>
            <a:ext cx="2267730" cy="42534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1E469A-89D8-40FD-8951-967E9FD38ADD}"/>
              </a:ext>
            </a:extLst>
          </p:cNvPr>
          <p:cNvSpPr/>
          <p:nvPr/>
        </p:nvSpPr>
        <p:spPr>
          <a:xfrm>
            <a:off x="3995936" y="3848740"/>
            <a:ext cx="2267730" cy="42534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B0EEFF-8CF0-4849-99D4-0D966D99797F}"/>
              </a:ext>
            </a:extLst>
          </p:cNvPr>
          <p:cNvSpPr/>
          <p:nvPr/>
        </p:nvSpPr>
        <p:spPr>
          <a:xfrm>
            <a:off x="3275856" y="4313478"/>
            <a:ext cx="2267730" cy="42534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7AD3E5-8E8C-4269-B226-CDB7F5F80821}"/>
              </a:ext>
            </a:extLst>
          </p:cNvPr>
          <p:cNvSpPr/>
          <p:nvPr/>
        </p:nvSpPr>
        <p:spPr>
          <a:xfrm>
            <a:off x="2699792" y="4803119"/>
            <a:ext cx="1561720" cy="57009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01" y="-14377"/>
            <a:ext cx="9126099" cy="132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65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153" y="1412776"/>
            <a:ext cx="7858271" cy="5367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0334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60" y="1381237"/>
            <a:ext cx="8838096" cy="547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1128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Multiplying complex numbers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225CE9E-46B2-4AD0-8B04-9922E4603792}"/>
                  </a:ext>
                </a:extLst>
              </p:cNvPr>
              <p:cNvSpPr txBox="1"/>
              <p:nvPr/>
            </p:nvSpPr>
            <p:spPr>
              <a:xfrm>
                <a:off x="179512" y="1529590"/>
                <a:ext cx="5256584" cy="4301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Given that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rad>
                  </m:oMath>
                </a14:m>
                <a:r>
                  <a:rPr lang="en-GB" sz="2000" dirty="0"/>
                  <a:t>, it follows that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e>
                      <m:sup>
                        <m:r>
                          <a:rPr lang="en-GB" sz="20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GB" sz="2000" b="1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GB" sz="2000" b="1" i="1" smtClean="0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endParaRPr lang="en-GB" sz="2000" b="1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225CE9E-46B2-4AD0-8B04-9922E46037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529590"/>
                <a:ext cx="5256584" cy="430118"/>
              </a:xfrm>
              <a:prstGeom prst="rect">
                <a:avLst/>
              </a:prstGeom>
              <a:blipFill>
                <a:blip r:embed="rId2"/>
                <a:stretch>
                  <a:fillRect l="-1159" t="-1429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B738A4E-6BB8-4505-BDC8-36701C45353F}"/>
                  </a:ext>
                </a:extLst>
              </p:cNvPr>
              <p:cNvSpPr txBox="1"/>
              <p:nvPr/>
            </p:nvSpPr>
            <p:spPr>
              <a:xfrm>
                <a:off x="241212" y="2213311"/>
                <a:ext cx="4138116" cy="1323439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Express each of the following in the form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𝑏𝑖</m:t>
                    </m:r>
                  </m:oMath>
                </a14:m>
                <a:r>
                  <a:rPr lang="en-GB" sz="2000" dirty="0"/>
                  <a:t>, where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GB" sz="2000" dirty="0"/>
                  <a:t> are integers.</a:t>
                </a:r>
              </a:p>
              <a:p>
                <a:pPr marL="342900" indent="-342900">
                  <a:buAutoNum type="arabicParenR"/>
                </a:pPr>
                <a:r>
                  <a:rPr lang="en-GB" sz="2000" b="0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2+3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3−2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endParaRPr lang="en-GB" sz="2000" dirty="0"/>
              </a:p>
              <a:p>
                <a:pPr marL="342900" indent="-342900">
                  <a:buAutoNum type="arabicParenR"/>
                </a:pPr>
                <a:r>
                  <a:rPr lang="en-GB" sz="2000" dirty="0"/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5−3</m:t>
                            </m:r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d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B738A4E-6BB8-4505-BDC8-36701C453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212" y="2213311"/>
                <a:ext cx="4138116" cy="1323439"/>
              </a:xfrm>
              <a:prstGeom prst="rect">
                <a:avLst/>
              </a:prstGeom>
              <a:blipFill>
                <a:blip r:embed="rId3"/>
                <a:stretch>
                  <a:fillRect b="-1646"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44B0EAA-9922-4814-8B3D-F1A3D7BA4640}"/>
                  </a:ext>
                </a:extLst>
              </p:cNvPr>
              <p:cNvSpPr txBox="1"/>
              <p:nvPr/>
            </p:nvSpPr>
            <p:spPr>
              <a:xfrm>
                <a:off x="901874" y="3722647"/>
                <a:ext cx="362567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2+3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d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3−2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</m:t>
                      </m:r>
                      <m:sSup>
                        <m:sSup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𝒊</m:t>
                          </m:r>
                        </m:e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</m:t>
                      </m:r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𝟏𝟐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44B0EAA-9922-4814-8B3D-F1A3D7BA46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1874" y="3722647"/>
                <a:ext cx="3625676" cy="120032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913DC06-649C-4E42-B59D-84EE51D39930}"/>
                  </a:ext>
                </a:extLst>
              </p:cNvPr>
              <p:cNvSpPr txBox="1"/>
              <p:nvPr/>
            </p:nvSpPr>
            <p:spPr>
              <a:xfrm>
                <a:off x="835968" y="5124312"/>
                <a:ext cx="362567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5−3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𝒊</m:t>
                          </m:r>
                        </m:e>
                      </m:d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𝒊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𝟐𝟓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𝟗</m:t>
                      </m:r>
                      <m:sSup>
                        <m:sSup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𝒊</m:t>
                          </m:r>
                        </m:e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𝟐𝟓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𝟗</m:t>
                      </m:r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𝟏𝟔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913DC06-649C-4E42-B59D-84EE51D399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5968" y="5124312"/>
                <a:ext cx="3625676" cy="14773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45878622-3A39-4017-8DEF-7B8A50A3FC37}"/>
              </a:ext>
            </a:extLst>
          </p:cNvPr>
          <p:cNvSpPr/>
          <p:nvPr/>
        </p:nvSpPr>
        <p:spPr>
          <a:xfrm>
            <a:off x="1944438" y="4078427"/>
            <a:ext cx="2089694" cy="8763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002FFA-3116-427F-9AA8-C60A3C220C58}"/>
              </a:ext>
            </a:extLst>
          </p:cNvPr>
          <p:cNvSpPr/>
          <p:nvPr/>
        </p:nvSpPr>
        <p:spPr>
          <a:xfrm>
            <a:off x="1944438" y="5463482"/>
            <a:ext cx="2128290" cy="113815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96E8FC0-FF47-448F-9224-A9988AA8641C}"/>
                  </a:ext>
                </a:extLst>
              </p:cNvPr>
              <p:cNvSpPr txBox="1"/>
              <p:nvPr/>
            </p:nvSpPr>
            <p:spPr>
              <a:xfrm>
                <a:off x="5398152" y="1512073"/>
                <a:ext cx="3312368" cy="711413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Determine the value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101</m:t>
                        </m:r>
                      </m:sup>
                    </m:sSup>
                  </m:oMath>
                </a14:m>
                <a:r>
                  <a:rPr lang="en-GB" sz="2000" dirty="0"/>
                  <a:t>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d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96E8FC0-FF47-448F-9224-A9988AA864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8152" y="1512073"/>
                <a:ext cx="3312368" cy="711413"/>
              </a:xfrm>
              <a:prstGeom prst="rect">
                <a:avLst/>
              </a:prstGeom>
              <a:blipFill>
                <a:blip r:embed="rId6"/>
                <a:stretch>
                  <a:fillRect b="-3546"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C6DC4D4-E864-4428-8C69-61CB368009F3}"/>
                  </a:ext>
                </a:extLst>
              </p:cNvPr>
              <p:cNvSpPr txBox="1"/>
              <p:nvPr/>
            </p:nvSpPr>
            <p:spPr>
              <a:xfrm>
                <a:off x="4724524" y="2241664"/>
                <a:ext cx="3456384" cy="4351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</m:oMathPara>
                </a14:m>
                <a:endParaRPr lang="en-GB" b="1" dirty="0"/>
              </a:p>
              <a:p>
                <a:endParaRPr lang="en-GB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GB" b="1" dirty="0"/>
              </a:p>
              <a:p>
                <a:endParaRPr lang="en-GB" b="1" dirty="0"/>
              </a:p>
              <a:p>
                <a:endParaRPr lang="en-GB" dirty="0"/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101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  <m:t>𝒊</m:t>
                                  </m:r>
                                </m:e>
                                <m:sup>
                                  <m: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𝟐𝟓</m:t>
                          </m:r>
                        </m:sup>
                      </m:sSup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</m:oMathPara>
                </a14:m>
                <a:endParaRPr lang="en-GB" b="1" dirty="0"/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𝟐𝟒𝟑</m:t>
                      </m:r>
                      <m:sSup>
                        <m:sSup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𝒊</m:t>
                          </m:r>
                        </m:e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sup>
                      </m:sSup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𝟐𝟒𝟑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𝒊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C6DC4D4-E864-4428-8C69-61CB368009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524" y="2241664"/>
                <a:ext cx="3456384" cy="435189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7BDDCD1-5F00-40EE-8410-84C2571330A9}"/>
                  </a:ext>
                </a:extLst>
              </p:cNvPr>
              <p:cNvSpPr txBox="1"/>
              <p:nvPr/>
            </p:nvSpPr>
            <p:spPr>
              <a:xfrm>
                <a:off x="4190949" y="4349567"/>
                <a:ext cx="4889748" cy="58920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We can therefore see that for increasing powers of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GB" sz="1600" dirty="0"/>
                  <a:t>, we obtain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, −1, −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, 1</m:t>
                    </m:r>
                  </m:oMath>
                </a14:m>
                <a:r>
                  <a:rPr lang="en-GB" sz="1600" dirty="0"/>
                  <a:t> where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p>
                        <m:r>
                          <a:rPr lang="en-GB" sz="16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p>
                    </m:sSup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GB" sz="1600" dirty="0"/>
                  <a:t> if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GB" sz="1600" dirty="0"/>
                  <a:t> is a multiple of 4.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7BDDCD1-5F00-40EE-8410-84C2571330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0949" y="4349567"/>
                <a:ext cx="4889748" cy="589200"/>
              </a:xfrm>
              <a:prstGeom prst="rect">
                <a:avLst/>
              </a:prstGeom>
              <a:blipFill>
                <a:blip r:embed="rId8"/>
                <a:stretch>
                  <a:fillRect l="-372" t="-1000" b="-11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>
            <a:extLst>
              <a:ext uri="{FF2B5EF4-FFF2-40B4-BE49-F238E27FC236}">
                <a16:creationId xmlns:a16="http://schemas.microsoft.com/office/drawing/2014/main" id="{CDC6C4AF-9AF9-4289-89FC-0B0C5496ED52}"/>
              </a:ext>
            </a:extLst>
          </p:cNvPr>
          <p:cNvSpPr/>
          <p:nvPr/>
        </p:nvSpPr>
        <p:spPr>
          <a:xfrm>
            <a:off x="5937696" y="2584592"/>
            <a:ext cx="1584770" cy="56527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EFB9EC-A9E0-4B38-A260-BB43E5C630FB}"/>
              </a:ext>
            </a:extLst>
          </p:cNvPr>
          <p:cNvSpPr/>
          <p:nvPr/>
        </p:nvSpPr>
        <p:spPr>
          <a:xfrm>
            <a:off x="5925988" y="3635931"/>
            <a:ext cx="1419670" cy="56841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026236-7165-432C-9E01-296677B4A040}"/>
              </a:ext>
            </a:extLst>
          </p:cNvPr>
          <p:cNvSpPr/>
          <p:nvPr/>
        </p:nvSpPr>
        <p:spPr>
          <a:xfrm>
            <a:off x="6041580" y="5287436"/>
            <a:ext cx="1464120" cy="668863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0C47B7-7E16-4359-9F00-3594E027E74E}"/>
              </a:ext>
            </a:extLst>
          </p:cNvPr>
          <p:cNvSpPr/>
          <p:nvPr/>
        </p:nvSpPr>
        <p:spPr>
          <a:xfrm>
            <a:off x="6159918" y="6082797"/>
            <a:ext cx="1591876" cy="5239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6835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Complex roots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0" y="1556792"/>
            <a:ext cx="9084555" cy="420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6220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8800"/>
            <a:ext cx="9025755" cy="433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110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23B1-0F17-6769-82FC-FB4F6AFC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67717081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5470071EACAE4E85856CC683743121" ma:contentTypeVersion="15" ma:contentTypeDescription="Create a new document." ma:contentTypeScope="" ma:versionID="81a6eb0836a616c87afecd0ec4eaa012">
  <xsd:schema xmlns:xsd="http://www.w3.org/2001/XMLSchema" xmlns:xs="http://www.w3.org/2001/XMLSchema" xmlns:p="http://schemas.microsoft.com/office/2006/metadata/properties" xmlns:ns2="8ddffc39-6978-4be1-9e0c-b20e17252080" xmlns:ns3="f12c61d6-2083-4bf6-b980-301c0af536af" targetNamespace="http://schemas.microsoft.com/office/2006/metadata/properties" ma:root="true" ma:fieldsID="88dd14975444cf91a8d264d279283969" ns2:_="" ns3:_="">
    <xsd:import namespace="8ddffc39-6978-4be1-9e0c-b20e17252080"/>
    <xsd:import namespace="f12c61d6-2083-4bf6-b980-301c0af536af"/>
    <xsd:element name="properties">
      <xsd:complexType>
        <xsd:sequence>
          <xsd:element name="documentManagement">
            <xsd:complexType>
              <xsd:all>
                <xsd:element ref="ns2:edddd03896a04b22b257aa38cdba117f" minOccurs="0"/>
                <xsd:element ref="ns2:TaxCatchAl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lcf76f155ced4ddcb4097134ff3c332f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dffc39-6978-4be1-9e0c-b20e17252080" elementFormDefault="qualified">
    <xsd:import namespace="http://schemas.microsoft.com/office/2006/documentManagement/types"/>
    <xsd:import namespace="http://schemas.microsoft.com/office/infopath/2007/PartnerControls"/>
    <xsd:element name="edddd03896a04b22b257aa38cdba117f" ma:index="9" nillable="true" ma:taxonomy="true" ma:internalName="edddd03896a04b22b257aa38cdba117f" ma:taxonomyFieldName="Staff_x0020_Category" ma:displayName="Staff Category" ma:fieldId="{edddd038-96a0-4b22-b257-aa38cdba117f}" ma:sspId="7975fb5d-d03f-4da3-b481-7b705cd1410a" ma:termSetId="88579c96-fb95-4cae-941a-b7d5d10398b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df7e6439-8d7f-4477-be59-cfb6bb52cd03}" ma:internalName="TaxCatchAll" ma:showField="CatchAllData" ma:web="8ddffc39-6978-4be1-9e0c-b20e172520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2c61d6-2083-4bf6-b980-301c0af536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975fb5d-d03f-4da3-b481-7b705cd1410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12c61d6-2083-4bf6-b980-301c0af536af">
      <Terms xmlns="http://schemas.microsoft.com/office/infopath/2007/PartnerControls"/>
    </lcf76f155ced4ddcb4097134ff3c332f>
    <edddd03896a04b22b257aa38cdba117f xmlns="8ddffc39-6978-4be1-9e0c-b20e17252080">
      <Terms xmlns="http://schemas.microsoft.com/office/infopath/2007/PartnerControls"/>
    </edddd03896a04b22b257aa38cdba117f>
    <TaxCatchAll xmlns="8ddffc39-6978-4be1-9e0c-b20e17252080" xsi:nil="true"/>
  </documentManagement>
</p:properties>
</file>

<file path=customXml/itemProps1.xml><?xml version="1.0" encoding="utf-8"?>
<ds:datastoreItem xmlns:ds="http://schemas.openxmlformats.org/officeDocument/2006/customXml" ds:itemID="{926BFF03-FC45-4CA1-B3E1-C5A08F1BB98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EAB203-0C32-46FD-9BA2-CD64BEE4C5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ddffc39-6978-4be1-9e0c-b20e17252080"/>
    <ds:schemaRef ds:uri="f12c61d6-2083-4bf6-b980-301c0af536a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7F2B326-B3C9-43DB-B883-172ACF95EA04}">
  <ds:schemaRefs>
    <ds:schemaRef ds:uri="http://schemas.microsoft.com/office/2006/metadata/properties"/>
    <ds:schemaRef ds:uri="http://schemas.microsoft.com/office/infopath/2007/PartnerControls"/>
    <ds:schemaRef ds:uri="f12c61d6-2083-4bf6-b980-301c0af536af"/>
    <ds:schemaRef ds:uri="8ddffc39-6978-4be1-9e0c-b20e1725208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30696</TotalTime>
  <Words>1036</Words>
  <Application>Microsoft Office PowerPoint</Application>
  <PresentationFormat>On-screen Show (4:3)</PresentationFormat>
  <Paragraphs>158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1_Office Theme</vt:lpstr>
      <vt:lpstr>PowerPoint Presentation</vt:lpstr>
      <vt:lpstr>AS/A level Further Mathematics course structure</vt:lpstr>
      <vt:lpstr>FPSS entry requirements</vt:lpstr>
      <vt:lpstr>Taster lessons</vt:lpstr>
      <vt:lpstr>Series</vt:lpstr>
      <vt:lpstr>DO NOW:</vt:lpstr>
      <vt:lpstr>Sigma notation</vt:lpstr>
      <vt:lpstr>Sum of 1s and natural numbers</vt:lpstr>
      <vt:lpstr>Quick fire: triangulars!</vt:lpstr>
      <vt:lpstr>Evaluate…</vt:lpstr>
      <vt:lpstr>Test your understanding…</vt:lpstr>
      <vt:lpstr>Breaking up summations</vt:lpstr>
      <vt:lpstr>Breaking up summations</vt:lpstr>
      <vt:lpstr>Test your understanding</vt:lpstr>
      <vt:lpstr>Your turn…</vt:lpstr>
      <vt:lpstr>Answers</vt:lpstr>
      <vt:lpstr>Answers</vt:lpstr>
      <vt:lpstr>Answers</vt:lpstr>
      <vt:lpstr>Any questions?</vt:lpstr>
      <vt:lpstr>COMPLEX Numbers</vt:lpstr>
      <vt:lpstr>DO NOW:</vt:lpstr>
      <vt:lpstr>Why complex numbers?</vt:lpstr>
      <vt:lpstr>Video clips</vt:lpstr>
      <vt:lpstr>PowerPoint Presentation</vt:lpstr>
      <vt:lpstr>Your turn…</vt:lpstr>
      <vt:lpstr>Answers</vt:lpstr>
      <vt:lpstr>Multiplying complex numbers</vt:lpstr>
      <vt:lpstr>Complex roots</vt:lpstr>
      <vt:lpstr>Answers</vt:lpstr>
      <vt:lpstr>Any questions?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Frost J</dc:creator>
  <cp:lastModifiedBy>Hayley Bull</cp:lastModifiedBy>
  <cp:revision>1088</cp:revision>
  <dcterms:created xsi:type="dcterms:W3CDTF">2013-02-28T07:36:55Z</dcterms:created>
  <dcterms:modified xsi:type="dcterms:W3CDTF">2026-06-29T13:22:37Z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0x010100995470071EACAE4E85856CC683743121</vt:lpwstr>
  </property>
</Properties>
</file>