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47"/>
  </p:notesMasterIdLst>
  <p:sldIdLst>
    <p:sldId id="666" r:id="rId5"/>
    <p:sldId id="668" r:id="rId6"/>
    <p:sldId id="670" r:id="rId7"/>
    <p:sldId id="672" r:id="rId8"/>
    <p:sldId id="673" r:id="rId9"/>
    <p:sldId id="686" r:id="rId10"/>
    <p:sldId id="712" r:id="rId11"/>
    <p:sldId id="728" r:id="rId12"/>
    <p:sldId id="713" r:id="rId13"/>
    <p:sldId id="714" r:id="rId14"/>
    <p:sldId id="715" r:id="rId15"/>
    <p:sldId id="716" r:id="rId16"/>
    <p:sldId id="717" r:id="rId17"/>
    <p:sldId id="718" r:id="rId18"/>
    <p:sldId id="735" r:id="rId19"/>
    <p:sldId id="719" r:id="rId20"/>
    <p:sldId id="720" r:id="rId21"/>
    <p:sldId id="721" r:id="rId22"/>
    <p:sldId id="722" r:id="rId23"/>
    <p:sldId id="723" r:id="rId24"/>
    <p:sldId id="724" r:id="rId25"/>
    <p:sldId id="725" r:id="rId26"/>
    <p:sldId id="726" r:id="rId27"/>
    <p:sldId id="727" r:id="rId28"/>
    <p:sldId id="729" r:id="rId29"/>
    <p:sldId id="753" r:id="rId30"/>
    <p:sldId id="752" r:id="rId31"/>
    <p:sldId id="737" r:id="rId32"/>
    <p:sldId id="734" r:id="rId33"/>
    <p:sldId id="738" r:id="rId34"/>
    <p:sldId id="739" r:id="rId35"/>
    <p:sldId id="740" r:id="rId36"/>
    <p:sldId id="741" r:id="rId37"/>
    <p:sldId id="742" r:id="rId38"/>
    <p:sldId id="743" r:id="rId39"/>
    <p:sldId id="745" r:id="rId40"/>
    <p:sldId id="744" r:id="rId41"/>
    <p:sldId id="747" r:id="rId42"/>
    <p:sldId id="746" r:id="rId43"/>
    <p:sldId id="748" r:id="rId44"/>
    <p:sldId id="749" r:id="rId45"/>
    <p:sldId id="750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03" autoAdjust="0"/>
    <p:restoredTop sz="88534" autoAdjust="0"/>
  </p:normalViewPr>
  <p:slideViewPr>
    <p:cSldViewPr>
      <p:cViewPr varScale="1">
        <p:scale>
          <a:sx n="82" d="100"/>
          <a:sy n="82" d="100"/>
        </p:scale>
        <p:origin x="1454" y="77"/>
      </p:cViewPr>
      <p:guideLst>
        <p:guide orient="horz" pos="2160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E87F4A-DD11-41AF-8B76-F2E5B6202836}" type="datetimeFigureOut">
              <a:rPr lang="en-GB" smtClean="0"/>
              <a:pPr/>
              <a:t>29/06/2026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F2399-CD51-4C4C-BC34-03B9F40F9CF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450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DC9130-BC2C-4850-9102-CA816BD4519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6401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24BA2B-E0E2-412B-A5CF-E63BD7836C74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9979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ight Triangle 3"/>
          <p:cNvSpPr/>
          <p:nvPr userDrawn="1"/>
        </p:nvSpPr>
        <p:spPr>
          <a:xfrm>
            <a:off x="1" y="2647950"/>
            <a:ext cx="4866102" cy="42100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4866102"/>
              <a:gd name="connsiteY0" fmla="*/ 4210050 h 4210050"/>
              <a:gd name="connsiteX1" fmla="*/ 0 w 4866102"/>
              <a:gd name="connsiteY1" fmla="*/ 0 h 4210050"/>
              <a:gd name="connsiteX2" fmla="*/ 4866102 w 4866102"/>
              <a:gd name="connsiteY2" fmla="*/ 4210050 h 4210050"/>
              <a:gd name="connsiteX3" fmla="*/ 0 w 4866102"/>
              <a:gd name="connsiteY3" fmla="*/ 4210050 h 421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6102" h="4210050">
                <a:moveTo>
                  <a:pt x="0" y="4210050"/>
                </a:moveTo>
                <a:lnTo>
                  <a:pt x="0" y="0"/>
                </a:lnTo>
                <a:lnTo>
                  <a:pt x="4866102" y="4210050"/>
                </a:lnTo>
                <a:lnTo>
                  <a:pt x="0" y="421005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 userDrawn="1"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rgbClr val="0D0D63">
              <a:alpha val="9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lide Number Placeholder 5"/>
          <p:cNvSpPr txBox="1">
            <a:spLocks/>
          </p:cNvSpPr>
          <p:nvPr userDrawn="1"/>
        </p:nvSpPr>
        <p:spPr>
          <a:xfrm>
            <a:off x="8424428" y="6334108"/>
            <a:ext cx="502920" cy="5029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BA4331-5E9D-4967-82DD-789FC344A222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848" y1="51051" x2="2848" y2="51051"/>
                        <a14:foregroundMark x1="13483" y1="49349" x2="13483" y2="49349"/>
                        <a14:foregroundMark x1="25408" y1="52152" x2="25408" y2="52152"/>
                        <a14:foregroundMark x1="43297" y1="50501" x2="43297" y2="50501"/>
                        <a14:foregroundMark x1="50095" y1="49349" x2="50095" y2="49349"/>
                        <a14:foregroundMark x1="2431" y1="76276" x2="2431" y2="76276"/>
                        <a14:foregroundMark x1="14774" y1="74024" x2="14774" y2="74024"/>
                        <a14:foregroundMark x1="26244" y1="74024" x2="26244" y2="74024"/>
                        <a14:foregroundMark x1="39461" y1="70120" x2="39461" y2="70120"/>
                        <a14:foregroundMark x1="51804" y1="70120" x2="51804" y2="70120"/>
                        <a14:foregroundMark x1="1177" y1="90340" x2="1177" y2="90340"/>
                        <a14:foregroundMark x1="5811" y1="88939" x2="5811" y2="88939"/>
                        <a14:foregroundMark x1="10406" y1="89640" x2="10406" y2="89640"/>
                        <a14:foregroundMark x1="15382" y1="90140" x2="15382" y2="90140"/>
                        <a14:foregroundMark x1="18914" y1="89189" x2="18914" y2="89189"/>
                        <a14:foregroundMark x1="23889" y1="88739" x2="23889" y2="88739"/>
                        <a14:foregroundMark x1="31523" y1="88488" x2="31523" y2="88488"/>
                        <a14:foregroundMark x1="36308" y1="88939" x2="36308" y2="88939"/>
                        <a14:foregroundMark x1="39499" y1="90340" x2="39499" y2="90340"/>
                        <a14:foregroundMark x1="46411" y1="88739" x2="46411" y2="88739"/>
                        <a14:foregroundMark x1="51196" y1="88739" x2="51196" y2="88739"/>
                        <a14:foregroundMark x1="55108" y1="88939" x2="55108" y2="88939"/>
                        <a14:backgroundMark x1="29396" y1="52503" x2="29396" y2="52503"/>
                        <a14:backgroundMark x1="5963" y1="72823" x2="5963" y2="72823"/>
                        <a14:backgroundMark x1="29016" y1="76076" x2="29016" y2="76076"/>
                        <a14:backgroundMark x1="24763" y1="90591" x2="24763" y2="90591"/>
                      </a14:backgroundRemoval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166" y="404664"/>
            <a:ext cx="3580644" cy="271710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96336" y="222101"/>
            <a:ext cx="1440160" cy="365125"/>
          </a:xfrm>
        </p:spPr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90166" y="6356350"/>
            <a:ext cx="7254242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2987824" y="4293095"/>
            <a:ext cx="5939524" cy="1389207"/>
          </a:xfrm>
        </p:spPr>
        <p:txBody>
          <a:bodyPr anchor="t">
            <a:normAutofit/>
          </a:bodyPr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24" name="Text Placeholder 2"/>
          <p:cNvSpPr>
            <a:spLocks noGrp="1"/>
          </p:cNvSpPr>
          <p:nvPr>
            <p:ph type="body" idx="1"/>
          </p:nvPr>
        </p:nvSpPr>
        <p:spPr>
          <a:xfrm>
            <a:off x="2987824" y="5517232"/>
            <a:ext cx="5939524" cy="43204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rgbClr val="00B0F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1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8" name="Freeform 7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1720" y="117138"/>
            <a:ext cx="6635080" cy="11430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1570"/>
                </a:solidFill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874" y="84479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677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28908" y="-833842"/>
            <a:ext cx="6264691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50629" y="-1150635"/>
            <a:ext cx="6858004" cy="9159262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430" y="2894732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430" y="2204864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771960" y="6354471"/>
            <a:ext cx="1287872" cy="365125"/>
          </a:xfrm>
        </p:spPr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517232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7855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9" name="Freeform 8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42655"/>
            <a:ext cx="6563072" cy="11430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002060"/>
                </a:solidFill>
              </a:defRPr>
            </a:lvl1pPr>
            <a:lvl2pPr>
              <a:defRPr sz="2400">
                <a:solidFill>
                  <a:srgbClr val="00B0F0"/>
                </a:solidFill>
              </a:defRPr>
            </a:lvl2pPr>
            <a:lvl3pPr>
              <a:defRPr sz="20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0D0D63"/>
                </a:solidFill>
              </a:defRPr>
            </a:lvl1pPr>
            <a:lvl2pPr>
              <a:defRPr sz="2400">
                <a:solidFill>
                  <a:srgbClr val="00B0F0"/>
                </a:solidFill>
              </a:defRPr>
            </a:lvl2pPr>
            <a:lvl3pPr>
              <a:defRPr sz="20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  <p:pic>
        <p:nvPicPr>
          <p:cNvPr id="11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76" y="75795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190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1" name="Freeform 10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17138"/>
            <a:ext cx="6563072" cy="11430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solidFill>
            <a:srgbClr val="0070C0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tx2"/>
                </a:solidFill>
              </a:defRPr>
            </a:lvl1pPr>
            <a:lvl2pPr>
              <a:defRPr sz="2000">
                <a:solidFill>
                  <a:srgbClr val="00B0F0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solidFill>
            <a:srgbClr val="0070C0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tx2"/>
                </a:solidFill>
              </a:defRPr>
            </a:lvl1pPr>
            <a:lvl2pPr>
              <a:defRPr sz="2000">
                <a:solidFill>
                  <a:srgbClr val="00B0F0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  <p:pic>
        <p:nvPicPr>
          <p:cNvPr id="13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76" y="75795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495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7" name="Freeform 6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17138"/>
            <a:ext cx="6857628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76" y="75795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7554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904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 userDrawn="1"/>
        </p:nvSpPr>
        <p:spPr>
          <a:xfrm rot="16200000">
            <a:off x="-31064" y="3290426"/>
            <a:ext cx="3600394" cy="3589512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7061" h="1820717">
                <a:moveTo>
                  <a:pt x="2382" y="1820717"/>
                </a:moveTo>
                <a:lnTo>
                  <a:pt x="0" y="13349"/>
                </a:lnTo>
                <a:lnTo>
                  <a:pt x="1308411" y="0"/>
                </a:lnTo>
                <a:lnTo>
                  <a:pt x="2617061" y="1812890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9" name="Freeform 8"/>
          <p:cNvSpPr/>
          <p:nvPr userDrawn="1"/>
        </p:nvSpPr>
        <p:spPr>
          <a:xfrm rot="16200000">
            <a:off x="-1094670" y="1074698"/>
            <a:ext cx="5733260" cy="358385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rgbClr val="0070C0"/>
                </a:solidFill>
              </a:defRPr>
            </a:lvl1pPr>
            <a:lvl2pPr>
              <a:defRPr sz="2800">
                <a:solidFill>
                  <a:srgbClr val="00B0F0"/>
                </a:solidFill>
              </a:defRPr>
            </a:lvl2pPr>
            <a:lvl3pPr>
              <a:defRPr sz="2400">
                <a:solidFill>
                  <a:srgbClr val="002060"/>
                </a:solidFill>
              </a:defRPr>
            </a:lvl3pPr>
            <a:lvl4pPr>
              <a:defRPr sz="2000">
                <a:solidFill>
                  <a:srgbClr val="002060"/>
                </a:solidFill>
              </a:defRPr>
            </a:lvl4pPr>
            <a:lvl5pPr>
              <a:defRPr sz="2000">
                <a:solidFill>
                  <a:srgbClr val="002060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sz="half" idx="2"/>
          </p:nvPr>
        </p:nvSpPr>
        <p:spPr>
          <a:xfrm>
            <a:off x="457200" y="1435101"/>
            <a:ext cx="3008313" cy="401994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 userDrawn="1">
            <p:ph type="dt" sz="half" idx="10"/>
          </p:nvPr>
        </p:nvSpPr>
        <p:spPr>
          <a:xfrm>
            <a:off x="1763688" y="6356350"/>
            <a:ext cx="1224136" cy="365125"/>
          </a:xfrm>
        </p:spPr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 userDrawn="1">
            <p:ph type="ftr" sz="quarter" idx="11"/>
          </p:nvPr>
        </p:nvSpPr>
        <p:spPr>
          <a:xfrm>
            <a:off x="3563888" y="6356350"/>
            <a:ext cx="2808311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  <p:pic>
        <p:nvPicPr>
          <p:cNvPr id="11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73" y="5589240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0204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 userDrawn="1"/>
        </p:nvGrpSpPr>
        <p:grpSpPr>
          <a:xfrm rot="16200000">
            <a:off x="-2789594" y="2764150"/>
            <a:ext cx="6881124" cy="1361343"/>
            <a:chOff x="-36512" y="-13316"/>
            <a:chExt cx="9180513" cy="1361343"/>
          </a:xfrm>
        </p:grpSpPr>
        <p:sp>
          <p:nvSpPr>
            <p:cNvPr id="11" name="Freeform 10"/>
            <p:cNvSpPr/>
            <p:nvPr userDrawn="1"/>
          </p:nvSpPr>
          <p:spPr>
            <a:xfrm>
              <a:off x="-36512" y="-13316"/>
              <a:ext cx="3059835" cy="1361343"/>
            </a:xfrm>
            <a:custGeom>
              <a:avLst/>
              <a:gdLst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3571875 w 3571875"/>
                <a:gd name="connsiteY2" fmla="*/ 4210050 h 4210050"/>
                <a:gd name="connsiteX3" fmla="*/ 0 w 3571875"/>
                <a:gd name="connsiteY3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88394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205038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281238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76450 w 3571875"/>
                <a:gd name="connsiteY2" fmla="*/ 2274094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245519 w 3571875"/>
                <a:gd name="connsiteY2" fmla="*/ 2405063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38350 w 3571875"/>
                <a:gd name="connsiteY2" fmla="*/ 2405063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2433637 h 2433637"/>
                <a:gd name="connsiteX1" fmla="*/ 257175 w 3571875"/>
                <a:gd name="connsiteY1" fmla="*/ 0 h 2433637"/>
                <a:gd name="connsiteX2" fmla="*/ 2038350 w 3571875"/>
                <a:gd name="connsiteY2" fmla="*/ 628650 h 2433637"/>
                <a:gd name="connsiteX3" fmla="*/ 3571875 w 3571875"/>
                <a:gd name="connsiteY3" fmla="*/ 2433637 h 2433637"/>
                <a:gd name="connsiteX4" fmla="*/ 0 w 3571875"/>
                <a:gd name="connsiteY4" fmla="*/ 2433637 h 2433637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2040732 w 3574257"/>
                <a:gd name="connsiteY2" fmla="*/ 2381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924051 w 3574257"/>
                <a:gd name="connsiteY2" fmla="*/ 307181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9749 h 1809749"/>
                <a:gd name="connsiteX1" fmla="*/ 0 w 3574257"/>
                <a:gd name="connsiteY1" fmla="*/ 2381 h 1809749"/>
                <a:gd name="connsiteX2" fmla="*/ 2038351 w 3574257"/>
                <a:gd name="connsiteY2" fmla="*/ 0 h 1809749"/>
                <a:gd name="connsiteX3" fmla="*/ 3574257 w 3574257"/>
                <a:gd name="connsiteY3" fmla="*/ 1809749 h 1809749"/>
                <a:gd name="connsiteX4" fmla="*/ 2382 w 3574257"/>
                <a:gd name="connsiteY4" fmla="*/ 1809749 h 1809749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640682 w 3574257"/>
                <a:gd name="connsiteY2" fmla="*/ 450057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9749 h 1809749"/>
                <a:gd name="connsiteX1" fmla="*/ 0 w 3574257"/>
                <a:gd name="connsiteY1" fmla="*/ 2381 h 1809749"/>
                <a:gd name="connsiteX2" fmla="*/ 2038351 w 3574257"/>
                <a:gd name="connsiteY2" fmla="*/ 0 h 1809749"/>
                <a:gd name="connsiteX3" fmla="*/ 3574257 w 3574257"/>
                <a:gd name="connsiteY3" fmla="*/ 1809749 h 1809749"/>
                <a:gd name="connsiteX4" fmla="*/ 2382 w 3574257"/>
                <a:gd name="connsiteY4" fmla="*/ 1809749 h 1809749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657351 w 3574257"/>
                <a:gd name="connsiteY2" fmla="*/ 230982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2040732 w 3574257"/>
                <a:gd name="connsiteY2" fmla="*/ 2382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774032 w 3574257"/>
                <a:gd name="connsiteY2" fmla="*/ 161925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969294 w 3574257"/>
                <a:gd name="connsiteY2" fmla="*/ 21432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819275 w 3574257"/>
                <a:gd name="connsiteY2" fmla="*/ 200026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2045494 w 3574257"/>
                <a:gd name="connsiteY2" fmla="*/ 1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26239 h 1826239"/>
                <a:gd name="connsiteX1" fmla="*/ 0 w 3574257"/>
                <a:gd name="connsiteY1" fmla="*/ 18871 h 1826239"/>
                <a:gd name="connsiteX2" fmla="*/ 1484918 w 3574257"/>
                <a:gd name="connsiteY2" fmla="*/ 0 h 1826239"/>
                <a:gd name="connsiteX3" fmla="*/ 3574257 w 3574257"/>
                <a:gd name="connsiteY3" fmla="*/ 1826239 h 1826239"/>
                <a:gd name="connsiteX4" fmla="*/ 2382 w 3574257"/>
                <a:gd name="connsiteY4" fmla="*/ 1826239 h 1826239"/>
                <a:gd name="connsiteX0" fmla="*/ 2382 w 2112755"/>
                <a:gd name="connsiteY0" fmla="*/ 1826239 h 1826239"/>
                <a:gd name="connsiteX1" fmla="*/ 0 w 2112755"/>
                <a:gd name="connsiteY1" fmla="*/ 18871 h 1826239"/>
                <a:gd name="connsiteX2" fmla="*/ 1484918 w 2112755"/>
                <a:gd name="connsiteY2" fmla="*/ 0 h 1826239"/>
                <a:gd name="connsiteX3" fmla="*/ 2112755 w 2112755"/>
                <a:gd name="connsiteY3" fmla="*/ 1807368 h 1826239"/>
                <a:gd name="connsiteX4" fmla="*/ 2382 w 2112755"/>
                <a:gd name="connsiteY4" fmla="*/ 1826239 h 182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2755" h="1826239">
                  <a:moveTo>
                    <a:pt x="2382" y="1826239"/>
                  </a:moveTo>
                  <a:lnTo>
                    <a:pt x="0" y="18871"/>
                  </a:lnTo>
                  <a:lnTo>
                    <a:pt x="1484918" y="0"/>
                  </a:lnTo>
                  <a:lnTo>
                    <a:pt x="2112755" y="1807368"/>
                  </a:lnTo>
                  <a:lnTo>
                    <a:pt x="2382" y="1826239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0B0F0"/>
                </a:solidFill>
              </a:endParaRPr>
            </a:p>
          </p:txBody>
        </p:sp>
        <p:sp>
          <p:nvSpPr>
            <p:cNvPr id="12" name="Freeform 11"/>
            <p:cNvSpPr/>
            <p:nvPr userDrawn="1"/>
          </p:nvSpPr>
          <p:spPr>
            <a:xfrm>
              <a:off x="1240555" y="-2"/>
              <a:ext cx="7903446" cy="1347277"/>
            </a:xfrm>
            <a:custGeom>
              <a:avLst/>
              <a:gdLst>
                <a:gd name="connsiteX0" fmla="*/ 0 w 3350419"/>
                <a:gd name="connsiteY0" fmla="*/ 2081213 h 2083594"/>
                <a:gd name="connsiteX1" fmla="*/ 3031331 w 3350419"/>
                <a:gd name="connsiteY1" fmla="*/ 0 h 2083594"/>
                <a:gd name="connsiteX2" fmla="*/ 3350419 w 3350419"/>
                <a:gd name="connsiteY2" fmla="*/ 80963 h 2083594"/>
                <a:gd name="connsiteX3" fmla="*/ 3350419 w 3350419"/>
                <a:gd name="connsiteY3" fmla="*/ 2083594 h 2083594"/>
                <a:gd name="connsiteX4" fmla="*/ 0 w 3350419"/>
                <a:gd name="connsiteY4" fmla="*/ 2081213 h 2083594"/>
                <a:gd name="connsiteX0" fmla="*/ 0 w 3112294"/>
                <a:gd name="connsiteY0" fmla="*/ 2019301 h 2083594"/>
                <a:gd name="connsiteX1" fmla="*/ 2793206 w 3112294"/>
                <a:gd name="connsiteY1" fmla="*/ 0 h 2083594"/>
                <a:gd name="connsiteX2" fmla="*/ 3112294 w 3112294"/>
                <a:gd name="connsiteY2" fmla="*/ 80963 h 2083594"/>
                <a:gd name="connsiteX3" fmla="*/ 3112294 w 3112294"/>
                <a:gd name="connsiteY3" fmla="*/ 2083594 h 2083594"/>
                <a:gd name="connsiteX4" fmla="*/ 0 w 3112294"/>
                <a:gd name="connsiteY4" fmla="*/ 2019301 h 2083594"/>
                <a:gd name="connsiteX0" fmla="*/ 0 w 3345656"/>
                <a:gd name="connsiteY0" fmla="*/ 2097882 h 2097882"/>
                <a:gd name="connsiteX1" fmla="*/ 3026568 w 3345656"/>
                <a:gd name="connsiteY1" fmla="*/ 0 h 2097882"/>
                <a:gd name="connsiteX2" fmla="*/ 3345656 w 3345656"/>
                <a:gd name="connsiteY2" fmla="*/ 80963 h 2097882"/>
                <a:gd name="connsiteX3" fmla="*/ 3345656 w 3345656"/>
                <a:gd name="connsiteY3" fmla="*/ 2083594 h 2097882"/>
                <a:gd name="connsiteX4" fmla="*/ 0 w 3345656"/>
                <a:gd name="connsiteY4" fmla="*/ 2097882 h 2097882"/>
                <a:gd name="connsiteX0" fmla="*/ 0 w 2800350"/>
                <a:gd name="connsiteY0" fmla="*/ 1935957 h 2083594"/>
                <a:gd name="connsiteX1" fmla="*/ 2481262 w 2800350"/>
                <a:gd name="connsiteY1" fmla="*/ 0 h 2083594"/>
                <a:gd name="connsiteX2" fmla="*/ 2800350 w 2800350"/>
                <a:gd name="connsiteY2" fmla="*/ 80963 h 2083594"/>
                <a:gd name="connsiteX3" fmla="*/ 2800350 w 2800350"/>
                <a:gd name="connsiteY3" fmla="*/ 2083594 h 2083594"/>
                <a:gd name="connsiteX4" fmla="*/ 0 w 2800350"/>
                <a:gd name="connsiteY4" fmla="*/ 1935957 h 2083594"/>
                <a:gd name="connsiteX0" fmla="*/ 0 w 3352800"/>
                <a:gd name="connsiteY0" fmla="*/ 2083594 h 2083594"/>
                <a:gd name="connsiteX1" fmla="*/ 3033712 w 3352800"/>
                <a:gd name="connsiteY1" fmla="*/ 0 h 2083594"/>
                <a:gd name="connsiteX2" fmla="*/ 3352800 w 3352800"/>
                <a:gd name="connsiteY2" fmla="*/ 80963 h 2083594"/>
                <a:gd name="connsiteX3" fmla="*/ 3352800 w 3352800"/>
                <a:gd name="connsiteY3" fmla="*/ 2083594 h 2083594"/>
                <a:gd name="connsiteX4" fmla="*/ 0 w 3352800"/>
                <a:gd name="connsiteY4" fmla="*/ 2083594 h 2083594"/>
                <a:gd name="connsiteX0" fmla="*/ 0 w 3352800"/>
                <a:gd name="connsiteY0" fmla="*/ 2002631 h 2002631"/>
                <a:gd name="connsiteX1" fmla="*/ 3033712 w 3352800"/>
                <a:gd name="connsiteY1" fmla="*/ 157162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988469 w 3352800"/>
                <a:gd name="connsiteY1" fmla="*/ 59530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33966 w 3352800"/>
                <a:gd name="connsiteY1" fmla="*/ 425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45314 w 3352800"/>
                <a:gd name="connsiteY1" fmla="*/ 12246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34839 w 3352800"/>
                <a:gd name="connsiteY1" fmla="*/ 425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75865 w 3352800"/>
                <a:gd name="connsiteY1" fmla="*/ 81782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901 h 2002901"/>
                <a:gd name="connsiteX1" fmla="*/ 2836585 w 3352800"/>
                <a:gd name="connsiteY1" fmla="*/ 0 h 2002901"/>
                <a:gd name="connsiteX2" fmla="*/ 3352800 w 3352800"/>
                <a:gd name="connsiteY2" fmla="*/ 270 h 2002901"/>
                <a:gd name="connsiteX3" fmla="*/ 3352800 w 3352800"/>
                <a:gd name="connsiteY3" fmla="*/ 2002901 h 2002901"/>
                <a:gd name="connsiteX4" fmla="*/ 0 w 3352800"/>
                <a:gd name="connsiteY4" fmla="*/ 2002901 h 2002901"/>
                <a:gd name="connsiteX0" fmla="*/ 0 w 3352800"/>
                <a:gd name="connsiteY0" fmla="*/ 2002631 h 2002631"/>
                <a:gd name="connsiteX1" fmla="*/ 754045 w 3352800"/>
                <a:gd name="connsiteY1" fmla="*/ 1468326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534305 h 534305"/>
                <a:gd name="connsiteX1" fmla="*/ 754045 w 3352800"/>
                <a:gd name="connsiteY1" fmla="*/ 0 h 534305"/>
                <a:gd name="connsiteX2" fmla="*/ 3352800 w 3352800"/>
                <a:gd name="connsiteY2" fmla="*/ 7687 h 534305"/>
                <a:gd name="connsiteX3" fmla="*/ 3352800 w 3352800"/>
                <a:gd name="connsiteY3" fmla="*/ 534305 h 534305"/>
                <a:gd name="connsiteX4" fmla="*/ 0 w 3352800"/>
                <a:gd name="connsiteY4" fmla="*/ 534305 h 534305"/>
                <a:gd name="connsiteX0" fmla="*/ 0 w 3352800"/>
                <a:gd name="connsiteY0" fmla="*/ 534305 h 534305"/>
                <a:gd name="connsiteX1" fmla="*/ 754045 w 3352800"/>
                <a:gd name="connsiteY1" fmla="*/ 0 h 534305"/>
                <a:gd name="connsiteX2" fmla="*/ 3352800 w 3352800"/>
                <a:gd name="connsiteY2" fmla="*/ 7687 h 534305"/>
                <a:gd name="connsiteX3" fmla="*/ 3352800 w 3352800"/>
                <a:gd name="connsiteY3" fmla="*/ 534305 h 534305"/>
                <a:gd name="connsiteX4" fmla="*/ 0 w 3352800"/>
                <a:gd name="connsiteY4" fmla="*/ 534305 h 534305"/>
                <a:gd name="connsiteX0" fmla="*/ 0 w 3352800"/>
                <a:gd name="connsiteY0" fmla="*/ 526618 h 526618"/>
                <a:gd name="connsiteX1" fmla="*/ 980611 w 3352800"/>
                <a:gd name="connsiteY1" fmla="*/ 93681 h 526618"/>
                <a:gd name="connsiteX2" fmla="*/ 3352800 w 3352800"/>
                <a:gd name="connsiteY2" fmla="*/ 0 h 526618"/>
                <a:gd name="connsiteX3" fmla="*/ 3352800 w 3352800"/>
                <a:gd name="connsiteY3" fmla="*/ 526618 h 526618"/>
                <a:gd name="connsiteX4" fmla="*/ 0 w 3352800"/>
                <a:gd name="connsiteY4" fmla="*/ 526618 h 526618"/>
                <a:gd name="connsiteX0" fmla="*/ 0 w 3352800"/>
                <a:gd name="connsiteY0" fmla="*/ 526888 h 526888"/>
                <a:gd name="connsiteX1" fmla="*/ 744735 w 3352800"/>
                <a:gd name="connsiteY1" fmla="*/ 0 h 526888"/>
                <a:gd name="connsiteX2" fmla="*/ 3352800 w 3352800"/>
                <a:gd name="connsiteY2" fmla="*/ 270 h 526888"/>
                <a:gd name="connsiteX3" fmla="*/ 3352800 w 3352800"/>
                <a:gd name="connsiteY3" fmla="*/ 526888 h 526888"/>
                <a:gd name="connsiteX4" fmla="*/ 0 w 3352800"/>
                <a:gd name="connsiteY4" fmla="*/ 526888 h 526888"/>
                <a:gd name="connsiteX0" fmla="*/ 0 w 3352800"/>
                <a:gd name="connsiteY0" fmla="*/ 526618 h 526618"/>
                <a:gd name="connsiteX1" fmla="*/ 811948 w 3352800"/>
                <a:gd name="connsiteY1" fmla="*/ 60921 h 526618"/>
                <a:gd name="connsiteX2" fmla="*/ 3352800 w 3352800"/>
                <a:gd name="connsiteY2" fmla="*/ 0 h 526618"/>
                <a:gd name="connsiteX3" fmla="*/ 3352800 w 3352800"/>
                <a:gd name="connsiteY3" fmla="*/ 526618 h 526618"/>
                <a:gd name="connsiteX4" fmla="*/ 0 w 3352800"/>
                <a:gd name="connsiteY4" fmla="*/ 526618 h 526618"/>
                <a:gd name="connsiteX0" fmla="*/ 0 w 3352800"/>
                <a:gd name="connsiteY0" fmla="*/ 527584 h 527584"/>
                <a:gd name="connsiteX1" fmla="*/ 751718 w 3352800"/>
                <a:gd name="connsiteY1" fmla="*/ 0 h 527584"/>
                <a:gd name="connsiteX2" fmla="*/ 3352800 w 3352800"/>
                <a:gd name="connsiteY2" fmla="*/ 966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584 h 527584"/>
                <a:gd name="connsiteX1" fmla="*/ 751718 w 3352800"/>
                <a:gd name="connsiteY1" fmla="*/ 0 h 527584"/>
                <a:gd name="connsiteX2" fmla="*/ 3241069 w 3352800"/>
                <a:gd name="connsiteY2" fmla="*/ 94144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584 h 527584"/>
                <a:gd name="connsiteX1" fmla="*/ 751718 w 3352800"/>
                <a:gd name="connsiteY1" fmla="*/ 0 h 527584"/>
                <a:gd name="connsiteX2" fmla="*/ 3352800 w 3352800"/>
                <a:gd name="connsiteY2" fmla="*/ 271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313 h 527313"/>
                <a:gd name="connsiteX1" fmla="*/ 900984 w 3352800"/>
                <a:gd name="connsiteY1" fmla="*/ 97774 h 527313"/>
                <a:gd name="connsiteX2" fmla="*/ 3352800 w 3352800"/>
                <a:gd name="connsiteY2" fmla="*/ 0 h 527313"/>
                <a:gd name="connsiteX3" fmla="*/ 3352800 w 3352800"/>
                <a:gd name="connsiteY3" fmla="*/ 527313 h 527313"/>
                <a:gd name="connsiteX4" fmla="*/ 0 w 3352800"/>
                <a:gd name="connsiteY4" fmla="*/ 527313 h 527313"/>
                <a:gd name="connsiteX0" fmla="*/ 0 w 3352800"/>
                <a:gd name="connsiteY0" fmla="*/ 527584 h 527584"/>
                <a:gd name="connsiteX1" fmla="*/ 748227 w 3352800"/>
                <a:gd name="connsiteY1" fmla="*/ 0 h 527584"/>
                <a:gd name="connsiteX2" fmla="*/ 3352800 w 3352800"/>
                <a:gd name="connsiteY2" fmla="*/ 271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313 h 527313"/>
                <a:gd name="connsiteX1" fmla="*/ 404687 w 3352800"/>
                <a:gd name="connsiteY1" fmla="*/ 5238 h 527313"/>
                <a:gd name="connsiteX2" fmla="*/ 3352800 w 3352800"/>
                <a:gd name="connsiteY2" fmla="*/ 0 h 527313"/>
                <a:gd name="connsiteX3" fmla="*/ 3352800 w 3352800"/>
                <a:gd name="connsiteY3" fmla="*/ 527313 h 527313"/>
                <a:gd name="connsiteX4" fmla="*/ 0 w 3352800"/>
                <a:gd name="connsiteY4" fmla="*/ 527313 h 527313"/>
                <a:gd name="connsiteX0" fmla="*/ 0 w 3352800"/>
                <a:gd name="connsiteY0" fmla="*/ 527313 h 527313"/>
                <a:gd name="connsiteX1" fmla="*/ 439623 w 3352800"/>
                <a:gd name="connsiteY1" fmla="*/ 5238 h 527313"/>
                <a:gd name="connsiteX2" fmla="*/ 3352800 w 3352800"/>
                <a:gd name="connsiteY2" fmla="*/ 0 h 527313"/>
                <a:gd name="connsiteX3" fmla="*/ 3352800 w 3352800"/>
                <a:gd name="connsiteY3" fmla="*/ 527313 h 527313"/>
                <a:gd name="connsiteX4" fmla="*/ 0 w 3352800"/>
                <a:gd name="connsiteY4" fmla="*/ 527313 h 527313"/>
                <a:gd name="connsiteX0" fmla="*/ 0 w 3288751"/>
                <a:gd name="connsiteY0" fmla="*/ 521804 h 527313"/>
                <a:gd name="connsiteX1" fmla="*/ 375574 w 3288751"/>
                <a:gd name="connsiteY1" fmla="*/ 5238 h 527313"/>
                <a:gd name="connsiteX2" fmla="*/ 3288751 w 3288751"/>
                <a:gd name="connsiteY2" fmla="*/ 0 h 527313"/>
                <a:gd name="connsiteX3" fmla="*/ 3288751 w 3288751"/>
                <a:gd name="connsiteY3" fmla="*/ 527313 h 527313"/>
                <a:gd name="connsiteX4" fmla="*/ 0 w 3288751"/>
                <a:gd name="connsiteY4" fmla="*/ 521804 h 527313"/>
                <a:gd name="connsiteX0" fmla="*/ 0 w 3288751"/>
                <a:gd name="connsiteY0" fmla="*/ 522075 h 527584"/>
                <a:gd name="connsiteX1" fmla="*/ 387220 w 3288751"/>
                <a:gd name="connsiteY1" fmla="*/ 0 h 527584"/>
                <a:gd name="connsiteX2" fmla="*/ 3288751 w 3288751"/>
                <a:gd name="connsiteY2" fmla="*/ 271 h 527584"/>
                <a:gd name="connsiteX3" fmla="*/ 3288751 w 3288751"/>
                <a:gd name="connsiteY3" fmla="*/ 527584 h 527584"/>
                <a:gd name="connsiteX4" fmla="*/ 0 w 3288751"/>
                <a:gd name="connsiteY4" fmla="*/ 522075 h 527584"/>
                <a:gd name="connsiteX0" fmla="*/ 0 w 3271283"/>
                <a:gd name="connsiteY0" fmla="*/ 511058 h 527584"/>
                <a:gd name="connsiteX1" fmla="*/ 369752 w 3271283"/>
                <a:gd name="connsiteY1" fmla="*/ 0 h 527584"/>
                <a:gd name="connsiteX2" fmla="*/ 3271283 w 3271283"/>
                <a:gd name="connsiteY2" fmla="*/ 271 h 527584"/>
                <a:gd name="connsiteX3" fmla="*/ 3271283 w 3271283"/>
                <a:gd name="connsiteY3" fmla="*/ 527584 h 527584"/>
                <a:gd name="connsiteX4" fmla="*/ 0 w 3271283"/>
                <a:gd name="connsiteY4" fmla="*/ 511058 h 527584"/>
                <a:gd name="connsiteX0" fmla="*/ 0 w 3271283"/>
                <a:gd name="connsiteY0" fmla="*/ 527584 h 527584"/>
                <a:gd name="connsiteX1" fmla="*/ 369752 w 3271283"/>
                <a:gd name="connsiteY1" fmla="*/ 0 h 527584"/>
                <a:gd name="connsiteX2" fmla="*/ 3271283 w 3271283"/>
                <a:gd name="connsiteY2" fmla="*/ 271 h 527584"/>
                <a:gd name="connsiteX3" fmla="*/ 3271283 w 3271283"/>
                <a:gd name="connsiteY3" fmla="*/ 527584 h 527584"/>
                <a:gd name="connsiteX4" fmla="*/ 0 w 3271283"/>
                <a:gd name="connsiteY4" fmla="*/ 527584 h 527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71283" h="527584">
                  <a:moveTo>
                    <a:pt x="0" y="527584"/>
                  </a:moveTo>
                  <a:lnTo>
                    <a:pt x="369752" y="0"/>
                  </a:lnTo>
                  <a:lnTo>
                    <a:pt x="3271283" y="271"/>
                  </a:lnTo>
                  <a:lnTo>
                    <a:pt x="3271283" y="527584"/>
                  </a:lnTo>
                  <a:lnTo>
                    <a:pt x="0" y="527584"/>
                  </a:lnTo>
                  <a:close/>
                </a:path>
              </a:pathLst>
            </a:custGeom>
            <a:solidFill>
              <a:srgbClr val="00B0F0">
                <a:alpha val="8902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0070C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00B0F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47664" y="6356350"/>
            <a:ext cx="1368152" cy="365125"/>
          </a:xfrm>
        </p:spPr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  <p:pic>
        <p:nvPicPr>
          <p:cNvPr id="14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62" y="5870793"/>
            <a:ext cx="1410260" cy="939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211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834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12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86024-84C3-480B-B2D8-75E98C8A2C8F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03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XMriWTvPXHI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my.integralmaths.org/mod/page/view.php?id=63762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my.integralmaths.org/mod/page/view.php?id=63763" TargetMode="External"/><Relationship Id="rId2" Type="http://schemas.openxmlformats.org/officeDocument/2006/relationships/hyperlink" Target="https://my.integralmaths.org/mod/page/view.php?id=63762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0.png"/><Relationship Id="rId7" Type="http://schemas.openxmlformats.org/officeDocument/2006/relationships/image" Target="../media/image21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_sY3ZRxhBaM" TargetMode="Externa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my.integralmaths.org/mod/page/view.php?id=74757" TargetMode="External"/><Relationship Id="rId2" Type="http://schemas.openxmlformats.org/officeDocument/2006/relationships/hyperlink" Target="https://my.integralmaths.org/mod/page/view.php?id=74758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0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0.png"/><Relationship Id="rId2" Type="http://schemas.openxmlformats.org/officeDocument/2006/relationships/image" Target="../media/image50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40.png"/><Relationship Id="rId5" Type="http://schemas.openxmlformats.org/officeDocument/2006/relationships/image" Target="../media/image530.png"/><Relationship Id="rId4" Type="http://schemas.openxmlformats.org/officeDocument/2006/relationships/image" Target="../media/image520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56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0.png"/><Relationship Id="rId2" Type="http://schemas.openxmlformats.org/officeDocument/2006/relationships/image" Target="../media/image63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0.png"/><Relationship Id="rId2" Type="http://schemas.openxmlformats.org/officeDocument/2006/relationships/image" Target="../media/image63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5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635896" y="5013176"/>
            <a:ext cx="5004557" cy="1204306"/>
          </a:xfrm>
          <a:prstGeom prst="rect">
            <a:avLst/>
          </a:prstGeom>
          <a:noFill/>
        </p:spPr>
        <p:txBody>
          <a:bodyPr vert="horz" lIns="91440" tIns="45720" rIns="91440" bIns="9144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AS/A Level Mathematics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7884368" y="203496"/>
            <a:ext cx="1080120" cy="201168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C898A50-EC63-4914-9158-19D8B3B99DAA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29/06/2026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332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"/>
          <p:cNvSpPr>
            <a:spLocks noGrp="1"/>
          </p:cNvSpPr>
          <p:nvPr>
            <p:ph type="title"/>
          </p:nvPr>
        </p:nvSpPr>
        <p:spPr>
          <a:xfrm>
            <a:off x="2123728" y="168275"/>
            <a:ext cx="6467822" cy="904875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3600" i="1" dirty="0">
                <a:solidFill>
                  <a:srgbClr val="0D0D6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AS/A level Mathematics </a:t>
            </a:r>
            <a:br>
              <a:rPr lang="en-GB" altLang="en-US" sz="3600" i="1" dirty="0">
                <a:solidFill>
                  <a:srgbClr val="0D0D6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3600" i="1" dirty="0">
                <a:solidFill>
                  <a:srgbClr val="0D0D6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 structure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25697"/>
          <a:stretch/>
        </p:blipFill>
        <p:spPr>
          <a:xfrm>
            <a:off x="107504" y="2103513"/>
            <a:ext cx="8928992" cy="2261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44887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3059832" y="332656"/>
            <a:ext cx="5259561" cy="777875"/>
          </a:xfrm>
        </p:spPr>
        <p:txBody>
          <a:bodyPr/>
          <a:lstStyle/>
          <a:p>
            <a:pPr algn="l" eaLnBrk="1" hangingPunct="1"/>
            <a:r>
              <a:rPr lang="en-GB" altLang="en-US" sz="3600" i="1" dirty="0">
                <a:solidFill>
                  <a:srgbClr val="0D0D6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Pure Maths?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067" y="1700808"/>
            <a:ext cx="8412868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368065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3059832" y="332656"/>
            <a:ext cx="4593456" cy="777875"/>
          </a:xfrm>
        </p:spPr>
        <p:txBody>
          <a:bodyPr/>
          <a:lstStyle/>
          <a:p>
            <a:pPr algn="l" eaLnBrk="1" hangingPunct="1"/>
            <a:r>
              <a:rPr lang="en-GB" altLang="en-US" sz="3600" i="1" dirty="0">
                <a:solidFill>
                  <a:srgbClr val="0D0D6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Statistics?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331" y="1916298"/>
            <a:ext cx="9047248" cy="3816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542348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2987824" y="404664"/>
            <a:ext cx="4593456" cy="777875"/>
          </a:xfrm>
        </p:spPr>
        <p:txBody>
          <a:bodyPr/>
          <a:lstStyle/>
          <a:p>
            <a:pPr algn="l" eaLnBrk="1" hangingPunct="1"/>
            <a:r>
              <a:rPr lang="en-GB" altLang="en-US" sz="3600" i="1" dirty="0">
                <a:solidFill>
                  <a:srgbClr val="0D0D6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Mechanics?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988840"/>
            <a:ext cx="8557137" cy="3861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929636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915816" y="298698"/>
            <a:ext cx="6635080" cy="1143000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GB" altLang="en-US" sz="3600" i="1" dirty="0">
                <a:solidFill>
                  <a:srgbClr val="0D0D6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FPSS entry requirements</a:t>
            </a:r>
            <a:endParaRPr lang="en-US" altLang="en-US" sz="3600" i="1" dirty="0">
              <a:solidFill>
                <a:srgbClr val="0D0D6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1182452" y="2060848"/>
            <a:ext cx="6192688" cy="1584176"/>
          </a:xfrm>
        </p:spPr>
        <p:txBody>
          <a:bodyPr>
            <a:noAutofit/>
          </a:bodyPr>
          <a:lstStyle/>
          <a:p>
            <a:pPr marL="0" indent="0" eaLnBrk="1" hangingPunct="1">
              <a:buClr>
                <a:srgbClr val="C00000"/>
              </a:buClr>
              <a:buNone/>
            </a:pPr>
            <a:r>
              <a:rPr lang="en-GB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AS/A level Mathematics</a:t>
            </a:r>
          </a:p>
          <a:p>
            <a:pPr eaLnBrk="1" hangingPunct="1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At least </a:t>
            </a:r>
            <a:r>
              <a:rPr lang="en-GB" alt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grade 6 </a:t>
            </a: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in GCSE Maths.</a:t>
            </a:r>
          </a:p>
          <a:p>
            <a:pPr eaLnBrk="1" hangingPunct="1">
              <a:buClr>
                <a:srgbClr val="C00000"/>
              </a:buClr>
              <a:buFont typeface="Wingdings" panose="05000000000000000000" pitchFamily="2" charset="2"/>
              <a:buChar char="§"/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 bwMode="auto">
          <a:xfrm>
            <a:off x="179512" y="1700808"/>
            <a:ext cx="8568952" cy="4752528"/>
          </a:xfrm>
          <a:prstGeom prst="round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" charset="0"/>
              <a:ea typeface="ヒラギノ角ゴ Pro W3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3215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week’s lessons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Lesson 1 – Binomial Expansion (Pure)</a:t>
            </a:r>
          </a:p>
          <a:p>
            <a:endParaRPr lang="en-GB" dirty="0"/>
          </a:p>
          <a:p>
            <a:r>
              <a:rPr lang="en-GB" dirty="0"/>
              <a:t>Lesson 2 – Binomial Distribution (Statistics)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2440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F284FB-A442-F2AE-5B47-5FCCD425A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Binomial Expansion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87566C-9DAE-74AA-5123-8CD75EAA26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Lesson 1</a:t>
            </a:r>
          </a:p>
        </p:txBody>
      </p:sp>
    </p:spTree>
    <p:extLst>
      <p:ext uri="{BB962C8B-B14F-4D97-AF65-F5344CB8AC3E}">
        <p14:creationId xmlns:p14="http://schemas.microsoft.com/office/powerpoint/2010/main" val="5136934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41B18-B0C7-A650-671F-7F19F50F2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Starter Activity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2921FB2-9F96-D93B-FDD7-881CA9EB36B7}"/>
                  </a:ext>
                </a:extLst>
              </p:cNvPr>
              <p:cNvSpPr txBox="1"/>
              <p:nvPr/>
            </p:nvSpPr>
            <p:spPr>
              <a:xfrm>
                <a:off x="323528" y="1700808"/>
                <a:ext cx="3168352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lphaLcParenR"/>
                </a:pPr>
                <a:r>
                  <a:rPr lang="en-GB" sz="2400" dirty="0"/>
                  <a:t>Expand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endParaRPr lang="en-GB" sz="2400" baseline="30000" dirty="0"/>
              </a:p>
              <a:p>
                <a:pPr marL="514350" indent="-514350">
                  <a:buAutoNum type="alphaLcParenR"/>
                </a:pPr>
                <a:r>
                  <a:rPr lang="en-GB" sz="2400" dirty="0"/>
                  <a:t>Expand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endParaRPr lang="en-GB" sz="2400" baseline="30000" dirty="0"/>
              </a:p>
              <a:p>
                <a:pPr marL="514350" indent="-514350">
                  <a:buAutoNum type="alphaLcParenR"/>
                </a:pPr>
                <a:r>
                  <a:rPr lang="en-GB" sz="2400" dirty="0"/>
                  <a:t>Expand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sz="2400" baseline="30000" dirty="0"/>
              </a:p>
              <a:p>
                <a:pPr marL="514350" indent="-514350">
                  <a:buAutoNum type="alphaLcParenR"/>
                </a:pPr>
                <a:r>
                  <a:rPr lang="en-GB" sz="2400" dirty="0"/>
                  <a:t>Expand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GB" sz="2400" baseline="30000" dirty="0"/>
              </a:p>
              <a:p>
                <a:pPr marL="514350" indent="-514350">
                  <a:buAutoNum type="alphaLcParenR"/>
                </a:pPr>
                <a:r>
                  <a:rPr lang="en-GB" sz="2400" dirty="0"/>
                  <a:t>Expand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endParaRPr lang="en-GB" sz="2400" baseline="300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2921FB2-9F96-D93B-FDD7-881CA9EB36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700808"/>
                <a:ext cx="3168352" cy="1938992"/>
              </a:xfrm>
              <a:prstGeom prst="rect">
                <a:avLst/>
              </a:prstGeom>
              <a:blipFill>
                <a:blip r:embed="rId2"/>
                <a:stretch>
                  <a:fillRect l="-3077" t="-2830" b="-66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D6025EB-B6C1-A594-0E94-9D2F48C4BE2B}"/>
                  </a:ext>
                </a:extLst>
              </p:cNvPr>
              <p:cNvSpPr txBox="1"/>
              <p:nvPr/>
            </p:nvSpPr>
            <p:spPr>
              <a:xfrm>
                <a:off x="3265714" y="1700808"/>
                <a:ext cx="5791200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GB" sz="24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 +    1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en-GB" sz="24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1</m:t>
                      </m:r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  +  2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𝑎𝑏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  +    1</m:t>
                      </m:r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sz="24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1</m:t>
                      </m:r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  +   3</m:t>
                      </m:r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  +  3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 + 1</m:t>
                      </m:r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4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1</m:t>
                      </m:r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 +  4</m:t>
                      </m:r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  +  6</m:t>
                      </m:r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 + 4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+  1</m:t>
                      </m:r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D6025EB-B6C1-A594-0E94-9D2F48C4BE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5714" y="1700808"/>
                <a:ext cx="5791200" cy="1938992"/>
              </a:xfrm>
              <a:prstGeom prst="rect">
                <a:avLst/>
              </a:prstGeom>
              <a:blipFill>
                <a:blip r:embed="rId3"/>
                <a:stretch>
                  <a:fillRect l="-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257FAF06-FC19-E984-8C2C-B10B1628048C}"/>
              </a:ext>
            </a:extLst>
          </p:cNvPr>
          <p:cNvSpPr txBox="1"/>
          <p:nvPr/>
        </p:nvSpPr>
        <p:spPr>
          <a:xfrm>
            <a:off x="467544" y="4036658"/>
            <a:ext cx="4032448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/>
              <a:t>What do you notice about: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D4EED97-C64F-607F-734F-06432407E4B8}"/>
                  </a:ext>
                </a:extLst>
              </p:cNvPr>
              <p:cNvSpPr txBox="1"/>
              <p:nvPr/>
            </p:nvSpPr>
            <p:spPr>
              <a:xfrm>
                <a:off x="467544" y="4725144"/>
                <a:ext cx="8208912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/>
                  <a:t>The coefficients:</a:t>
                </a:r>
                <a:r>
                  <a:rPr lang="en-GB" dirty="0"/>
                  <a:t>		They follow Pascal’s triangle (we’ll explore on next slide).</a:t>
                </a:r>
              </a:p>
              <a:p>
                <a:r>
                  <a:rPr lang="en-GB" b="1" dirty="0"/>
                  <a:t>The powers of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en-GB" b="1" dirty="0"/>
                  <a:t> and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</a:rPr>
                      <m:t>𝒃</m:t>
                    </m:r>
                  </m:oMath>
                </a14:m>
                <a:r>
                  <a:rPr lang="en-GB" b="1" dirty="0"/>
                  <a:t>:</a:t>
                </a:r>
                <a:r>
                  <a:rPr lang="en-GB" dirty="0"/>
                  <a:t>	Power of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GB" dirty="0"/>
                  <a:t> decreases each time (starting at the power)</a:t>
                </a:r>
              </a:p>
              <a:p>
                <a:r>
                  <a:rPr lang="en-GB" dirty="0"/>
                  <a:t>			Power of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GB" dirty="0"/>
                  <a:t> increases each time (starting at 0)	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D4EED97-C64F-607F-734F-06432407E4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725144"/>
                <a:ext cx="8208912" cy="923330"/>
              </a:xfrm>
              <a:prstGeom prst="rect">
                <a:avLst/>
              </a:prstGeom>
              <a:blipFill>
                <a:blip r:embed="rId4"/>
                <a:stretch>
                  <a:fillRect l="-669" t="-3289" r="-520" b="-9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>
            <a:extLst>
              <a:ext uri="{FF2B5EF4-FFF2-40B4-BE49-F238E27FC236}">
                <a16:creationId xmlns:a16="http://schemas.microsoft.com/office/drawing/2014/main" id="{580F58EA-176F-0678-1AF5-9EDB7D1C3629}"/>
              </a:ext>
            </a:extLst>
          </p:cNvPr>
          <p:cNvSpPr/>
          <p:nvPr/>
        </p:nvSpPr>
        <p:spPr>
          <a:xfrm>
            <a:off x="3387058" y="1715322"/>
            <a:ext cx="5532497" cy="38661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E48C224-BEA0-5364-4956-573F3B3432DF}"/>
              </a:ext>
            </a:extLst>
          </p:cNvPr>
          <p:cNvSpPr/>
          <p:nvPr/>
        </p:nvSpPr>
        <p:spPr>
          <a:xfrm>
            <a:off x="3387057" y="2101932"/>
            <a:ext cx="5532497" cy="38661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4EAB268-DA25-4FB3-730C-95E81BFCBDFF}"/>
              </a:ext>
            </a:extLst>
          </p:cNvPr>
          <p:cNvSpPr/>
          <p:nvPr/>
        </p:nvSpPr>
        <p:spPr>
          <a:xfrm>
            <a:off x="3387057" y="2488542"/>
            <a:ext cx="5532497" cy="38661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E2F7230-5316-BE16-E770-117B0CB0D9A9}"/>
              </a:ext>
            </a:extLst>
          </p:cNvPr>
          <p:cNvSpPr/>
          <p:nvPr/>
        </p:nvSpPr>
        <p:spPr>
          <a:xfrm>
            <a:off x="3387057" y="2872347"/>
            <a:ext cx="5532497" cy="38661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85C23C-1918-E9FC-3E9B-099DA50D0411}"/>
              </a:ext>
            </a:extLst>
          </p:cNvPr>
          <p:cNvSpPr/>
          <p:nvPr/>
        </p:nvSpPr>
        <p:spPr>
          <a:xfrm>
            <a:off x="3387057" y="3267704"/>
            <a:ext cx="5532497" cy="38661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981DB7-22C7-575A-38BE-CD9128DA78CB}"/>
              </a:ext>
            </a:extLst>
          </p:cNvPr>
          <p:cNvSpPr/>
          <p:nvPr/>
        </p:nvSpPr>
        <p:spPr>
          <a:xfrm>
            <a:off x="3178102" y="4649982"/>
            <a:ext cx="5467393" cy="38661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D31D841-0270-91F8-B7BB-EB0EEF4F84A6}"/>
              </a:ext>
            </a:extLst>
          </p:cNvPr>
          <p:cNvSpPr/>
          <p:nvPr/>
        </p:nvSpPr>
        <p:spPr>
          <a:xfrm>
            <a:off x="3178101" y="5013176"/>
            <a:ext cx="5467393" cy="60872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860165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67754F6-F505-8AEF-EB02-398AADA2B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Pascal’s Triangle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9BC80A8-0B05-30D4-D679-2C428082B3BB}"/>
              </a:ext>
            </a:extLst>
          </p:cNvPr>
          <p:cNvSpPr txBox="1"/>
          <p:nvPr/>
        </p:nvSpPr>
        <p:spPr>
          <a:xfrm>
            <a:off x="4201600" y="2108719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A3EE2ED-3833-4EA3-939D-AF526B68CBFA}"/>
              </a:ext>
            </a:extLst>
          </p:cNvPr>
          <p:cNvSpPr txBox="1"/>
          <p:nvPr/>
        </p:nvSpPr>
        <p:spPr>
          <a:xfrm>
            <a:off x="3826491" y="2631939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802936-D894-BCF7-8F77-13F854837957}"/>
              </a:ext>
            </a:extLst>
          </p:cNvPr>
          <p:cNvSpPr txBox="1"/>
          <p:nvPr/>
        </p:nvSpPr>
        <p:spPr>
          <a:xfrm>
            <a:off x="4576709" y="2631939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E7139B2-C660-09D0-360D-34A55AD0ADFA}"/>
              </a:ext>
            </a:extLst>
          </p:cNvPr>
          <p:cNvSpPr txBox="1"/>
          <p:nvPr/>
        </p:nvSpPr>
        <p:spPr>
          <a:xfrm>
            <a:off x="3466451" y="3260847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B6C95EE-A3D6-D3EE-E681-46E39A4C8C1F}"/>
              </a:ext>
            </a:extLst>
          </p:cNvPr>
          <p:cNvSpPr txBox="1"/>
          <p:nvPr/>
        </p:nvSpPr>
        <p:spPr>
          <a:xfrm>
            <a:off x="4185959" y="3260847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77B60AB-54EE-FAF4-9134-B46A2111459A}"/>
              </a:ext>
            </a:extLst>
          </p:cNvPr>
          <p:cNvSpPr txBox="1"/>
          <p:nvPr/>
        </p:nvSpPr>
        <p:spPr>
          <a:xfrm>
            <a:off x="4951077" y="3260847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35592EB-9812-45B0-20C6-0C3A1B50E610}"/>
              </a:ext>
            </a:extLst>
          </p:cNvPr>
          <p:cNvSpPr txBox="1"/>
          <p:nvPr/>
        </p:nvSpPr>
        <p:spPr>
          <a:xfrm>
            <a:off x="3034403" y="3889755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CC8BA07-7380-FFBD-6776-E01CAD73E4CE}"/>
              </a:ext>
            </a:extLst>
          </p:cNvPr>
          <p:cNvSpPr txBox="1"/>
          <p:nvPr/>
        </p:nvSpPr>
        <p:spPr>
          <a:xfrm>
            <a:off x="3826491" y="3889755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9DFAAA6-8690-4728-34DC-9B5F81EDCB62}"/>
              </a:ext>
            </a:extLst>
          </p:cNvPr>
          <p:cNvSpPr txBox="1"/>
          <p:nvPr/>
        </p:nvSpPr>
        <p:spPr>
          <a:xfrm>
            <a:off x="4576709" y="3889755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  <a:endParaRPr lang="en-GB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973FA98-3ED1-FD28-2B62-8C383CA33D3E}"/>
              </a:ext>
            </a:extLst>
          </p:cNvPr>
          <p:cNvSpPr txBox="1"/>
          <p:nvPr/>
        </p:nvSpPr>
        <p:spPr>
          <a:xfrm>
            <a:off x="5326927" y="3889755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52BA008-24A2-9D4C-93D2-2DF955431E70}"/>
              </a:ext>
            </a:extLst>
          </p:cNvPr>
          <p:cNvSpPr txBox="1"/>
          <p:nvPr/>
        </p:nvSpPr>
        <p:spPr>
          <a:xfrm>
            <a:off x="2658553" y="4518663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A2877B7-3FCC-7B13-C0B0-30884618BD3E}"/>
              </a:ext>
            </a:extLst>
          </p:cNvPr>
          <p:cNvSpPr txBox="1"/>
          <p:nvPr/>
        </p:nvSpPr>
        <p:spPr>
          <a:xfrm>
            <a:off x="3450641" y="4518663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28ADB6A-E1D5-55A3-1FBF-3404EAB957FE}"/>
              </a:ext>
            </a:extLst>
          </p:cNvPr>
          <p:cNvSpPr txBox="1"/>
          <p:nvPr/>
        </p:nvSpPr>
        <p:spPr>
          <a:xfrm>
            <a:off x="4200859" y="4518663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</a:t>
            </a:r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91BB29A-8CC0-2E34-7570-DA5CDC8AB7D9}"/>
              </a:ext>
            </a:extLst>
          </p:cNvPr>
          <p:cNvSpPr txBox="1"/>
          <p:nvPr/>
        </p:nvSpPr>
        <p:spPr>
          <a:xfrm>
            <a:off x="4951077" y="4518663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  <a:endParaRPr lang="en-GB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511A1B6-9716-C819-9EF8-B58D7ABA4963}"/>
              </a:ext>
            </a:extLst>
          </p:cNvPr>
          <p:cNvSpPr txBox="1"/>
          <p:nvPr/>
        </p:nvSpPr>
        <p:spPr>
          <a:xfrm>
            <a:off x="5701295" y="4518663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  <a:endParaRPr lang="en-GB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3C27F61-F155-71F5-A261-D6FF3BD111E1}"/>
              </a:ext>
            </a:extLst>
          </p:cNvPr>
          <p:cNvSpPr txBox="1"/>
          <p:nvPr/>
        </p:nvSpPr>
        <p:spPr>
          <a:xfrm>
            <a:off x="2280737" y="5147571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  <a:endParaRPr lang="en-GB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00D3E98-4D51-E8F9-4F90-3D2D28414AFA}"/>
              </a:ext>
            </a:extLst>
          </p:cNvPr>
          <p:cNvSpPr txBox="1"/>
          <p:nvPr/>
        </p:nvSpPr>
        <p:spPr>
          <a:xfrm>
            <a:off x="3072825" y="5147571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  <a:endParaRPr lang="en-GB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BC4035C-A53A-DD20-2FEE-A11F47F2C546}"/>
              </a:ext>
            </a:extLst>
          </p:cNvPr>
          <p:cNvSpPr txBox="1"/>
          <p:nvPr/>
        </p:nvSpPr>
        <p:spPr>
          <a:xfrm>
            <a:off x="3735182" y="5147571"/>
            <a:ext cx="612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</a:t>
            </a:r>
            <a:endParaRPr lang="en-GB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EED56D4-1346-DDA2-BBC3-64E986F2C286}"/>
              </a:ext>
            </a:extLst>
          </p:cNvPr>
          <p:cNvSpPr txBox="1"/>
          <p:nvPr/>
        </p:nvSpPr>
        <p:spPr>
          <a:xfrm>
            <a:off x="4520097" y="5136938"/>
            <a:ext cx="6383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</a:t>
            </a:r>
            <a:endParaRPr lang="en-GB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E6EC9FC-C5B1-1A9C-D355-726DC1EBB7DC}"/>
              </a:ext>
            </a:extLst>
          </p:cNvPr>
          <p:cNvSpPr txBox="1"/>
          <p:nvPr/>
        </p:nvSpPr>
        <p:spPr>
          <a:xfrm>
            <a:off x="5344745" y="5126305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  <a:endParaRPr lang="en-GB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C6F2D6B-D64A-D5CA-331B-6FB18171B217}"/>
              </a:ext>
            </a:extLst>
          </p:cNvPr>
          <p:cNvSpPr txBox="1"/>
          <p:nvPr/>
        </p:nvSpPr>
        <p:spPr>
          <a:xfrm>
            <a:off x="6060264" y="5105040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  <a:endParaRPr lang="en-GB" dirty="0"/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414C87DF-2867-57F9-731F-CA978E047B2E}"/>
              </a:ext>
            </a:extLst>
          </p:cNvPr>
          <p:cNvCxnSpPr/>
          <p:nvPr/>
        </p:nvCxnSpPr>
        <p:spPr>
          <a:xfrm>
            <a:off x="4940445" y="4311489"/>
            <a:ext cx="196709" cy="3097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61AED8A2-F9C0-9402-0A56-16CD2F3CF4AB}"/>
              </a:ext>
            </a:extLst>
          </p:cNvPr>
          <p:cNvCxnSpPr/>
          <p:nvPr/>
        </p:nvCxnSpPr>
        <p:spPr>
          <a:xfrm flipH="1">
            <a:off x="5262087" y="4313657"/>
            <a:ext cx="241300" cy="3111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7F580B3A-8CCA-C59F-2299-84A961CA8403}"/>
              </a:ext>
            </a:extLst>
          </p:cNvPr>
          <p:cNvSpPr txBox="1"/>
          <p:nvPr/>
        </p:nvSpPr>
        <p:spPr>
          <a:xfrm>
            <a:off x="5452587" y="1700808"/>
            <a:ext cx="3439893" cy="64633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In Pascal’s Triangle, each term is the sum of the two terms above.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840D5-4742-00B5-C4F5-3D1F2A96A845}"/>
              </a:ext>
            </a:extLst>
          </p:cNvPr>
          <p:cNvSpPr txBox="1"/>
          <p:nvPr/>
        </p:nvSpPr>
        <p:spPr>
          <a:xfrm>
            <a:off x="2269672" y="5817532"/>
            <a:ext cx="460465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dirty="0">
                <a:hlinkClick r:id="rId2"/>
              </a:rPr>
              <a:t>The mathematical secrets of Pascal's Triangle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3667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4A3D8-553C-EC4E-175C-2554DA28B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Binomial expansion</a:t>
            </a:r>
          </a:p>
        </p:txBody>
      </p:sp>
      <p:sp>
        <p:nvSpPr>
          <p:cNvPr id="5" name="TextBox 4">
            <a:hlinkClick r:id="rId2"/>
            <a:extLst>
              <a:ext uri="{FF2B5EF4-FFF2-40B4-BE49-F238E27FC236}">
                <a16:creationId xmlns:a16="http://schemas.microsoft.com/office/drawing/2014/main" id="{F618212A-2093-8B45-1A7C-AB62654BF4BC}"/>
              </a:ext>
            </a:extLst>
          </p:cNvPr>
          <p:cNvSpPr txBox="1"/>
          <p:nvPr/>
        </p:nvSpPr>
        <p:spPr>
          <a:xfrm>
            <a:off x="3347864" y="1844824"/>
            <a:ext cx="19896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/>
              <a:t>Video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2996952"/>
            <a:ext cx="6482110" cy="11295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6550F1B-7247-4526-53DC-C776BB8728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5776" y="4365104"/>
            <a:ext cx="3219450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076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4A3D8-553C-EC4E-175C-2554DA28B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8E63BA-6865-53EC-E58E-A2141C2118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1700808"/>
            <a:ext cx="6736642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6148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4A3D8-553C-EC4E-175C-2554DA28B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300217-DFF0-A8DD-9384-E0B905E77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1556792"/>
            <a:ext cx="6561956" cy="5169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4184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4A3D8-553C-EC4E-175C-2554DA28B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Combinations</a:t>
            </a:r>
          </a:p>
        </p:txBody>
      </p:sp>
      <p:sp>
        <p:nvSpPr>
          <p:cNvPr id="5" name="TextBox 4">
            <a:hlinkClick r:id="rId2"/>
            <a:extLst>
              <a:ext uri="{FF2B5EF4-FFF2-40B4-BE49-F238E27FC236}">
                <a16:creationId xmlns:a16="http://schemas.microsoft.com/office/drawing/2014/main" id="{F618212A-2093-8B45-1A7C-AB62654BF4BC}"/>
              </a:ext>
            </a:extLst>
          </p:cNvPr>
          <p:cNvSpPr txBox="1"/>
          <p:nvPr/>
        </p:nvSpPr>
        <p:spPr>
          <a:xfrm>
            <a:off x="3347864" y="1412776"/>
            <a:ext cx="19896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hlinkClick r:id="rId3"/>
              </a:rPr>
              <a:t>Video</a:t>
            </a:r>
            <a:endParaRPr lang="en-GB" sz="6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632" y="2852936"/>
            <a:ext cx="6886981" cy="1439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1317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4A3D8-553C-EC4E-175C-2554DA28B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Combinations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DFE394-234E-7E03-7E1D-4ACBB4F0A0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916832"/>
            <a:ext cx="7352413" cy="16033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997C723-39D3-AE6C-984B-6F5F8801B861}"/>
                  </a:ext>
                </a:extLst>
              </p:cNvPr>
              <p:cNvSpPr txBox="1"/>
              <p:nvPr/>
            </p:nvSpPr>
            <p:spPr>
              <a:xfrm>
                <a:off x="743538" y="3861048"/>
                <a:ext cx="7521474" cy="23457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For example, if you choose a football team captain and need to choose 4 people from amongst 10 in your class, there are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plcHide m:val="on"/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</m:mr>
                          <m:mr>
                            <m:e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</m:m>
                      </m:e>
                    </m:d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10!</m:t>
                        </m:r>
                      </m:num>
                      <m:den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4!6! </m:t>
                        </m:r>
                      </m:den>
                    </m:f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=210</m:t>
                    </m:r>
                  </m:oMath>
                </a14:m>
                <a:r>
                  <a:rPr lang="en-GB" sz="2000" dirty="0"/>
                  <a:t> possible selections. </a:t>
                </a:r>
              </a:p>
              <a:p>
                <a:r>
                  <a:rPr lang="en-GB" sz="2000" i="1" dirty="0"/>
                  <a:t>(Note: the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plcHide m:val="on"/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</m:mr>
                          <m:mr>
                            <m:e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GB" sz="2000" i="1" dirty="0"/>
                  <a:t> notation is preferable to </a:t>
                </a:r>
                <a14:m>
                  <m:oMath xmlns:m="http://schemas.openxmlformats.org/officeDocument/2006/math">
                    <m:r>
                      <a:rPr lang="en-GB" sz="2000" b="0" i="1" baseline="30000" smtClean="0">
                        <a:latin typeface="Cambria Math" panose="02040503050406030204" pitchFamily="18" charset="0"/>
                      </a:rPr>
                      <m:t>10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GB" sz="2000" b="0" i="1" baseline="-25000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en-GB" sz="2000" i="1" dirty="0"/>
                  <a:t>)</a:t>
                </a:r>
              </a:p>
              <a:p>
                <a:r>
                  <a:rPr lang="en-GB" sz="2000" b="1" dirty="0"/>
                  <a:t>Use the </a:t>
                </a:r>
                <a14:m>
                  <m:oMath xmlns:m="http://schemas.openxmlformats.org/officeDocument/2006/math">
                    <m:r>
                      <a:rPr lang="en-GB" sz="2000" b="1" i="1" smtClean="0">
                        <a:latin typeface="Cambria Math" panose="02040503050406030204" pitchFamily="18" charset="0"/>
                      </a:rPr>
                      <m:t>𝒏𝑪𝒓</m:t>
                    </m:r>
                  </m:oMath>
                </a14:m>
                <a:r>
                  <a:rPr lang="en-GB" sz="2000" b="1" dirty="0"/>
                  <a:t> button on your calculator (your calculator input should display “10C4”)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997C723-39D3-AE6C-984B-6F5F8801B8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3538" y="3861048"/>
                <a:ext cx="7521474" cy="2345770"/>
              </a:xfrm>
              <a:prstGeom prst="rect">
                <a:avLst/>
              </a:prstGeom>
              <a:blipFill>
                <a:blip r:embed="rId3"/>
                <a:stretch>
                  <a:fillRect l="-891" t="-1299" r="-810" b="-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31383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B027A-AD0A-913C-AEDC-86CE3456F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EC709A-6247-D8A1-1FEC-32167705D7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556792"/>
            <a:ext cx="8589890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8738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270C7-481E-EFD5-244C-939C07976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6FF7AF-40D6-3CEE-920E-3E981AF12E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1772816"/>
            <a:ext cx="5645621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3674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974E0-78CA-B229-3FF8-A87F871E0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latin typeface="+mj-lt"/>
              </a:rPr>
              <a:t>Using Binomial Coefficients to Expand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B1089A3-0711-5EB1-B1B5-EE65CC4E86BC}"/>
                  </a:ext>
                </a:extLst>
              </p:cNvPr>
              <p:cNvSpPr txBox="1"/>
              <p:nvPr/>
            </p:nvSpPr>
            <p:spPr>
              <a:xfrm>
                <a:off x="395536" y="1988840"/>
                <a:ext cx="7848872" cy="783420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dirty="0">
                    <a:latin typeface="Wingdings" panose="05000000000000000000" pitchFamily="2" charset="2"/>
                  </a:rPr>
                  <a:t>!</a:t>
                </a:r>
                <a:r>
                  <a:rPr lang="en-GB" dirty="0"/>
                  <a:t> The binomial expansion, when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∈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ℕ</m:t>
                    </m:r>
                  </m:oMath>
                </a14:m>
                <a:r>
                  <a:rPr lang="en-GB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</m:d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mr>
                          </m:m>
                        </m:e>
                      </m:d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mr>
                          </m:m>
                        </m:e>
                      </m:d>
                      <m:sSup>
                        <m:sSup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+…+</m:t>
                      </m:r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</m:mr>
                          </m:m>
                        </m:e>
                      </m:d>
                      <m:sSup>
                        <m:sSup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p>
                      </m:sSup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+…+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B1089A3-0711-5EB1-B1B5-EE65CC4E86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988840"/>
                <a:ext cx="7848872" cy="783420"/>
              </a:xfrm>
              <a:prstGeom prst="rect">
                <a:avLst/>
              </a:prstGeom>
              <a:blipFill>
                <a:blip r:embed="rId2"/>
                <a:stretch>
                  <a:fillRect l="-542" t="-3008" b="-15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80D0D29-7012-31B6-E8C9-E41CAC057175}"/>
                  </a:ext>
                </a:extLst>
              </p:cNvPr>
              <p:cNvSpPr txBox="1"/>
              <p:nvPr/>
            </p:nvSpPr>
            <p:spPr>
              <a:xfrm>
                <a:off x="3850268" y="1413195"/>
                <a:ext cx="52925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1200" b="0" i="1" smtClean="0">
                        <a:latin typeface="Cambria Math" panose="02040503050406030204" pitchFamily="18" charset="0"/>
                      </a:rPr>
                      <m:t>ℕ</m:t>
                    </m:r>
                  </m:oMath>
                </a14:m>
                <a:r>
                  <a:rPr lang="en-GB" sz="1200" dirty="0"/>
                  <a:t> is the set of natural numbers, i.e. positive integers. This formula is only valid for positive integers </a:t>
                </a:r>
                <a14:m>
                  <m:oMath xmlns:m="http://schemas.openxmlformats.org/officeDocument/2006/math">
                    <m:r>
                      <a:rPr lang="en-GB" sz="1200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GB" sz="1200" dirty="0"/>
                  <a:t>. In Year 2 you will see how to deal with fractional/negative </a:t>
                </a:r>
                <a14:m>
                  <m:oMath xmlns:m="http://schemas.openxmlformats.org/officeDocument/2006/math">
                    <m:r>
                      <a:rPr lang="en-GB" sz="1200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GB" sz="1200" dirty="0"/>
                  <a:t>.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80D0D29-7012-31B6-E8C9-E41CAC0571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0268" y="1413195"/>
                <a:ext cx="5292588" cy="461665"/>
              </a:xfrm>
              <a:prstGeom prst="rect">
                <a:avLst/>
              </a:prstGeom>
              <a:blipFill>
                <a:blip r:embed="rId3"/>
                <a:stretch>
                  <a:fillRect l="-115" t="-1316" b="-9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2BC7F088-17A2-F700-BD4E-035423B554D1}"/>
              </a:ext>
            </a:extLst>
          </p:cNvPr>
          <p:cNvCxnSpPr/>
          <p:nvPr/>
        </p:nvCxnSpPr>
        <p:spPr>
          <a:xfrm flipH="1">
            <a:off x="3779912" y="1659880"/>
            <a:ext cx="68188" cy="2356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32643D4-6C71-24CF-8078-86E239B645F1}"/>
                  </a:ext>
                </a:extLst>
              </p:cNvPr>
              <p:cNvSpPr txBox="1"/>
              <p:nvPr/>
            </p:nvSpPr>
            <p:spPr>
              <a:xfrm>
                <a:off x="207082" y="3761810"/>
                <a:ext cx="280831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sup>
                      </m:sSup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32643D4-6C71-24CF-8078-86E239B645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082" y="3761810"/>
                <a:ext cx="2808312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6414715-F831-B8FC-1E6D-68833D1927F5}"/>
                  </a:ext>
                </a:extLst>
              </p:cNvPr>
              <p:cNvSpPr txBox="1"/>
              <p:nvPr/>
            </p:nvSpPr>
            <p:spPr>
              <a:xfrm>
                <a:off x="2350864" y="3608938"/>
                <a:ext cx="1691866" cy="21411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   </m:t>
                      </m:r>
                      <m:d>
                        <m:d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sz="2000" b="0" i="1" smtClean="0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sz="20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</m:m>
                        </m:e>
                      </m:d>
                    </m:oMath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sz="2000" i="1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sz="20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mr>
                          </m:m>
                        </m:e>
                      </m:d>
                    </m:oMath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sz="2000" i="1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sz="20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mr>
                          </m:m>
                        </m:e>
                      </m:d>
                    </m:oMath>
                    <m:oMath xmlns:m="http://schemas.openxmlformats.org/officeDocument/2006/math">
                      <m:r>
                        <a:rPr lang="en-GB" sz="2000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sz="2000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sz="2000" i="1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sz="2000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br>
                  <a:rPr lang="en-GB" sz="3200" b="0" dirty="0"/>
                </a:br>
                <a:endParaRPr lang="en-GB" sz="32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6414715-F831-B8FC-1E6D-68833D1927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0864" y="3608938"/>
                <a:ext cx="1691866" cy="21411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E8C265FB-6A04-ED51-FBC0-D710385400C6}"/>
                  </a:ext>
                </a:extLst>
              </p:cNvPr>
              <p:cNvSpPr txBox="1"/>
              <p:nvPr/>
            </p:nvSpPr>
            <p:spPr>
              <a:xfrm>
                <a:off x="3498118" y="3658059"/>
                <a:ext cx="876548" cy="20621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  <m:sup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sup>
                      </m:sSup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  <m:oMath xmlns:m="http://schemas.openxmlformats.org/officeDocument/2006/math">
                      <m:d>
                        <m:d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</m:sup>
                          </m:sSup>
                        </m:e>
                      </m:d>
                    </m:oMath>
                    <m:oMath xmlns:m="http://schemas.openxmlformats.org/officeDocument/2006/math">
                      <m:d>
                        <m:d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</m:sup>
                          </m:sSup>
                        </m:e>
                      </m:d>
                    </m:oMath>
                    <m:oMath xmlns:m="http://schemas.openxmlformats.org/officeDocument/2006/math">
                      <m:d>
                        <m:d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br>
                  <a:rPr lang="en-GB" sz="3200" b="0" dirty="0"/>
                </a:br>
                <a:endParaRPr lang="en-GB" sz="32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E8C265FB-6A04-ED51-FBC0-D710385400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8118" y="3658059"/>
                <a:ext cx="876548" cy="2062168"/>
              </a:xfrm>
              <a:prstGeom prst="rect">
                <a:avLst/>
              </a:prstGeom>
              <a:blipFill>
                <a:blip r:embed="rId6"/>
                <a:stretch>
                  <a:fillRect r="-111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F0BA131-8EAE-858D-93BB-0A869732E909}"/>
                  </a:ext>
                </a:extLst>
              </p:cNvPr>
              <p:cNvSpPr txBox="1"/>
              <p:nvPr/>
            </p:nvSpPr>
            <p:spPr>
              <a:xfrm>
                <a:off x="4141502" y="4143047"/>
                <a:ext cx="2310098" cy="1569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e>
                        <m:sup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</m:oMath>
                    <m:oMath xmlns:m="http://schemas.openxmlformats.org/officeDocument/2006/math"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e>
                        <m:sup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  <m:oMath xmlns:m="http://schemas.openxmlformats.org/officeDocument/2006/math"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e>
                        <m:sup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+…</m:t>
                      </m:r>
                    </m:oMath>
                  </m:oMathPara>
                </a14:m>
                <a:br>
                  <a:rPr lang="en-GB" sz="3200" b="0" dirty="0"/>
                </a:br>
                <a:endParaRPr lang="en-GB" sz="32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F0BA131-8EAE-858D-93BB-0A869732E9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1502" y="4143047"/>
                <a:ext cx="2310098" cy="156972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A6E7498-43BF-8B41-18E7-268869A8E72D}"/>
                  </a:ext>
                </a:extLst>
              </p:cNvPr>
              <p:cNvSpPr txBox="1"/>
              <p:nvPr/>
            </p:nvSpPr>
            <p:spPr>
              <a:xfrm>
                <a:off x="2326432" y="5837210"/>
                <a:ext cx="662473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=1+30</m:t>
                      </m:r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+405</m:t>
                      </m:r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+3240</m:t>
                      </m:r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GB" sz="32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+…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A6E7498-43BF-8B41-18E7-268869A8E7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6432" y="5837210"/>
                <a:ext cx="6624736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6C1A69D-64F2-E5B0-BFEB-92F25828696C}"/>
                  </a:ext>
                </a:extLst>
              </p:cNvPr>
              <p:cNvSpPr txBox="1"/>
              <p:nvPr/>
            </p:nvSpPr>
            <p:spPr>
              <a:xfrm>
                <a:off x="356450" y="2913994"/>
                <a:ext cx="8621306" cy="400110"/>
              </a:xfrm>
              <a:prstGeom prst="rect">
                <a:avLst/>
              </a:prstGeom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Find the first 4 terms in the expansion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+1</m:t>
                            </m:r>
                          </m:e>
                        </m:d>
                      </m:e>
                      <m:sup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sup>
                    </m:sSup>
                  </m:oMath>
                </a14:m>
                <a:r>
                  <a:rPr lang="en-GB" sz="2000" dirty="0"/>
                  <a:t>, in ascending powers of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000" dirty="0"/>
                  <a:t>.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6C1A69D-64F2-E5B0-BFEB-92F2582869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450" y="2913994"/>
                <a:ext cx="8621306" cy="400110"/>
              </a:xfrm>
              <a:prstGeom prst="rect">
                <a:avLst/>
              </a:prstGeom>
              <a:blipFill>
                <a:blip r:embed="rId9"/>
                <a:stretch>
                  <a:fillRect b="-5556"/>
                </a:stretch>
              </a:blip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C2402521-7009-6B62-BEBD-745F4A322CE9}"/>
              </a:ext>
            </a:extLst>
          </p:cNvPr>
          <p:cNvSpPr txBox="1"/>
          <p:nvPr/>
        </p:nvSpPr>
        <p:spPr>
          <a:xfrm>
            <a:off x="6397600" y="3543548"/>
            <a:ext cx="2606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This is exactly the same method as before, except we’ve just had to calculate the Binomial coefficients ourselves rather than read them off Pascal’s Triangle.</a:t>
            </a:r>
          </a:p>
        </p:txBody>
      </p:sp>
    </p:spTree>
    <p:extLst>
      <p:ext uri="{BB962C8B-B14F-4D97-AF65-F5344CB8AC3E}">
        <p14:creationId xmlns:p14="http://schemas.microsoft.com/office/powerpoint/2010/main" val="35822847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4616D-D547-2AAD-4A50-D8562FA26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/>
              <a:t>Getting a single term in the expansion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085FCC1-428A-BB80-D839-FAB8F9564DBB}"/>
                  </a:ext>
                </a:extLst>
              </p:cNvPr>
              <p:cNvSpPr txBox="1"/>
              <p:nvPr/>
            </p:nvSpPr>
            <p:spPr>
              <a:xfrm>
                <a:off x="399852" y="1507876"/>
                <a:ext cx="7899672" cy="552972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In the expansion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GB" sz="2000" dirty="0"/>
                  <a:t> the general term is given by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plcHide m:val="on"/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</m:mr>
                          <m:mr>
                            <m:e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</m:mr>
                        </m:m>
                      </m:e>
                    </m:d>
                    <m:sSup>
                      <m:sSup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p>
                    </m:sSup>
                    <m:sSup>
                      <m:sSup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p>
                    </m:sSup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085FCC1-428A-BB80-D839-FAB8F9564D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852" y="1507876"/>
                <a:ext cx="7899672" cy="552972"/>
              </a:xfrm>
              <a:prstGeom prst="rect">
                <a:avLst/>
              </a:prstGeom>
              <a:blipFill>
                <a:blip r:embed="rId2"/>
                <a:stretch>
                  <a:fillRect l="-693" b="-31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27C2683-49B1-2461-0BB7-962C442D8294}"/>
                  </a:ext>
                </a:extLst>
              </p:cNvPr>
              <p:cNvSpPr txBox="1"/>
              <p:nvPr/>
            </p:nvSpPr>
            <p:spPr>
              <a:xfrm>
                <a:off x="2555776" y="2272680"/>
                <a:ext cx="252028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Power of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000" dirty="0"/>
                  <a:t> in term wanted.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27C2683-49B1-2461-0BB7-962C442D82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5776" y="2272680"/>
                <a:ext cx="2520280" cy="707886"/>
              </a:xfrm>
              <a:prstGeom prst="rect">
                <a:avLst/>
              </a:prstGeom>
              <a:blipFill>
                <a:blip r:embed="rId3"/>
                <a:stretch>
                  <a:fillRect l="-2415" t="-5172" b="-146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3F06DC1F-7D50-4DB6-F6B7-872D208FBC74}"/>
              </a:ext>
            </a:extLst>
          </p:cNvPr>
          <p:cNvSpPr txBox="1"/>
          <p:nvPr/>
        </p:nvSpPr>
        <p:spPr>
          <a:xfrm>
            <a:off x="5436096" y="2272680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Term in expansion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339F46-89EB-8FFB-5449-A2A630594CF7}"/>
              </a:ext>
            </a:extLst>
          </p:cNvPr>
          <p:cNvSpPr txBox="1"/>
          <p:nvPr/>
        </p:nvSpPr>
        <p:spPr>
          <a:xfrm>
            <a:off x="539552" y="2272680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Expression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8849727-1418-7B3D-B1AA-E1981A7409CB}"/>
              </a:ext>
            </a:extLst>
          </p:cNvPr>
          <p:cNvCxnSpPr/>
          <p:nvPr/>
        </p:nvCxnSpPr>
        <p:spPr>
          <a:xfrm>
            <a:off x="539552" y="3136776"/>
            <a:ext cx="77599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E6AADC5-293B-1BD0-9E72-5A111B36B76E}"/>
              </a:ext>
            </a:extLst>
          </p:cNvPr>
          <p:cNvCxnSpPr/>
          <p:nvPr/>
        </p:nvCxnSpPr>
        <p:spPr>
          <a:xfrm flipV="1">
            <a:off x="2339752" y="2272680"/>
            <a:ext cx="0" cy="44644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BF9D217-E9C2-9A1D-114C-A74D6869D79A}"/>
              </a:ext>
            </a:extLst>
          </p:cNvPr>
          <p:cNvCxnSpPr/>
          <p:nvPr/>
        </p:nvCxnSpPr>
        <p:spPr>
          <a:xfrm flipV="1">
            <a:off x="5220072" y="2272680"/>
            <a:ext cx="0" cy="44644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FA873E5-761F-B281-B6CF-042BD31C54F3}"/>
                  </a:ext>
                </a:extLst>
              </p:cNvPr>
              <p:cNvSpPr txBox="1"/>
              <p:nvPr/>
            </p:nvSpPr>
            <p:spPr>
              <a:xfrm>
                <a:off x="539552" y="3352800"/>
                <a:ext cx="16561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FA873E5-761F-B281-B6CF-042BD31C54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3352800"/>
                <a:ext cx="1656184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BF88886-4E8E-4DA5-86C4-A4248358DA03}"/>
                  </a:ext>
                </a:extLst>
              </p:cNvPr>
              <p:cNvSpPr txBox="1"/>
              <p:nvPr/>
            </p:nvSpPr>
            <p:spPr>
              <a:xfrm>
                <a:off x="2907369" y="3352800"/>
                <a:ext cx="16561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3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BF88886-4E8E-4DA5-86C4-A4248358DA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7369" y="3352800"/>
                <a:ext cx="1656184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6B903E8-115F-7C4E-28D2-7D0BBAC66AC5}"/>
                  </a:ext>
                </a:extLst>
              </p:cNvPr>
              <p:cNvSpPr txBox="1"/>
              <p:nvPr/>
            </p:nvSpPr>
            <p:spPr>
              <a:xfrm>
                <a:off x="5609888" y="3263697"/>
                <a:ext cx="1656184" cy="7081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</m:m>
                        </m:e>
                      </m:d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p>
                            <m:sSup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4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2400" i="1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sup>
                          </m:s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6B903E8-115F-7C4E-28D2-7D0BBAC66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9888" y="3263697"/>
                <a:ext cx="1656184" cy="70814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7B072619-2038-6E32-633F-B429D41D4EAF}"/>
              </a:ext>
            </a:extLst>
          </p:cNvPr>
          <p:cNvSpPr txBox="1"/>
          <p:nvPr/>
        </p:nvSpPr>
        <p:spPr>
          <a:xfrm>
            <a:off x="7185372" y="3298428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Note</a:t>
            </a:r>
            <a:r>
              <a:rPr lang="en-GB" sz="1400" dirty="0"/>
              <a:t>: The two powers add up to 10.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F236FC7-8729-13DB-8B00-7D054B45A3FB}"/>
                  </a:ext>
                </a:extLst>
              </p:cNvPr>
              <p:cNvSpPr txBox="1"/>
              <p:nvPr/>
            </p:nvSpPr>
            <p:spPr>
              <a:xfrm>
                <a:off x="539552" y="4059842"/>
                <a:ext cx="16561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75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F236FC7-8729-13DB-8B00-7D054B45A3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4059842"/>
                <a:ext cx="1656184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00B1B49-A625-5E2F-4BC9-F83AE9DF32BD}"/>
                  </a:ext>
                </a:extLst>
              </p:cNvPr>
              <p:cNvSpPr txBox="1"/>
              <p:nvPr/>
            </p:nvSpPr>
            <p:spPr>
              <a:xfrm>
                <a:off x="2901502" y="4059842"/>
                <a:ext cx="16561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50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00B1B49-A625-5E2F-4BC9-F83AE9DF32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1502" y="4059842"/>
                <a:ext cx="1656184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7C1BC16-4381-35DC-79E3-B2E0B3C29446}"/>
                  </a:ext>
                </a:extLst>
              </p:cNvPr>
              <p:cNvSpPr txBox="1"/>
              <p:nvPr/>
            </p:nvSpPr>
            <p:spPr>
              <a:xfrm>
                <a:off x="5678666" y="3943810"/>
                <a:ext cx="2697058" cy="715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75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50</m:t>
                                </m:r>
                              </m:e>
                            </m:mr>
                          </m:m>
                        </m:e>
                      </m:d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</m:sup>
                      </m:sSup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50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7C1BC16-4381-35DC-79E3-B2E0B3C294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8666" y="3943810"/>
                <a:ext cx="2697058" cy="71564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AEA861B-C1E3-BE09-9D4A-A28A00DA5873}"/>
                  </a:ext>
                </a:extLst>
              </p:cNvPr>
              <p:cNvSpPr txBox="1"/>
              <p:nvPr/>
            </p:nvSpPr>
            <p:spPr>
              <a:xfrm>
                <a:off x="5526266" y="4613558"/>
                <a:ext cx="2697058" cy="715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12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7</m:t>
                                </m:r>
                              </m:e>
                            </m:mr>
                          </m:m>
                        </m:e>
                      </m:d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d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AEA861B-C1E3-BE09-9D4A-A28A00DA58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6266" y="4613558"/>
                <a:ext cx="2697058" cy="71564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A71A030-8943-7006-518A-28ECBABB3466}"/>
                  </a:ext>
                </a:extLst>
              </p:cNvPr>
              <p:cNvSpPr txBox="1"/>
              <p:nvPr/>
            </p:nvSpPr>
            <p:spPr>
              <a:xfrm>
                <a:off x="539552" y="4698132"/>
                <a:ext cx="1656184" cy="4658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3−</m:t>
                              </m:r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A71A030-8943-7006-518A-28ECBABB34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4698132"/>
                <a:ext cx="1656184" cy="46583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2FDB3876-8612-4591-AB61-2CD0089A7B67}"/>
                  </a:ext>
                </a:extLst>
              </p:cNvPr>
              <p:cNvSpPr txBox="1"/>
              <p:nvPr/>
            </p:nvSpPr>
            <p:spPr>
              <a:xfrm>
                <a:off x="2901502" y="4676843"/>
                <a:ext cx="16561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7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2FDB3876-8612-4591-AB61-2CD0089A7B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1502" y="4676843"/>
                <a:ext cx="1656184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4140307E-31F4-1017-3D4E-8FB872AC9E10}"/>
                  </a:ext>
                </a:extLst>
              </p:cNvPr>
              <p:cNvSpPr txBox="1"/>
              <p:nvPr/>
            </p:nvSpPr>
            <p:spPr>
              <a:xfrm>
                <a:off x="5526266" y="5339568"/>
                <a:ext cx="2697058" cy="715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16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mr>
                          </m:m>
                        </m:e>
                      </m:d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d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13</m:t>
                          </m:r>
                        </m:sup>
                      </m:sSup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4140307E-31F4-1017-3D4E-8FB872AC9E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6266" y="5339568"/>
                <a:ext cx="2697058" cy="715645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30F4F2EB-254D-F2BB-32DA-7658E2F179B5}"/>
                  </a:ext>
                </a:extLst>
              </p:cNvPr>
              <p:cNvSpPr txBox="1"/>
              <p:nvPr/>
            </p:nvSpPr>
            <p:spPr>
              <a:xfrm>
                <a:off x="2888894" y="5444572"/>
                <a:ext cx="16561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3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30F4F2EB-254D-F2BB-32DA-7658E2F179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8894" y="5444572"/>
                <a:ext cx="1656184" cy="461665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4EB7F6B0-C6B6-290E-1137-CC92038F80BF}"/>
                  </a:ext>
                </a:extLst>
              </p:cNvPr>
              <p:cNvSpPr txBox="1"/>
              <p:nvPr/>
            </p:nvSpPr>
            <p:spPr>
              <a:xfrm>
                <a:off x="557716" y="5440404"/>
                <a:ext cx="16561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+4</m:t>
                              </m:r>
                            </m:e>
                          </m:d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16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4EB7F6B0-C6B6-290E-1137-CC92038F80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716" y="5440404"/>
                <a:ext cx="1656184" cy="461665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>
            <a:extLst>
              <a:ext uri="{FF2B5EF4-FFF2-40B4-BE49-F238E27FC236}">
                <a16:creationId xmlns:a16="http://schemas.microsoft.com/office/drawing/2014/main" id="{3FD98450-9C23-304E-8870-ABC471932D7D}"/>
              </a:ext>
            </a:extLst>
          </p:cNvPr>
          <p:cNvSpPr/>
          <p:nvPr/>
        </p:nvSpPr>
        <p:spPr>
          <a:xfrm>
            <a:off x="5598716" y="3276487"/>
            <a:ext cx="3314848" cy="72346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CB03D39-890F-EF4B-3920-9811FEC09321}"/>
              </a:ext>
            </a:extLst>
          </p:cNvPr>
          <p:cNvSpPr/>
          <p:nvPr/>
        </p:nvSpPr>
        <p:spPr>
          <a:xfrm>
            <a:off x="5598716" y="3977889"/>
            <a:ext cx="3314848" cy="6620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F918184-F6F7-6A9A-CFA4-39CA42A37BA6}"/>
              </a:ext>
            </a:extLst>
          </p:cNvPr>
          <p:cNvSpPr/>
          <p:nvPr/>
        </p:nvSpPr>
        <p:spPr>
          <a:xfrm>
            <a:off x="5598716" y="4639940"/>
            <a:ext cx="3314848" cy="6620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DF26E0D-F27C-1393-2CD3-17D8897F1A1B}"/>
              </a:ext>
            </a:extLst>
          </p:cNvPr>
          <p:cNvSpPr/>
          <p:nvPr/>
        </p:nvSpPr>
        <p:spPr>
          <a:xfrm>
            <a:off x="5598716" y="5301208"/>
            <a:ext cx="3314848" cy="77472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943265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C409B-D2C1-394F-0999-CDB3AF14A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F96424-EAFD-708A-7FED-BE2188418B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556792"/>
            <a:ext cx="7812868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6266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DCB79-195D-9D09-A4C8-633B27557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4A6656-DE1C-0F2C-E955-025D3B72FF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916832"/>
            <a:ext cx="7107488" cy="352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7095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6C252-1263-0B35-D16D-85B2CF122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And finally…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F6B8259-C5BF-4284-975D-802C06B003FC}"/>
                  </a:ext>
                </a:extLst>
              </p:cNvPr>
              <p:cNvSpPr txBox="1"/>
              <p:nvPr/>
            </p:nvSpPr>
            <p:spPr>
              <a:xfrm>
                <a:off x="467544" y="1601334"/>
                <a:ext cx="7800156" cy="862608"/>
              </a:xfrm>
              <a:prstGeom prst="rect">
                <a:avLst/>
              </a:prstGeom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The coefficient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r>
                  <a:rPr lang="en-GB" sz="2400" dirty="0"/>
                  <a:t> in the expansion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1+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𝑞𝑥</m:t>
                            </m:r>
                          </m:e>
                        </m:d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sup>
                    </m:sSup>
                  </m:oMath>
                </a14:m>
                <a:r>
                  <a:rPr lang="en-GB" sz="2400" dirty="0"/>
                  <a:t> is 3360. Find the possible value(s) of the constant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en-GB" sz="2400" dirty="0"/>
                  <a:t>.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F6B8259-C5BF-4284-975D-802C06B003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601334"/>
                <a:ext cx="7800156" cy="862608"/>
              </a:xfrm>
              <a:prstGeom prst="rect">
                <a:avLst/>
              </a:prstGeom>
              <a:blipFill>
                <a:blip r:embed="rId2"/>
                <a:stretch>
                  <a:fillRect b="-3030"/>
                </a:stretch>
              </a:blip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72ACFB9-64B5-D86C-0D6D-1385B5CC420D}"/>
                  </a:ext>
                </a:extLst>
              </p:cNvPr>
              <p:cNvSpPr txBox="1"/>
              <p:nvPr/>
            </p:nvSpPr>
            <p:spPr>
              <a:xfrm>
                <a:off x="467544" y="2791369"/>
                <a:ext cx="7776864" cy="29363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Term is: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sz="2400" b="1" i="1" smtClean="0">
                                    <a:latin typeface="Cambria Math" panose="02040503050406030204" pitchFamily="18" charset="0"/>
                                  </a:rPr>
                                  <m:t>𝟏𝟎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sz="2400" b="1" i="1" smtClean="0">
                                    <a:latin typeface="Cambria Math" panose="02040503050406030204" pitchFamily="18" charset="0"/>
                                  </a:rPr>
                                  <m:t>𝟒</m:t>
                                </m:r>
                              </m:e>
                            </m:mr>
                          </m:m>
                        </m:e>
                      </m:d>
                      <m:d>
                        <m:dPr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GB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2400" b="1" i="1" smtClean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e>
                            <m:sup>
                              <m:r>
                                <a:rPr lang="en-GB" sz="2400" b="1" i="1" smtClean="0"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</m:sup>
                          </m:sSup>
                        </m:e>
                      </m:d>
                      <m:sSup>
                        <m:sSupPr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1" i="1" smtClean="0">
                                  <a:latin typeface="Cambria Math" panose="02040503050406030204" pitchFamily="18" charset="0"/>
                                </a:rPr>
                                <m:t>𝒒𝒙</m:t>
                              </m:r>
                            </m:e>
                          </m:d>
                        </m:e>
                        <m:sup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sup>
                      </m:sSup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𝟐𝟏𝟎</m:t>
                      </m:r>
                      <m:sSup>
                        <m:sSupPr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𝒒</m:t>
                          </m:r>
                        </m:e>
                        <m:sup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sup>
                      </m:sSup>
                      <m:sSup>
                        <m:sSupPr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sup>
                      </m:sSup>
                    </m:oMath>
                  </m:oMathPara>
                </a14:m>
                <a:endParaRPr lang="en-GB" sz="2400" b="1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GB" sz="2400" dirty="0"/>
              </a:p>
              <a:p>
                <a:r>
                  <a:rPr lang="en-GB" sz="2400" dirty="0"/>
                  <a:t>Therefore: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𝟐𝟏𝟎</m:t>
                      </m:r>
                      <m:sSup>
                        <m:sSupPr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𝒒</m:t>
                          </m:r>
                        </m:e>
                        <m:sup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sup>
                      </m:sSup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𝟑𝟑𝟔𝟎</m:t>
                      </m:r>
                    </m:oMath>
                    <m:oMath xmlns:m="http://schemas.openxmlformats.org/officeDocument/2006/math">
                      <m:sSup>
                        <m:sSupPr>
                          <m:ctrlPr>
                            <a:rPr lang="en-GB" sz="2400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𝒒</m:t>
                          </m:r>
                        </m:e>
                        <m:sup>
                          <m:r>
                            <a:rPr lang="en-GB" sz="2400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sup>
                      </m:sSup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𝟏𝟔</m:t>
                      </m:r>
                    </m:oMath>
                    <m:oMath xmlns:m="http://schemas.openxmlformats.org/officeDocument/2006/math"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𝒒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=±</m:t>
                      </m:r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𝟐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72ACFB9-64B5-D86C-0D6D-1385B5CC42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2791369"/>
                <a:ext cx="7776864" cy="2936381"/>
              </a:xfrm>
              <a:prstGeom prst="rect">
                <a:avLst/>
              </a:prstGeom>
              <a:blipFill>
                <a:blip r:embed="rId3"/>
                <a:stretch>
                  <a:fillRect l="-1255" t="-1660" b="-8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697D9314-5FE7-0EEC-A6F6-34836732459F}"/>
              </a:ext>
            </a:extLst>
          </p:cNvPr>
          <p:cNvSpPr/>
          <p:nvPr/>
        </p:nvSpPr>
        <p:spPr>
          <a:xfrm>
            <a:off x="2483768" y="3136065"/>
            <a:ext cx="4032448" cy="850077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591B23-5A11-C39A-07D2-AF34DCE3C4CD}"/>
              </a:ext>
            </a:extLst>
          </p:cNvPr>
          <p:cNvSpPr/>
          <p:nvPr/>
        </p:nvSpPr>
        <p:spPr>
          <a:xfrm>
            <a:off x="2483768" y="4425547"/>
            <a:ext cx="4032448" cy="145172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01966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9D90C-15FF-5D25-CBD2-F4497349B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83A3D36-732B-695D-0B78-D895A3DA8AFF}"/>
                  </a:ext>
                </a:extLst>
              </p:cNvPr>
              <p:cNvSpPr txBox="1"/>
              <p:nvPr/>
            </p:nvSpPr>
            <p:spPr>
              <a:xfrm>
                <a:off x="456910" y="1484784"/>
                <a:ext cx="8219545" cy="1200329"/>
              </a:xfrm>
              <a:prstGeom prst="rect">
                <a:avLst/>
              </a:prstGeom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In the expansion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1+</m:t>
                            </m:r>
                            <m:r>
                              <a:rPr lang="en-GB" sz="2400" b="0" i="1" smtClean="0">
                                <a:latin typeface="Cambria Math" panose="02040503050406030204" pitchFamily="18" charset="0"/>
                              </a:rPr>
                              <m:t>𝑎𝑥</m:t>
                            </m:r>
                          </m:e>
                        </m:d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sup>
                    </m:sSup>
                  </m:oMath>
                </a14:m>
                <a:r>
                  <a:rPr lang="en-GB" sz="2400" dirty="0"/>
                  <a:t>, where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GB" sz="2400" dirty="0"/>
                  <a:t> is a non-zero constant the coefficient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sz="2400" dirty="0"/>
                  <a:t> is double the coefficient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400" dirty="0"/>
                  <a:t>. Find the value of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GB" sz="2400" dirty="0"/>
                  <a:t>.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83A3D36-732B-695D-0B78-D895A3DA8A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910" y="1484784"/>
                <a:ext cx="8219545" cy="1200329"/>
              </a:xfrm>
              <a:prstGeom prst="rect">
                <a:avLst/>
              </a:prstGeom>
              <a:blipFill>
                <a:blip r:embed="rId2"/>
                <a:stretch>
                  <a:fillRect b="-4054"/>
                </a:stretch>
              </a:blip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4C507DC-42AF-37BE-A4A9-36115BAD4382}"/>
                  </a:ext>
                </a:extLst>
              </p:cNvPr>
              <p:cNvSpPr txBox="1"/>
              <p:nvPr/>
            </p:nvSpPr>
            <p:spPr>
              <a:xfrm>
                <a:off x="677776" y="3249713"/>
                <a:ext cx="5760640" cy="33096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dirty="0"/>
                  <a:t> term: 		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plcHide m:val="on"/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</m:mr>
                          <m:m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  <m:sup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8</m:t>
                            </m:r>
                          </m:sup>
                        </m:sSup>
                      </m:e>
                    </m:d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𝑎𝑥</m:t>
                            </m:r>
                          </m:e>
                        </m:d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=45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dirty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dirty="0"/>
                  <a:t> term:		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plcHide m:val="on"/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</m:mr>
                          <m:m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</m:m>
                      </m:e>
                    </m:d>
                    <m:d>
                      <m:d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  <m:sup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7</m:t>
                            </m:r>
                          </m:sup>
                        </m:sSup>
                      </m:e>
                    </m:d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</a:rPr>
                              <m:t>𝑎𝑥</m:t>
                            </m:r>
                          </m:e>
                        </m:d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i="1">
                        <a:latin typeface="Cambria Math" panose="02040503050406030204" pitchFamily="18" charset="0"/>
                      </a:rPr>
                      <m:t>=120</m:t>
                    </m:r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GB" dirty="0"/>
              </a:p>
              <a:p>
                <a:endParaRPr lang="en-GB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∴120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=2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45</m:t>
                          </m:r>
                          <m:sSup>
                            <m:sSup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120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=90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4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−3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  <m:oMath xmlns:m="http://schemas.openxmlformats.org/officeDocument/2006/math"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=0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𝑜𝑟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r>
                  <a:rPr lang="en-GB" dirty="0"/>
                  <a:t>But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GB" dirty="0"/>
                  <a:t> is non-zero, so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34C507DC-42AF-37BE-A4A9-36115BAD43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776" y="3249713"/>
                <a:ext cx="5760640" cy="3309689"/>
              </a:xfrm>
              <a:prstGeom prst="rect">
                <a:avLst/>
              </a:prstGeom>
              <a:blipFill>
                <a:blip r:embed="rId3"/>
                <a:stretch>
                  <a:fillRect l="-847" b="-3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>
            <a:extLst>
              <a:ext uri="{FF2B5EF4-FFF2-40B4-BE49-F238E27FC236}">
                <a16:creationId xmlns:a16="http://schemas.microsoft.com/office/drawing/2014/main" id="{67A93B04-6608-1708-3E26-AA76D0EDABBB}"/>
              </a:ext>
            </a:extLst>
          </p:cNvPr>
          <p:cNvSpPr/>
          <p:nvPr/>
        </p:nvSpPr>
        <p:spPr>
          <a:xfrm>
            <a:off x="456911" y="2772248"/>
            <a:ext cx="8219544" cy="389711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48530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B23B1-0F17-6769-82FC-FB4F6AFC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8676514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F284FB-A442-F2AE-5B47-5FCCD425A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Binomial distribution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87566C-9DAE-74AA-5123-8CD75EAA26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Lesson 2 </a:t>
            </a:r>
            <a:r>
              <a:rPr lang="en-GB" dirty="0">
                <a:solidFill>
                  <a:schemeClr val="bg1"/>
                </a:solidFill>
                <a:hlinkClick r:id="rId2"/>
              </a:rPr>
              <a:t>How is probability used in real life? (Video)</a:t>
            </a:r>
            <a:endParaRPr lang="en-GB" dirty="0">
              <a:solidFill>
                <a:schemeClr val="bg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38496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NOW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068135"/>
              </p:ext>
            </p:extLst>
          </p:nvPr>
        </p:nvGraphicFramePr>
        <p:xfrm>
          <a:off x="251520" y="3212976"/>
          <a:ext cx="8128001" cy="741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val="2894109058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631095995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801687167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1275225489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961659077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3742882806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40073421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91908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P(X = x)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110727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64178" y="4251755"/>
                <a:ext cx="24176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/>
                  <a:t>P(X = 0) = P(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)=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178" y="4251755"/>
                <a:ext cx="2417650" cy="369332"/>
              </a:xfrm>
              <a:prstGeom prst="rect">
                <a:avLst/>
              </a:prstGeom>
              <a:blipFill>
                <a:blip r:embed="rId2"/>
                <a:stretch>
                  <a:fillRect l="-2015"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1473003" y="3585324"/>
            <a:ext cx="970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0.07776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44232" y="4797659"/>
                <a:ext cx="80335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/>
                  <a:t>P(X = 1) = P(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𝑅</m:t>
                    </m:r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𝑜𝑟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̅"/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  <m:acc>
                          <m:accPr>
                            <m:chr m:val="̅"/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  <m:acc>
                          <m:accPr>
                            <m:chr m:val="̅"/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  <m:acc>
                          <m:accPr>
                            <m:chr m:val="̅"/>
                            <m:ctrlPr>
                              <a:rPr lang="en-GB" i="1" dirty="0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</m:e>
                    </m:d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𝑜𝑟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dirty="0" smtClean="0"/>
                      <m:t>P</m:t>
                    </m:r>
                    <m:r>
                      <m:rPr>
                        <m:nor/>
                      </m:rPr>
                      <a:rPr lang="en-GB" dirty="0" smtClean="0"/>
                      <m:t>(</m:t>
                    </m:r>
                    <m:acc>
                      <m:accPr>
                        <m:chr m:val="̅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r>
                      <a:rPr lang="en-GB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𝑅</m:t>
                    </m:r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𝑜𝑟</m:t>
                    </m:r>
                    <m:r>
                      <m:rPr>
                        <m:nor/>
                      </m:rPr>
                      <a:rPr lang="en-GB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dirty="0" smtClean="0"/>
                      <m:t>P</m:t>
                    </m:r>
                    <m:r>
                      <m:rPr>
                        <m:nor/>
                      </m:rPr>
                      <a:rPr lang="en-GB" dirty="0" smtClean="0"/>
                      <m:t>(</m:t>
                    </m:r>
                    <m:acc>
                      <m:accPr>
                        <m:chr m:val="̅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r>
                      <a:rPr lang="en-GB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𝑅</m:t>
                    </m:r>
                    <m:acc>
                      <m:accPr>
                        <m:chr m:val="̅"/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en-GB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b="0" i="0" dirty="0" smtClean="0">
                        <a:latin typeface="Cambria Math" panose="02040503050406030204" pitchFamily="18" charset="0"/>
                      </a:rPr>
                      <m:t>or</m:t>
                    </m:r>
                    <m:r>
                      <m:rPr>
                        <m:nor/>
                      </m:rPr>
                      <a:rPr lang="en-GB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dirty="0" smtClean="0"/>
                      <m:t>P</m:t>
                    </m:r>
                    <m:r>
                      <m:rPr>
                        <m:nor/>
                      </m:rPr>
                      <a:rPr lang="en-GB" dirty="0" smtClean="0"/>
                      <m:t>(</m:t>
                    </m:r>
                    <m:acc>
                      <m:accPr>
                        <m:chr m:val="̅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r>
                      <a:rPr lang="en-GB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)=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232" y="4797659"/>
                <a:ext cx="8033546" cy="369332"/>
              </a:xfrm>
              <a:prstGeom prst="rect">
                <a:avLst/>
              </a:prstGeom>
              <a:blipFill>
                <a:blip r:embed="rId3"/>
                <a:stretch>
                  <a:fillRect l="-607"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694486" y="3583816"/>
            <a:ext cx="970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0.2592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51520" y="5332282"/>
                <a:ext cx="856022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/>
                  <a:t>P(X = 2) = P(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𝑅𝑅</m:t>
                    </m:r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𝑜𝑟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  <m:acc>
                          <m:accPr>
                            <m:chr m:val="̅"/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  <m:acc>
                          <m:accPr>
                            <m:chr m:val="̅"/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  <m:acc>
                          <m:accPr>
                            <m:chr m:val="̅"/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</m:e>
                    </m:d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𝑜𝑟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dirty="0" smtClean="0"/>
                      <m:t>P</m:t>
                    </m:r>
                    <m:r>
                      <m:rPr>
                        <m:nor/>
                      </m:rPr>
                      <a:rPr lang="en-GB" dirty="0" smtClean="0"/>
                      <m:t>(</m:t>
                    </m:r>
                    <m:r>
                      <a:rPr lang="en-GB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𝑅</m:t>
                    </m:r>
                    <m:acc>
                      <m:accPr>
                        <m:chr m:val="̅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r>
                      <a:rPr lang="en-GB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𝑅</m:t>
                    </m:r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𝑜𝑟</m:t>
                    </m:r>
                    <m:r>
                      <m:rPr>
                        <m:nor/>
                      </m:rPr>
                      <a:rPr lang="en-GB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dirty="0" smtClean="0"/>
                      <m:t>P</m:t>
                    </m:r>
                    <m:r>
                      <m:rPr>
                        <m:nor/>
                      </m:rPr>
                      <a:rPr lang="en-GB" dirty="0" smtClean="0"/>
                      <m:t>(</m:t>
                    </m:r>
                    <m:r>
                      <m:rPr>
                        <m:nor/>
                      </m:rPr>
                      <a:rPr lang="en-GB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</m:t>
                    </m:r>
                    <m:acc>
                      <m:accPr>
                        <m:chr m:val="̅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r>
                      <a:rPr lang="en-GB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𝑅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</m:t>
                    </m:r>
                    <m:r>
                      <m:rPr>
                        <m:nor/>
                      </m:rPr>
                      <a:rPr lang="en-GB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b="0" i="0" dirty="0" smtClean="0">
                        <a:latin typeface="Cambria Math" panose="02040503050406030204" pitchFamily="18" charset="0"/>
                      </a:rPr>
                      <m:t>or</m:t>
                    </m:r>
                    <m:r>
                      <m:rPr>
                        <m:nor/>
                      </m:rPr>
                      <a:rPr lang="en-GB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GB" dirty="0" smtClean="0"/>
                      <m:t>P</m:t>
                    </m:r>
                    <m:r>
                      <m:rPr>
                        <m:nor/>
                      </m:rPr>
                      <a:rPr lang="en-GB" dirty="0" smtClean="0"/>
                      <m:t>(</m:t>
                    </m:r>
                    <m:acc>
                      <m:accPr>
                        <m:chr m:val="̅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r>
                      <a:rPr lang="en-GB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𝑅𝑅</m:t>
                    </m:r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acc>
                      <m:accPr>
                        <m:chr m:val="̅"/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</m:acc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) 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𝑜𝑟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 …=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5332282"/>
                <a:ext cx="8560229" cy="369332"/>
              </a:xfrm>
              <a:prstGeom prst="rect">
                <a:avLst/>
              </a:prstGeom>
              <a:blipFill>
                <a:blip r:embed="rId4"/>
                <a:stretch>
                  <a:fillRect l="-570"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830070" y="3593786"/>
            <a:ext cx="970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0.3456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51520" y="5762042"/>
                <a:ext cx="2320379" cy="6162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/>
                  <a:t>P(X = 3)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  <m:d>
                              <m:dPr>
                                <m:ctrlPr>
                                  <a:rPr lang="en-GB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GB" b="0" i="1" dirty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b="0" i="1" dirty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GB" b="0" i="1" dirty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d>
                          <m:dPr>
                            <m:ctrlP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GB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b="0" i="1" dirty="0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num>
                              <m:den>
                                <m:r>
                                  <a:rPr lang="en-GB" b="0" i="1" dirty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5762042"/>
                <a:ext cx="2320379" cy="616259"/>
              </a:xfrm>
              <a:prstGeom prst="rect">
                <a:avLst/>
              </a:prstGeom>
              <a:blipFill>
                <a:blip r:embed="rId5"/>
                <a:stretch>
                  <a:fillRect l="-2100" b="-49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4965654" y="3575874"/>
            <a:ext cx="970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0.2304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108295" y="5862997"/>
                <a:ext cx="2142510" cy="560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/>
                  <a:t>P(X = 4)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5</m:t>
                        </m:r>
                        <m:d>
                          <m:d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GB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num>
                              <m:den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  <m:d>
                      <m:d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en-GB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den>
                        </m:f>
                      </m:e>
                    </m:d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8295" y="5862997"/>
                <a:ext cx="2142510" cy="560410"/>
              </a:xfrm>
              <a:prstGeom prst="rect">
                <a:avLst/>
              </a:prstGeom>
              <a:blipFill>
                <a:blip r:embed="rId6"/>
                <a:stretch>
                  <a:fillRect l="-2564" b="-54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6187137" y="3583816"/>
            <a:ext cx="970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0.0768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789589" y="5862997"/>
                <a:ext cx="1624419" cy="5654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/>
                  <a:t>P(X = 5) </a:t>
                </a:r>
                <a14:m>
                  <m:oMath xmlns:m="http://schemas.openxmlformats.org/officeDocument/2006/math"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b="0" i="1" dirty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GB" b="0" i="1" dirty="0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b="0" i="1" dirty="0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num>
                              <m:den>
                                <m:r>
                                  <a:rPr lang="en-GB" b="0" i="1" dirty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9589" y="5862997"/>
                <a:ext cx="1624419" cy="565476"/>
              </a:xfrm>
              <a:prstGeom prst="rect">
                <a:avLst/>
              </a:prstGeom>
              <a:blipFill>
                <a:blip r:embed="rId7"/>
                <a:stretch>
                  <a:fillRect l="-3383" b="-53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7373210" y="3580740"/>
            <a:ext cx="970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0.01024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7952792" y="5589240"/>
                <a:ext cx="1259639" cy="6614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14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p>
                            <m:sSupPr>
                              <m:ctrlPr>
                                <a:rPr lang="en-GB" sz="14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400" b="0" i="1" dirty="0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  <m:d>
                                <m:dPr>
                                  <m:ctrlPr>
                                    <a:rPr lang="en-GB" sz="1400" b="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GB" sz="1400" b="0" i="1" dirty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GB" sz="1400" b="0" i="1" dirty="0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num>
                                    <m:den>
                                      <m:r>
                                        <a:rPr lang="en-GB" sz="1400" b="0" i="1" dirty="0" smtClean="0">
                                          <a:latin typeface="Cambria Math" panose="02040503050406030204" pitchFamily="18" charset="0"/>
                                        </a:rPr>
                                        <m:t>5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GB" sz="1400" b="0" i="1" dirty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d>
                            <m:dPr>
                              <m:ctrlPr>
                                <a:rPr lang="en-GB" sz="14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sz="1400" b="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i="1" dirty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1400" b="0" i="1" dirty="0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sz="1400" b="0" i="1" dirty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14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52792" y="5589240"/>
                <a:ext cx="1259639" cy="66140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Content Placeholder 3"/>
          <p:cNvPicPr>
            <a:picLocks noChangeAspect="1"/>
          </p:cNvPicPr>
          <p:nvPr/>
        </p:nvPicPr>
        <p:blipFill rotWithShape="1">
          <a:blip r:embed="rId9"/>
          <a:srcRect l="76470" t="33696" r="10955" b="44795"/>
          <a:stretch/>
        </p:blipFill>
        <p:spPr>
          <a:xfrm>
            <a:off x="7486884" y="1464199"/>
            <a:ext cx="1657116" cy="15936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0053" y="1615400"/>
            <a:ext cx="74782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 spinner is spun 5 times.  Complete this table of probabilities for the random variable X, the number of times </a:t>
            </a:r>
            <a:r>
              <a:rPr lang="en-GB" sz="2800" b="1" dirty="0">
                <a:solidFill>
                  <a:srgbClr val="FF0000"/>
                </a:solidFill>
              </a:rPr>
              <a:t>red </a:t>
            </a:r>
            <a:r>
              <a:rPr lang="en-GB" sz="2800" dirty="0"/>
              <a:t>appears.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495435" y="4125438"/>
                <a:ext cx="612860" cy="6219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14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14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sz="1400" b="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i="1" dirty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1400" b="0" i="1" dirty="0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sz="1400" b="0" i="1" dirty="0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en-GB" sz="14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5435" y="4125438"/>
                <a:ext cx="612860" cy="62196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8067112" y="4621087"/>
                <a:ext cx="1030998" cy="693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16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600" b="0" i="1" dirty="0" smtClean="0">
                              <a:latin typeface="Cambria Math" panose="02040503050406030204" pitchFamily="18" charset="0"/>
                            </a:rPr>
                            <m:t>5</m:t>
                          </m:r>
                          <m:d>
                            <m:dPr>
                              <m:ctrlPr>
                                <a:rPr lang="en-GB" sz="16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sz="1600" b="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dirty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1600" b="0" i="1" dirty="0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  <m:d>
                            <m:dPr>
                              <m:ctrlPr>
                                <a:rPr lang="en-GB" sz="16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sz="1600" b="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dirty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1600" b="0" i="1" dirty="0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sz="1600" b="0" i="1" dirty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en-GB" sz="16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67112" y="4621087"/>
                <a:ext cx="1030998" cy="693138"/>
              </a:xfrm>
              <a:prstGeom prst="rect">
                <a:avLst/>
              </a:prstGeom>
              <a:blipFill>
                <a:blip r:embed="rId11"/>
                <a:stretch>
                  <a:fillRect r="-17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8417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20" grpId="0"/>
      <p:bldP spid="2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Binomial Distribution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ontent Placeholder 2"/>
              <p:cNvSpPr txBox="1">
                <a:spLocks/>
              </p:cNvSpPr>
              <p:nvPr/>
            </p:nvSpPr>
            <p:spPr>
              <a:xfrm>
                <a:off x="395536" y="1850021"/>
                <a:ext cx="7857101" cy="344002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228600" marR="0" lvl="0" indent="-228600" algn="l" defTabSz="914400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GB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1, 5, 10, 5, 1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are the numbers in the 6</a:t>
                </a:r>
                <a:r>
                  <a:rPr kumimoji="0" lang="en-GB" sz="2800" b="0" i="0" u="none" strike="noStrike" kern="1200" cap="none" spc="0" normalizeH="0" baseline="3000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th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row of </a:t>
                </a:r>
                <a:r>
                  <a:rPr kumimoji="0" lang="en-GB" sz="2800" b="1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Pascal’s triangle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.</a:t>
                </a:r>
              </a:p>
              <a:p>
                <a:pPr marL="228600" marR="0" lvl="0" indent="-228600" algn="l" defTabSz="914400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228600" marR="0" lvl="0" indent="-228600" algn="l" defTabSz="914400" rtl="0" eaLnBrk="1" fontAlgn="auto" latinLnBrk="0" hangingPunct="1">
                  <a:lnSpc>
                    <a:spcPct val="90000"/>
                  </a:lnSpc>
                  <a:spcBef>
                    <a:spcPts val="100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The number of ways of choosing r reds from 5 spins is: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5</m:t>
                    </m:r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∁</m:t>
                    </m:r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𝑟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Content Placeholder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850021"/>
                <a:ext cx="7857101" cy="3440027"/>
              </a:xfrm>
              <a:prstGeom prst="rect">
                <a:avLst/>
              </a:prstGeom>
              <a:blipFill>
                <a:blip r:embed="rId2"/>
                <a:stretch>
                  <a:fillRect l="-1396" t="-2832" r="-25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34371" t="31340" r="35309" b="38125"/>
          <a:stretch/>
        </p:blipFill>
        <p:spPr>
          <a:xfrm>
            <a:off x="5369260" y="3982757"/>
            <a:ext cx="3249778" cy="18401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51520" y="4548811"/>
            <a:ext cx="899981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On your calculator check 6C2 = 15: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Casio fx-85GT/CLASSWIZZ:		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6  SHIFT ÷  2 =		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411760" y="5794570"/>
            <a:ext cx="57606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Casio fx-CG50:</a:t>
            </a:r>
          </a:p>
          <a:p>
            <a:r>
              <a:rPr lang="en-GB" dirty="0">
                <a:solidFill>
                  <a:srgbClr val="FF0000"/>
                </a:solidFill>
              </a:rPr>
              <a:t>In menu 1, OPTN  F6(more options) F3(Probability)  F3(</a:t>
            </a:r>
            <a:r>
              <a:rPr lang="en-GB" dirty="0" err="1">
                <a:solidFill>
                  <a:srgbClr val="FF0000"/>
                </a:solidFill>
              </a:rPr>
              <a:t>nCr</a:t>
            </a:r>
            <a:r>
              <a:rPr lang="en-GB" dirty="0">
                <a:solidFill>
                  <a:srgbClr val="FF0000"/>
                </a:solidFill>
              </a:rPr>
              <a:t>) Use arrow keys to input 6 in front and 2 after then EXE</a:t>
            </a:r>
          </a:p>
        </p:txBody>
      </p:sp>
    </p:spTree>
    <p:extLst>
      <p:ext uri="{BB962C8B-B14F-4D97-AF65-F5344CB8AC3E}">
        <p14:creationId xmlns:p14="http://schemas.microsoft.com/office/powerpoint/2010/main" val="2904209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D54E8-0C11-705B-3996-9FAB8415E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Binomial Distribution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52F4C90-BA40-BC60-913B-05F8BB12023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sz="3200" dirty="0"/>
                  <a:t>Our random variable,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GB" sz="3200" dirty="0"/>
                  <a:t> the number of reds in 5 spins, can be modelled as a binomial distribution.  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</a:rPr>
                      <m:t>    </m:t>
                    </m:r>
                    <m:r>
                      <m:rPr>
                        <m:sty m:val="p"/>
                      </m:rPr>
                      <a:rPr lang="en-GB" sz="3200" b="0" i="0" smtClean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~</m:t>
                    </m:r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3200" dirty="0"/>
                  <a:t> if:</a:t>
                </a:r>
              </a:p>
              <a:p>
                <a:pPr marL="685800" lvl="1">
                  <a:buFont typeface="Arial" panose="020B0604020202020204" pitchFamily="34" charset="0"/>
                  <a:buChar char="•"/>
                </a:pPr>
                <a:r>
                  <a:rPr lang="en-GB" dirty="0"/>
                  <a:t>there are a fixed number of trials,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GB" dirty="0"/>
                  <a:t>,</a:t>
                </a:r>
              </a:p>
              <a:p>
                <a:pPr marL="685800" lvl="1">
                  <a:buFont typeface="Arial" panose="020B0604020202020204" pitchFamily="34" charset="0"/>
                  <a:buChar char="•"/>
                </a:pPr>
                <a:r>
                  <a:rPr lang="en-GB" dirty="0"/>
                  <a:t>there are two possible outcomes: ‘success’ and ‘failure’,</a:t>
                </a:r>
              </a:p>
              <a:p>
                <a:pPr marL="685800" lvl="1">
                  <a:buFont typeface="Arial" panose="020B0604020202020204" pitchFamily="34" charset="0"/>
                  <a:buChar char="•"/>
                </a:pPr>
                <a:r>
                  <a:rPr lang="en-GB" dirty="0"/>
                  <a:t>there is a fixed probability of success,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endParaRPr lang="en-GB" dirty="0"/>
              </a:p>
              <a:p>
                <a:pPr marL="685800" lvl="1">
                  <a:buFont typeface="Arial" panose="020B0604020202020204" pitchFamily="34" charset="0"/>
                  <a:buChar char="•"/>
                </a:pPr>
                <a:r>
                  <a:rPr lang="en-GB" dirty="0"/>
                  <a:t>the trials are independent of each other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52F4C90-BA40-BC60-913B-05F8BB12023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852" t="-1617" r="-17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A2257CD-167B-26BE-C4C0-8C1B78C80933}"/>
                  </a:ext>
                </a:extLst>
              </p:cNvPr>
              <p:cNvSpPr txBox="1"/>
              <p:nvPr/>
            </p:nvSpPr>
            <p:spPr>
              <a:xfrm>
                <a:off x="1043608" y="5772636"/>
                <a:ext cx="6589485" cy="1014380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If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~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400" dirty="0"/>
                  <a:t> then: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</m:mr>
                          </m:m>
                        </m:e>
                      </m:d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p>
                      </m:sSup>
                      <m:sSup>
                        <m:sSup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en-GB" sz="24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d>
                        </m:e>
                        <m:sup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sz="2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p>
                      </m:sSup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A2257CD-167B-26BE-C4C0-8C1B78C809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5772636"/>
                <a:ext cx="6589485" cy="1014380"/>
              </a:xfrm>
              <a:prstGeom prst="rect">
                <a:avLst/>
              </a:prstGeom>
              <a:blipFill>
                <a:blip r:embed="rId3"/>
                <a:stretch>
                  <a:fillRect l="-1198" t="-35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99965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D54E8-0C11-705B-3996-9FAB8415E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Binomial Distribution</a:t>
            </a:r>
          </a:p>
        </p:txBody>
      </p:sp>
      <p:sp>
        <p:nvSpPr>
          <p:cNvPr id="6" name="TextBox 5">
            <a:hlinkClick r:id="rId2"/>
            <a:extLst>
              <a:ext uri="{FF2B5EF4-FFF2-40B4-BE49-F238E27FC236}">
                <a16:creationId xmlns:a16="http://schemas.microsoft.com/office/drawing/2014/main" id="{DCAD1938-2ADC-9B3E-1A3B-361709626638}"/>
              </a:ext>
            </a:extLst>
          </p:cNvPr>
          <p:cNvSpPr txBox="1"/>
          <p:nvPr/>
        </p:nvSpPr>
        <p:spPr>
          <a:xfrm>
            <a:off x="3577176" y="1556792"/>
            <a:ext cx="19896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hlinkClick r:id="rId3"/>
              </a:rPr>
              <a:t>Video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7363632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11510-C171-ECB2-EDBD-CB9C67044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Examples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FD320F2-F2AF-ED53-D9FF-9990EE7FE184}"/>
                  </a:ext>
                </a:extLst>
              </p:cNvPr>
              <p:cNvSpPr txBox="1"/>
              <p:nvPr/>
            </p:nvSpPr>
            <p:spPr>
              <a:xfrm>
                <a:off x="297341" y="1494427"/>
                <a:ext cx="8424936" cy="1476302"/>
              </a:xfrm>
              <a:prstGeom prst="rect">
                <a:avLst/>
              </a:prstGeom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The random variable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~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𝐵</m:t>
                    </m:r>
                    <m:d>
                      <m:d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12,</m:t>
                        </m:r>
                        <m:f>
                          <m:f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</m:e>
                    </m:d>
                  </m:oMath>
                </a14:m>
                <a:r>
                  <a:rPr lang="en-GB" sz="2000" dirty="0"/>
                  <a:t>. Find:</a:t>
                </a:r>
              </a:p>
              <a:p>
                <a:pPr marL="342900" indent="-342900">
                  <a:buAutoNum type="alphaLcParenR"/>
                </a:pPr>
                <a:r>
                  <a:rPr lang="en-GB" sz="2000" b="0" dirty="0"/>
                  <a:t>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=2</m:t>
                        </m:r>
                      </m:e>
                    </m:d>
                  </m:oMath>
                </a14:m>
                <a:endParaRPr lang="en-GB" sz="2000" dirty="0"/>
              </a:p>
              <a:p>
                <a:pPr marL="342900" indent="-342900">
                  <a:buAutoNum type="alphaLcParenR"/>
                </a:pPr>
                <a:r>
                  <a:rPr lang="en-GB" sz="2000" dirty="0"/>
                  <a:t>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=9</m:t>
                        </m:r>
                      </m:e>
                    </m:d>
                  </m:oMath>
                </a14:m>
                <a:endParaRPr lang="en-GB" sz="2000" b="0" dirty="0"/>
              </a:p>
              <a:p>
                <a:pPr marL="342900" indent="-342900">
                  <a:buAutoNum type="alphaLcParenR"/>
                </a:pPr>
                <a:r>
                  <a:rPr lang="en-GB" sz="2000" dirty="0"/>
                  <a:t>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≤1</m:t>
                        </m:r>
                      </m:e>
                    </m:d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FD320F2-F2AF-ED53-D9FF-9990EE7FE1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341" y="1494427"/>
                <a:ext cx="8424936" cy="1476302"/>
              </a:xfrm>
              <a:prstGeom prst="rect">
                <a:avLst/>
              </a:prstGeom>
              <a:blipFill>
                <a:blip r:embed="rId2"/>
                <a:stretch>
                  <a:fillRect b="-1493"/>
                </a:stretch>
              </a:blip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055E4AF-76DF-940E-4180-33DB9938D73E}"/>
                  </a:ext>
                </a:extLst>
              </p:cNvPr>
              <p:cNvSpPr txBox="1"/>
              <p:nvPr/>
            </p:nvSpPr>
            <p:spPr>
              <a:xfrm>
                <a:off x="609599" y="3121489"/>
                <a:ext cx="4426857" cy="2400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=2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12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=0.296</m:t>
                      </m:r>
                    </m:oMath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=9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12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9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GB" i="1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sSup>
                        <m:sSup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=0.0000126</m:t>
                      </m:r>
                    </m:oMath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≤1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e>
                      </m:d>
                    </m:oMath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    =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GB" b="0" i="1" smtClean="0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plcHide m:val="on"/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GB" i="1">
                                    <a:latin typeface="Cambria Math" panose="02040503050406030204" pitchFamily="18" charset="0"/>
                                  </a:rPr>
                                  <m:t>12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mr>
                          </m:m>
                        </m:e>
                      </m:d>
                      <m:r>
                        <a:rPr lang="en-GB" i="1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sSup>
                        <m:sSup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GB" i="1"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11</m:t>
                          </m:r>
                        </m:sup>
                      </m:sSup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=0.381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055E4AF-76DF-940E-4180-33DB9938D7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599" y="3121489"/>
                <a:ext cx="4426857" cy="24004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>
            <a:extLst>
              <a:ext uri="{FF2B5EF4-FFF2-40B4-BE49-F238E27FC236}">
                <a16:creationId xmlns:a16="http://schemas.microsoft.com/office/drawing/2014/main" id="{869F9509-1F0C-585C-7A3D-59DC4D9DC028}"/>
              </a:ext>
            </a:extLst>
          </p:cNvPr>
          <p:cNvSpPr/>
          <p:nvPr/>
        </p:nvSpPr>
        <p:spPr>
          <a:xfrm>
            <a:off x="263719" y="3184019"/>
            <a:ext cx="260672" cy="27101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76BC237-F585-049C-4663-E7DFC26EF262}"/>
              </a:ext>
            </a:extLst>
          </p:cNvPr>
          <p:cNvSpPr/>
          <p:nvPr/>
        </p:nvSpPr>
        <p:spPr>
          <a:xfrm>
            <a:off x="263719" y="3833826"/>
            <a:ext cx="260672" cy="27101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9E10002-F5F0-D917-456E-15C37C083FBB}"/>
              </a:ext>
            </a:extLst>
          </p:cNvPr>
          <p:cNvSpPr/>
          <p:nvPr/>
        </p:nvSpPr>
        <p:spPr>
          <a:xfrm>
            <a:off x="263719" y="4507490"/>
            <a:ext cx="260672" cy="27101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1BD82FC-BB11-FD51-6262-6C7613B21AD7}"/>
              </a:ext>
            </a:extLst>
          </p:cNvPr>
          <p:cNvSpPr/>
          <p:nvPr/>
        </p:nvSpPr>
        <p:spPr>
          <a:xfrm>
            <a:off x="532071" y="3180916"/>
            <a:ext cx="4504385" cy="64803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80DDAE3-296D-A4E9-0A1A-1D98D64DD596}"/>
              </a:ext>
            </a:extLst>
          </p:cNvPr>
          <p:cNvSpPr/>
          <p:nvPr/>
        </p:nvSpPr>
        <p:spPr>
          <a:xfrm>
            <a:off x="532070" y="3828955"/>
            <a:ext cx="4504386" cy="67310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66E79C1-F103-3BAD-05E1-09E0AC5824D8}"/>
              </a:ext>
            </a:extLst>
          </p:cNvPr>
          <p:cNvSpPr/>
          <p:nvPr/>
        </p:nvSpPr>
        <p:spPr>
          <a:xfrm>
            <a:off x="532068" y="4502619"/>
            <a:ext cx="4504387" cy="104523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4786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1D429-4F33-BB71-3960-3A746D217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turn…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3891DB-682A-C538-8AAF-49592E692B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484784"/>
            <a:ext cx="7667625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0655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3AE28-EE40-C6FA-ACDD-50906D671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61EF3A-E8E4-88FB-2A4A-E29AA8E1A3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412" y="1866900"/>
            <a:ext cx="711517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7427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4E7E7F-48BA-4011-3BDC-99976341B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Cumulative Probabilities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0AD4FCA-1888-25D5-E8CD-361575D55F83}"/>
                  </a:ext>
                </a:extLst>
              </p:cNvPr>
              <p:cNvSpPr txBox="1"/>
              <p:nvPr/>
            </p:nvSpPr>
            <p:spPr>
              <a:xfrm>
                <a:off x="323528" y="1360217"/>
                <a:ext cx="7992888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Often we wish to find the probability of a range of values.</a:t>
                </a:r>
              </a:p>
              <a:p>
                <a:r>
                  <a:rPr lang="en-GB" dirty="0"/>
                  <a:t>For a Binomial distribution, this was relatively easy if the range was narrow, e.g.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≤1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=0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=1)</m:t>
                    </m:r>
                  </m:oMath>
                </a14:m>
                <a:r>
                  <a:rPr lang="en-GB" dirty="0"/>
                  <a:t>, but would be much more computationally expensive if we wanted say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≤6</m:t>
                        </m:r>
                      </m:e>
                    </m:d>
                  </m:oMath>
                </a14:m>
                <a:r>
                  <a:rPr lang="en-GB" dirty="0"/>
                  <a:t>.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0AD4FCA-1888-25D5-E8CD-361575D55F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360217"/>
                <a:ext cx="7992888" cy="1200329"/>
              </a:xfrm>
              <a:prstGeom prst="rect">
                <a:avLst/>
              </a:prstGeom>
              <a:blipFill>
                <a:blip r:embed="rId2"/>
                <a:stretch>
                  <a:fillRect l="-610" t="-2538" b="-71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BEF3F61-0C76-9A23-D834-5F0E7BACF013}"/>
                  </a:ext>
                </a:extLst>
              </p:cNvPr>
              <p:cNvSpPr txBox="1"/>
              <p:nvPr/>
            </p:nvSpPr>
            <p:spPr>
              <a:xfrm>
                <a:off x="354473" y="4312545"/>
                <a:ext cx="4000914" cy="2062103"/>
              </a:xfrm>
              <a:prstGeom prst="rect">
                <a:avLst/>
              </a:prstGeom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en-GB" sz="1600" b="1" dirty="0"/>
                  <a:t>Press Menu then ‘Statistics’</a:t>
                </a:r>
              </a:p>
              <a:p>
                <a:r>
                  <a:rPr lang="en-GB" sz="1600" dirty="0"/>
                  <a:t>Choose Distribution, Binomial, </a:t>
                </a:r>
                <a:r>
                  <a:rPr lang="en-GB" sz="1600" dirty="0" err="1"/>
                  <a:t>Bcd</a:t>
                </a:r>
                <a:endParaRPr lang="en-GB" sz="1600" dirty="0"/>
              </a:p>
              <a:p>
                <a:r>
                  <a:rPr lang="en-GB" sz="1600" dirty="0"/>
                  <a:t>Choose ‘Variable’.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600" b="0" i="1" smtClean="0">
                          <a:latin typeface="Cambria Math" panose="02040503050406030204" pitchFamily="18" charset="0"/>
                        </a:rPr>
                        <m:t>𝐿𝑜𝑤𝑒𝑟</m:t>
                      </m:r>
                      <m:r>
                        <a:rPr lang="en-GB" sz="1600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GB" sz="1600" b="0" i="1" dirty="0">
                  <a:latin typeface="Cambria Math" panose="02040503050406030204" pitchFamily="18" charset="0"/>
                </a:endParaRPr>
              </a:p>
              <a:p>
                <a:pPr/>
                <a:r>
                  <a:rPr lang="en-GB" sz="1600" b="0" i="1" dirty="0">
                    <a:latin typeface="Cambria Math" panose="02040503050406030204" pitchFamily="18" charset="0"/>
                  </a:rPr>
                  <a:t>	           Upper = 6</a:t>
                </a:r>
                <a:br>
                  <a:rPr lang="en-GB" sz="1600" b="0" i="1" dirty="0">
                    <a:latin typeface="Cambria Math" panose="020405030504060302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600" b="0" i="1" smtClean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en-GB" sz="1600" b="0" i="1" smtClean="0">
                          <a:latin typeface="Cambria Math" panose="02040503050406030204" pitchFamily="18" charset="0"/>
                        </a:rPr>
                        <m:t>=10</m:t>
                      </m:r>
                    </m:oMath>
                    <m:oMath xmlns:m="http://schemas.openxmlformats.org/officeDocument/2006/math">
                      <m:r>
                        <a:rPr lang="en-GB" sz="1600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n-GB" sz="1600" b="0" i="1" smtClean="0">
                          <a:latin typeface="Cambria Math" panose="02040503050406030204" pitchFamily="18" charset="0"/>
                        </a:rPr>
                        <m:t>=0.3</m:t>
                      </m:r>
                    </m:oMath>
                  </m:oMathPara>
                </a14:m>
                <a:endParaRPr lang="en-GB" sz="1600" dirty="0"/>
              </a:p>
              <a:p>
                <a:r>
                  <a:rPr lang="en-GB" sz="1600" dirty="0"/>
                  <a:t>Pressing ‘EXE’ gives the desired value.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BEF3F61-0C76-9A23-D834-5F0E7BACF0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473" y="4312545"/>
                <a:ext cx="4000914" cy="206210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539B97CE-7707-1450-5FDE-8E2D6672E99F}"/>
              </a:ext>
            </a:extLst>
          </p:cNvPr>
          <p:cNvSpPr txBox="1"/>
          <p:nvPr/>
        </p:nvSpPr>
        <p:spPr>
          <a:xfrm>
            <a:off x="354473" y="3952505"/>
            <a:ext cx="4000914" cy="3693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How to calculate on your fx-CG50: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3BE3292-65A1-BD0A-F53A-B2CAA9B621C9}"/>
                  </a:ext>
                </a:extLst>
              </p:cNvPr>
              <p:cNvSpPr txBox="1"/>
              <p:nvPr/>
            </p:nvSpPr>
            <p:spPr>
              <a:xfrm>
                <a:off x="2123728" y="3174935"/>
                <a:ext cx="51845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If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~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(10,0.3)</m:t>
                    </m:r>
                  </m:oMath>
                </a14:m>
                <a:r>
                  <a:rPr lang="en-GB" sz="2800" dirty="0"/>
                  <a:t>, find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GB" sz="2800" b="0" i="1" smtClean="0">
                            <a:latin typeface="Cambria Math" panose="02040503050406030204" pitchFamily="18" charset="0"/>
                          </a:rPr>
                          <m:t>≤6</m:t>
                        </m:r>
                      </m:e>
                    </m:d>
                  </m:oMath>
                </a14:m>
                <a:r>
                  <a:rPr lang="en-GB" dirty="0"/>
                  <a:t>.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3BE3292-65A1-BD0A-F53A-B2CAA9B621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28" y="3174935"/>
                <a:ext cx="5184576" cy="523220"/>
              </a:xfrm>
              <a:prstGeom prst="rect">
                <a:avLst/>
              </a:prstGeom>
              <a:blipFill>
                <a:blip r:embed="rId4"/>
                <a:stretch>
                  <a:fillRect l="-235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6C406F11-C520-CBFA-C3B4-937F8ED851B8}"/>
              </a:ext>
            </a:extLst>
          </p:cNvPr>
          <p:cNvSpPr txBox="1"/>
          <p:nvPr/>
        </p:nvSpPr>
        <p:spPr>
          <a:xfrm>
            <a:off x="4571891" y="3943212"/>
            <a:ext cx="4000914" cy="3693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Using </a:t>
            </a:r>
            <a:r>
              <a:rPr lang="en-GB"/>
              <a:t>tables 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8A5AD55-F760-7873-A8E6-8DB1AF0482A0}"/>
                  </a:ext>
                </a:extLst>
              </p:cNvPr>
              <p:cNvSpPr txBox="1"/>
              <p:nvPr/>
            </p:nvSpPr>
            <p:spPr>
              <a:xfrm>
                <a:off x="4571891" y="4312544"/>
                <a:ext cx="4000914" cy="830997"/>
              </a:xfrm>
              <a:prstGeom prst="rect">
                <a:avLst/>
              </a:prstGeom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/>
                  <a:t>Look up </a:t>
                </a:r>
                <a14:m>
                  <m:oMath xmlns:m="http://schemas.openxmlformats.org/officeDocument/2006/math"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=10</m:t>
                    </m:r>
                  </m:oMath>
                </a14:m>
                <a:r>
                  <a:rPr lang="en-GB" sz="1600" dirty="0"/>
                  <a:t> and the column </a:t>
                </a:r>
                <a14:m>
                  <m:oMath xmlns:m="http://schemas.openxmlformats.org/officeDocument/2006/math"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=0.3</m:t>
                    </m:r>
                  </m:oMath>
                </a14:m>
                <a:r>
                  <a:rPr lang="en-GB" sz="1600" dirty="0"/>
                  <a:t>.</a:t>
                </a:r>
              </a:p>
              <a:p>
                <a:r>
                  <a:rPr lang="en-GB" sz="1600" dirty="0"/>
                  <a:t>Then look up the row </a:t>
                </a:r>
                <a14:m>
                  <m:oMath xmlns:m="http://schemas.openxmlformats.org/officeDocument/2006/math"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=6</m:t>
                    </m:r>
                  </m:oMath>
                </a14:m>
                <a:r>
                  <a:rPr lang="en-GB" sz="1600" dirty="0"/>
                  <a:t>.</a:t>
                </a:r>
              </a:p>
              <a:p>
                <a:r>
                  <a:rPr lang="en-GB" sz="1600" dirty="0"/>
                  <a:t>The value should be 0.9894.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8A5AD55-F760-7873-A8E6-8DB1AF0482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1891" y="4312544"/>
                <a:ext cx="4000914" cy="83099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E88C794-960D-E5FB-23C4-DBFE79347AD9}"/>
                  </a:ext>
                </a:extLst>
              </p:cNvPr>
              <p:cNvSpPr txBox="1"/>
              <p:nvPr/>
            </p:nvSpPr>
            <p:spPr>
              <a:xfrm>
                <a:off x="5024121" y="5343596"/>
                <a:ext cx="3096453" cy="1323439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1600" b="1" dirty="0"/>
                  <a:t>Important Note</a:t>
                </a:r>
                <a:r>
                  <a:rPr lang="en-GB" sz="1600" dirty="0"/>
                  <a:t>: The tables only have limited values of </a:t>
                </a:r>
                <a14:m>
                  <m:oMath xmlns:m="http://schemas.openxmlformats.org/officeDocument/2006/math"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GB" sz="1600" dirty="0"/>
                  <a:t>. You may have to use your calculator.</a:t>
                </a:r>
              </a:p>
              <a:p>
                <a:r>
                  <a:rPr lang="en-GB" sz="1600" dirty="0"/>
                  <a:t>You will need to use your calculator in the exam anyway.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E88C794-960D-E5FB-23C4-DBFE79347A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4121" y="5343596"/>
                <a:ext cx="3096453" cy="1323439"/>
              </a:xfrm>
              <a:prstGeom prst="rect">
                <a:avLst/>
              </a:prstGeom>
              <a:blipFill>
                <a:blip r:embed="rId6"/>
                <a:stretch>
                  <a:fillRect l="-586" t="-452" b="-40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6124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D9706-9B66-9D5A-31CC-599C16178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Tables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63AE2B-D7F9-AB97-9FFD-37F525A1BC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3" y="1484784"/>
            <a:ext cx="7687871" cy="5184576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F85F69BF-77DB-C494-15DB-19E40335E80C}"/>
              </a:ext>
            </a:extLst>
          </p:cNvPr>
          <p:cNvSpPr/>
          <p:nvPr/>
        </p:nvSpPr>
        <p:spPr>
          <a:xfrm>
            <a:off x="2771800" y="5949280"/>
            <a:ext cx="288032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17DFB43-EA41-EF6B-5DD5-BBFD4DCC8A40}"/>
              </a:ext>
            </a:extLst>
          </p:cNvPr>
          <p:cNvSpPr/>
          <p:nvPr/>
        </p:nvSpPr>
        <p:spPr>
          <a:xfrm>
            <a:off x="1367644" y="5949280"/>
            <a:ext cx="288032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E6A425E-418C-5337-1C6D-3487C8003EEA}"/>
              </a:ext>
            </a:extLst>
          </p:cNvPr>
          <p:cNvSpPr/>
          <p:nvPr/>
        </p:nvSpPr>
        <p:spPr>
          <a:xfrm>
            <a:off x="2771800" y="2132856"/>
            <a:ext cx="288032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0E62416-6D7B-4659-3757-119440298497}"/>
              </a:ext>
            </a:extLst>
          </p:cNvPr>
          <p:cNvSpPr/>
          <p:nvPr/>
        </p:nvSpPr>
        <p:spPr>
          <a:xfrm>
            <a:off x="1115616" y="5445224"/>
            <a:ext cx="288032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4937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1AB50-34DB-24BC-9231-E82798625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Cumulative Probabilities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7D188F5-EA88-6900-F515-2EE91A95E6C8}"/>
                  </a:ext>
                </a:extLst>
              </p:cNvPr>
              <p:cNvSpPr txBox="1"/>
              <p:nvPr/>
            </p:nvSpPr>
            <p:spPr>
              <a:xfrm>
                <a:off x="251520" y="1624237"/>
                <a:ext cx="7632848" cy="147732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dirty="0"/>
                  <a:t>The random variable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~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(20,0.4)</m:t>
                    </m:r>
                  </m:oMath>
                </a14:m>
                <a:r>
                  <a:rPr lang="en-GB" dirty="0"/>
                  <a:t>. Find:</a:t>
                </a:r>
              </a:p>
              <a:p>
                <a:endParaRPr lang="en-GB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≤7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=0.4159</m:t>
                      </m:r>
                    </m:oMath>
                  </m:oMathPara>
                </a14:m>
                <a:endParaRPr lang="en-GB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&lt;6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≤5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=0.1256</m:t>
                      </m:r>
                    </m:oMath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≥15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=1−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≤14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=0.0016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7D188F5-EA88-6900-F515-2EE91A95E6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624237"/>
                <a:ext cx="7632848" cy="147732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>
            <a:extLst>
              <a:ext uri="{FF2B5EF4-FFF2-40B4-BE49-F238E27FC236}">
                <a16:creationId xmlns:a16="http://schemas.microsoft.com/office/drawing/2014/main" id="{C3A08360-317E-7A9E-4C6F-F5936B1E6E4B}"/>
              </a:ext>
            </a:extLst>
          </p:cNvPr>
          <p:cNvSpPr/>
          <p:nvPr/>
        </p:nvSpPr>
        <p:spPr>
          <a:xfrm>
            <a:off x="1575605" y="2204391"/>
            <a:ext cx="1107401" cy="25781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5E1DA3-012F-F32C-E8E7-D6DCB06CA36F}"/>
              </a:ext>
            </a:extLst>
          </p:cNvPr>
          <p:cNvSpPr/>
          <p:nvPr/>
        </p:nvSpPr>
        <p:spPr>
          <a:xfrm>
            <a:off x="1553571" y="2463408"/>
            <a:ext cx="1953448" cy="29176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5F74D81-467B-1DB9-A9D7-6F95F283F805}"/>
              </a:ext>
            </a:extLst>
          </p:cNvPr>
          <p:cNvSpPr/>
          <p:nvPr/>
        </p:nvSpPr>
        <p:spPr>
          <a:xfrm>
            <a:off x="1706282" y="2755172"/>
            <a:ext cx="2460952" cy="29176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C3C32712-8E78-A24B-9441-1E91026107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6158" y="1559262"/>
            <a:ext cx="1400175" cy="51816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99B3ECB-1988-B36B-2BD8-C8AE269F55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3524" y="1540212"/>
            <a:ext cx="752475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489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8552741-7835-5379-057C-310C39E41876}"/>
                  </a:ext>
                </a:extLst>
              </p:cNvPr>
              <p:cNvSpPr txBox="1"/>
              <p:nvPr/>
            </p:nvSpPr>
            <p:spPr>
              <a:xfrm>
                <a:off x="115716" y="2223848"/>
                <a:ext cx="6192688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=6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𝟔</m:t>
                          </m:r>
                        </m:e>
                      </m:d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e>
                      </m:d>
                    </m:oMath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                       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𝟏𝟖𝟐𝟖</m:t>
                      </m:r>
                    </m:oMath>
                  </m:oMathPara>
                </a14:m>
                <a:endParaRPr lang="en-GB" b="1" dirty="0"/>
              </a:p>
              <a:p>
                <a:pPr/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&gt;20</m:t>
                        </m:r>
                      </m:e>
                    </m:d>
                    <m:r>
                      <a:rPr lang="en-GB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1" i="1" smtClean="0">
                        <a:latin typeface="Cambria Math"/>
                      </a:rPr>
                      <m:t>𝟏</m:t>
                    </m:r>
                    <m:r>
                      <a:rPr lang="en-GB" b="1" i="1" smtClean="0">
                        <a:latin typeface="Cambria Math"/>
                      </a:rPr>
                      <m:t>−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en-GB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≤</m:t>
                        </m:r>
                        <m:r>
                          <a:rPr lang="en-GB" b="1" i="1" smtClean="0">
                            <a:latin typeface="Cambria Math" panose="02040503050406030204" pitchFamily="18" charset="0"/>
                          </a:rPr>
                          <m:t>𝟐𝟎</m:t>
                        </m:r>
                      </m:e>
                    </m:d>
                  </m:oMath>
                </a14:m>
                <a:r>
                  <a:rPr lang="en-GB" b="1" i="1" dirty="0">
                    <a:latin typeface="Cambria Math" panose="02040503050406030204" pitchFamily="18" charset="0"/>
                  </a:rPr>
                  <a:t>= </a:t>
                </a:r>
                <a:r>
                  <a:rPr lang="en-GB" b="1" dirty="0">
                    <a:latin typeface="Cambria Math" panose="02040503050406030204" pitchFamily="18" charset="0"/>
                  </a:rPr>
                  <a:t>0</a:t>
                </a:r>
                <a:br>
                  <a:rPr lang="en-GB" b="1" i="1" dirty="0">
                    <a:latin typeface="Cambria Math" panose="020405030504060302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6&lt;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≤10</m:t>
                          </m:r>
                        </m:e>
                      </m:d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</m:d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𝟔</m:t>
                          </m:r>
                        </m:e>
                      </m:d>
                      <m:r>
                        <a:rPr lang="en-GB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GB" i="1" dirty="0">
                  <a:latin typeface="Cambria Math" panose="02040503050406030204" pitchFamily="18" charset="0"/>
                </a:endParaRPr>
              </a:p>
              <a:p>
                <a:r>
                  <a:rPr lang="en-GB" b="1" dirty="0"/>
                  <a:t>                             </a:t>
                </a:r>
                <a14:m>
                  <m:oMath xmlns:m="http://schemas.openxmlformats.org/officeDocument/2006/math">
                    <m:r>
                      <a:rPr lang="en-GB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GB" b="1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GB" b="1" i="1" smtClean="0">
                        <a:latin typeface="Cambria Math" panose="02040503050406030204" pitchFamily="18" charset="0"/>
                      </a:rPr>
                      <m:t>𝟒𝟎𝟗𝟐</m:t>
                    </m:r>
                  </m:oMath>
                </a14:m>
                <a:endParaRPr lang="en-GB" b="1" i="1" dirty="0">
                  <a:latin typeface="Cambria Math" panose="02040503050406030204" pitchFamily="18" charset="0"/>
                </a:endParaRPr>
              </a:p>
              <a:p>
                <a:endParaRPr lang="en-GB" b="1" dirty="0"/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8552741-7835-5379-057C-310C39E418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716" y="2223848"/>
                <a:ext cx="6192688" cy="175432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24116B9B-ACD1-AD88-3242-14B390126972}"/>
                  </a:ext>
                </a:extLst>
              </p:cNvPr>
              <p:cNvSpPr txBox="1"/>
              <p:nvPr/>
            </p:nvSpPr>
            <p:spPr>
              <a:xfrm>
                <a:off x="179512" y="1772816"/>
                <a:ext cx="410445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Given that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~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𝐵</m:t>
                    </m:r>
                    <m:d>
                      <m:d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25,0.25</m:t>
                        </m:r>
                      </m:e>
                    </m:d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24116B9B-ACD1-AD88-3242-14B3901269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772816"/>
                <a:ext cx="4104456" cy="400110"/>
              </a:xfrm>
              <a:prstGeom prst="rect">
                <a:avLst/>
              </a:prstGeom>
              <a:blipFill>
                <a:blip r:embed="rId3"/>
                <a:stretch>
                  <a:fillRect l="-1484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angle 27">
            <a:extLst>
              <a:ext uri="{FF2B5EF4-FFF2-40B4-BE49-F238E27FC236}">
                <a16:creationId xmlns:a16="http://schemas.microsoft.com/office/drawing/2014/main" id="{F3D651C9-723C-53D0-E934-A0976FAB1425}"/>
              </a:ext>
            </a:extLst>
          </p:cNvPr>
          <p:cNvSpPr/>
          <p:nvPr/>
        </p:nvSpPr>
        <p:spPr>
          <a:xfrm>
            <a:off x="1452284" y="2251745"/>
            <a:ext cx="2223827" cy="52739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A3A4854-198B-FE8A-0650-E459022157B9}"/>
              </a:ext>
            </a:extLst>
          </p:cNvPr>
          <p:cNvSpPr/>
          <p:nvPr/>
        </p:nvSpPr>
        <p:spPr>
          <a:xfrm>
            <a:off x="1546973" y="2794479"/>
            <a:ext cx="2265502" cy="30620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42CD416-FE06-11AB-AC67-F88218A57E08}"/>
              </a:ext>
            </a:extLst>
          </p:cNvPr>
          <p:cNvSpPr/>
          <p:nvPr/>
        </p:nvSpPr>
        <p:spPr>
          <a:xfrm>
            <a:off x="1691680" y="3133370"/>
            <a:ext cx="2592288" cy="46358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1764688-3F84-D5B4-3F7F-8D35E17431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2080" y="117138"/>
            <a:ext cx="1381125" cy="64960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A69F3E9-4AF3-9F47-D96E-ADD3FDEB35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8797" y="117138"/>
            <a:ext cx="742950" cy="641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61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1AB50-34DB-24BC-9231-E82798625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Cumulative Probabilities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D84A776-D49C-9E63-B3B1-74A4644ECB1C}"/>
              </a:ext>
            </a:extLst>
          </p:cNvPr>
          <p:cNvSpPr txBox="1"/>
          <p:nvPr/>
        </p:nvSpPr>
        <p:spPr>
          <a:xfrm>
            <a:off x="392231" y="1556792"/>
            <a:ext cx="4032448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 err="1"/>
              <a:t>Quickfire</a:t>
            </a:r>
            <a:r>
              <a:rPr lang="en-GB" dirty="0"/>
              <a:t> Questions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9EA8B20-0297-C5FF-9BC1-5806A68AC85D}"/>
                  </a:ext>
                </a:extLst>
              </p:cNvPr>
              <p:cNvSpPr txBox="1"/>
              <p:nvPr/>
            </p:nvSpPr>
            <p:spPr>
              <a:xfrm>
                <a:off x="392231" y="2060848"/>
                <a:ext cx="84969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Write the following in terms of cumulative probabilities, e.g.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&lt;7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≤6</m:t>
                        </m:r>
                      </m:e>
                    </m:d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9EA8B20-0297-C5FF-9BC1-5806A68AC8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231" y="2060848"/>
                <a:ext cx="8496944" cy="369332"/>
              </a:xfrm>
              <a:prstGeom prst="rect">
                <a:avLst/>
              </a:prstGeom>
              <a:blipFill>
                <a:blip r:embed="rId2"/>
                <a:stretch>
                  <a:fillRect l="-574"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D4CC7CE-E2A7-7703-F7FA-15F5340722BF}"/>
                  </a:ext>
                </a:extLst>
              </p:cNvPr>
              <p:cNvSpPr txBox="1"/>
              <p:nvPr/>
            </p:nvSpPr>
            <p:spPr>
              <a:xfrm>
                <a:off x="-11079" y="2527106"/>
                <a:ext cx="4464496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&lt;5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e>
                      </m:d>
                    </m:oMath>
                  </m:oMathPara>
                </a14:m>
                <a:br>
                  <a:rPr lang="en-GB" b="1" i="1" dirty="0">
                    <a:latin typeface="Cambria Math" panose="02040503050406030204" pitchFamily="18" charset="0"/>
                  </a:rPr>
                </a:br>
                <a:endParaRPr lang="en-GB" b="0" i="1" dirty="0">
                  <a:latin typeface="Cambria Math" panose="02040503050406030204" pitchFamily="18" charset="0"/>
                </a:endParaRPr>
              </a:p>
              <a:p>
                <a:endParaRPr lang="en-GB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≥7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/>
                        </a:rPr>
                        <m:t>𝟏</m:t>
                      </m:r>
                      <m:r>
                        <a:rPr lang="en-GB" b="1" i="1" smtClean="0">
                          <a:latin typeface="Cambria Math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𝟔</m:t>
                          </m:r>
                        </m:e>
                      </m:d>
                    </m:oMath>
                  </m:oMathPara>
                </a14:m>
                <a:endParaRPr lang="en-GB" b="1" dirty="0"/>
              </a:p>
              <a:p>
                <a:endParaRPr lang="en-GB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&gt;7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/>
                        </a:rPr>
                        <m:t>𝟏</m:t>
                      </m:r>
                      <m:r>
                        <a:rPr lang="en-GB" b="1" i="1" smtClean="0">
                          <a:latin typeface="Cambria Math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𝟕</m:t>
                          </m:r>
                        </m:e>
                      </m:d>
                    </m:oMath>
                  </m:oMathPara>
                </a14:m>
                <a:endParaRPr lang="en-GB" b="1" dirty="0"/>
              </a:p>
              <a:p>
                <a:endParaRPr lang="en-GB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10≤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&lt;20</m:t>
                          </m:r>
                        </m:e>
                      </m:d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𝟏𝟗</m:t>
                          </m:r>
                        </m:e>
                      </m:d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𝟗</m:t>
                          </m:r>
                        </m:e>
                      </m: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D4CC7CE-E2A7-7703-F7FA-15F5340722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1079" y="2527106"/>
                <a:ext cx="4464496" cy="203132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C109492-93AA-51BF-7080-59AEC0617858}"/>
                  </a:ext>
                </a:extLst>
              </p:cNvPr>
              <p:cNvSpPr txBox="1"/>
              <p:nvPr/>
            </p:nvSpPr>
            <p:spPr>
              <a:xfrm>
                <a:off x="4629643" y="2527106"/>
                <a:ext cx="4692968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6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sz="16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600" b="0" i="1" smtClean="0">
                              <a:latin typeface="Cambria Math" panose="02040503050406030204" pitchFamily="18" charset="0"/>
                            </a:rPr>
                            <m:t>10≤</m:t>
                          </m:r>
                          <m:r>
                            <a:rPr lang="en-GB" sz="16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sz="1600" b="0" i="1" smtClean="0">
                              <a:latin typeface="Cambria Math" panose="02040503050406030204" pitchFamily="18" charset="0"/>
                            </a:rPr>
                            <m:t>≤20</m:t>
                          </m:r>
                        </m:e>
                      </m:d>
                      <m:r>
                        <a:rPr lang="en-GB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1600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sz="16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𝟐𝟎</m:t>
                          </m:r>
                        </m:e>
                      </m:d>
                      <m:r>
                        <a:rPr lang="en-GB" sz="1600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sz="1600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sz="16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𝟗</m:t>
                          </m:r>
                        </m:e>
                      </m:d>
                    </m:oMath>
                  </m:oMathPara>
                </a14:m>
                <a:br>
                  <a:rPr lang="en-GB" sz="1600" b="1" i="1" dirty="0">
                    <a:latin typeface="Cambria Math" panose="02040503050406030204" pitchFamily="18" charset="0"/>
                  </a:rPr>
                </a:br>
                <a:endParaRPr lang="en-GB" sz="1600" b="0" i="1" dirty="0">
                  <a:latin typeface="Cambria Math" panose="02040503050406030204" pitchFamily="18" charset="0"/>
                </a:endParaRPr>
              </a:p>
              <a:p>
                <a:endParaRPr lang="en-GB" sz="1600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6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sz="16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6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sz="1600" b="0" i="1" smtClean="0">
                              <a:latin typeface="Cambria Math" panose="02040503050406030204" pitchFamily="18" charset="0"/>
                            </a:rPr>
                            <m:t>=100</m:t>
                          </m:r>
                        </m:e>
                      </m:d>
                      <m:r>
                        <a:rPr lang="en-GB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1600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sz="16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𝟏𝟎𝟎</m:t>
                          </m:r>
                        </m:e>
                      </m:d>
                      <m:r>
                        <a:rPr lang="en-GB" sz="1600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sz="1600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sz="16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𝟗𝟗</m:t>
                          </m:r>
                        </m:e>
                      </m:d>
                    </m:oMath>
                  </m:oMathPara>
                </a14:m>
                <a:endParaRPr lang="en-GB" sz="1600" b="1" dirty="0"/>
              </a:p>
              <a:p>
                <a:endParaRPr lang="en-GB" sz="1600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16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GB" sz="16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600" b="0" i="1" smtClean="0">
                              <a:latin typeface="Cambria Math" panose="02040503050406030204" pitchFamily="18" charset="0"/>
                            </a:rPr>
                            <m:t>20&lt;</m:t>
                          </m:r>
                          <m:r>
                            <a:rPr lang="en-GB" sz="16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en-GB" sz="1600" b="0" i="1" smtClean="0">
                              <a:latin typeface="Cambria Math" panose="02040503050406030204" pitchFamily="18" charset="0"/>
                            </a:rPr>
                            <m:t>&lt;30</m:t>
                          </m:r>
                        </m:e>
                      </m:d>
                      <m:r>
                        <a:rPr lang="en-GB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1600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sz="16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𝟐𝟗</m:t>
                          </m:r>
                        </m:e>
                      </m:d>
                      <m:r>
                        <a:rPr lang="en-GB" sz="1600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GB" sz="1600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GB" sz="16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𝑿</m:t>
                          </m:r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≤</m:t>
                          </m:r>
                          <m:r>
                            <a:rPr lang="en-GB" sz="1600" b="1" i="1" smtClean="0">
                              <a:latin typeface="Cambria Math" panose="02040503050406030204" pitchFamily="18" charset="0"/>
                            </a:rPr>
                            <m:t>𝟐𝟎</m:t>
                          </m:r>
                        </m:e>
                      </m:d>
                    </m:oMath>
                  </m:oMathPara>
                </a14:m>
                <a:endParaRPr lang="en-GB" sz="1600" b="1" dirty="0"/>
              </a:p>
              <a:p>
                <a:endParaRPr lang="en-GB" sz="1600" dirty="0"/>
              </a:p>
              <a:p>
                <a:r>
                  <a:rPr lang="en-GB" sz="1600" dirty="0"/>
                  <a:t>“at least 30” </a:t>
                </a:r>
                <a14:m>
                  <m:oMath xmlns:m="http://schemas.openxmlformats.org/officeDocument/2006/math">
                    <m:r>
                      <a:rPr lang="en-GB" sz="16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1600" b="1" i="1" smtClean="0">
                        <a:latin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en-GB" sz="16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1600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  <m:r>
                          <a:rPr lang="en-GB" sz="1600" b="1" i="1" smtClean="0">
                            <a:latin typeface="Cambria Math" panose="02040503050406030204" pitchFamily="18" charset="0"/>
                          </a:rPr>
                          <m:t>≥</m:t>
                        </m:r>
                        <m:r>
                          <a:rPr lang="en-GB" sz="1600" b="1" i="1" smtClean="0">
                            <a:latin typeface="Cambria Math" panose="02040503050406030204" pitchFamily="18" charset="0"/>
                          </a:rPr>
                          <m:t>𝟑𝟎</m:t>
                        </m:r>
                      </m:e>
                    </m:d>
                    <m:r>
                      <a:rPr lang="en-GB" sz="16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1600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GB" sz="1600" b="1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1600" b="1" i="1" smtClean="0">
                        <a:latin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en-GB" sz="16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1600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  <m:r>
                          <a:rPr lang="en-GB" sz="1600" b="1" i="1" smtClean="0">
                            <a:latin typeface="Cambria Math" panose="02040503050406030204" pitchFamily="18" charset="0"/>
                          </a:rPr>
                          <m:t>≤</m:t>
                        </m:r>
                        <m:r>
                          <a:rPr lang="en-GB" sz="1600" b="1" i="1" smtClean="0">
                            <a:latin typeface="Cambria Math" panose="02040503050406030204" pitchFamily="18" charset="0"/>
                          </a:rPr>
                          <m:t>𝟐𝟗</m:t>
                        </m:r>
                      </m:e>
                    </m:d>
                  </m:oMath>
                </a14:m>
                <a:endParaRPr lang="en-GB" sz="1600" b="1" dirty="0"/>
              </a:p>
              <a:p>
                <a:endParaRPr lang="en-GB" sz="1600" dirty="0"/>
              </a:p>
              <a:p>
                <a:r>
                  <a:rPr lang="en-GB" sz="1600" dirty="0"/>
                  <a:t>“greater than 30” </a:t>
                </a:r>
                <a14:m>
                  <m:oMath xmlns:m="http://schemas.openxmlformats.org/officeDocument/2006/math">
                    <m:r>
                      <a:rPr lang="en-GB" sz="16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1600" b="1" i="1" smtClean="0">
                        <a:latin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en-GB" sz="16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1600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  <m:r>
                          <a:rPr lang="en-GB" sz="1600" b="1" i="1" smtClean="0">
                            <a:latin typeface="Cambria Math" panose="02040503050406030204" pitchFamily="18" charset="0"/>
                          </a:rPr>
                          <m:t>&gt;</m:t>
                        </m:r>
                        <m:r>
                          <a:rPr lang="en-GB" sz="1600" b="1" i="1" smtClean="0">
                            <a:latin typeface="Cambria Math" panose="02040503050406030204" pitchFamily="18" charset="0"/>
                          </a:rPr>
                          <m:t>𝟑𝟎</m:t>
                        </m:r>
                      </m:e>
                    </m:d>
                    <m:r>
                      <a:rPr lang="en-GB" sz="16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1600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GB" sz="1600" b="1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1600" b="1" i="1" smtClean="0">
                        <a:latin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en-GB" sz="16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1600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  <m:r>
                          <a:rPr lang="en-GB" sz="1600" b="1" i="1" smtClean="0">
                            <a:latin typeface="Cambria Math" panose="02040503050406030204" pitchFamily="18" charset="0"/>
                          </a:rPr>
                          <m:t>≤</m:t>
                        </m:r>
                        <m:r>
                          <a:rPr lang="en-GB" sz="1600" b="1" i="1" smtClean="0">
                            <a:latin typeface="Cambria Math" panose="02040503050406030204" pitchFamily="18" charset="0"/>
                          </a:rPr>
                          <m:t>𝟑𝟎</m:t>
                        </m:r>
                      </m:e>
                    </m:d>
                  </m:oMath>
                </a14:m>
                <a:endParaRPr lang="en-GB" sz="1600" b="1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C109492-93AA-51BF-7080-59AEC06178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9643" y="2527106"/>
                <a:ext cx="4692968" cy="2308324"/>
              </a:xfrm>
              <a:prstGeom prst="rect">
                <a:avLst/>
              </a:prstGeom>
              <a:blipFill>
                <a:blip r:embed="rId4"/>
                <a:stretch>
                  <a:fillRect l="-649" b="-26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>
            <a:extLst>
              <a:ext uri="{FF2B5EF4-FFF2-40B4-BE49-F238E27FC236}">
                <a16:creationId xmlns:a16="http://schemas.microsoft.com/office/drawing/2014/main" id="{CC71D061-F910-1377-45A7-8E9A949110F4}"/>
              </a:ext>
            </a:extLst>
          </p:cNvPr>
          <p:cNvSpPr/>
          <p:nvPr/>
        </p:nvSpPr>
        <p:spPr>
          <a:xfrm>
            <a:off x="1284956" y="2527106"/>
            <a:ext cx="1080229" cy="31656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6206956-3A4E-B045-1124-BF09C5426612}"/>
              </a:ext>
            </a:extLst>
          </p:cNvPr>
          <p:cNvSpPr/>
          <p:nvPr/>
        </p:nvSpPr>
        <p:spPr>
          <a:xfrm>
            <a:off x="1317393" y="3108841"/>
            <a:ext cx="1385280" cy="31656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C628BAF-B323-1BDE-5727-233B20E54946}"/>
              </a:ext>
            </a:extLst>
          </p:cNvPr>
          <p:cNvSpPr/>
          <p:nvPr/>
        </p:nvSpPr>
        <p:spPr>
          <a:xfrm>
            <a:off x="1325185" y="3629409"/>
            <a:ext cx="1391655" cy="31656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E5F7C3D-49EC-3A91-A30B-8DB1A772E9FD}"/>
              </a:ext>
            </a:extLst>
          </p:cNvPr>
          <p:cNvSpPr/>
          <p:nvPr/>
        </p:nvSpPr>
        <p:spPr>
          <a:xfrm>
            <a:off x="1974408" y="4184707"/>
            <a:ext cx="2294558" cy="31656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27A35F3-A112-7D61-7641-53EEA818D0B7}"/>
              </a:ext>
            </a:extLst>
          </p:cNvPr>
          <p:cNvSpPr/>
          <p:nvPr/>
        </p:nvSpPr>
        <p:spPr>
          <a:xfrm>
            <a:off x="6418910" y="2513929"/>
            <a:ext cx="2294558" cy="31656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13F8253-8B9C-58A7-C973-CB2F1F240CB4}"/>
              </a:ext>
            </a:extLst>
          </p:cNvPr>
          <p:cNvSpPr/>
          <p:nvPr/>
        </p:nvSpPr>
        <p:spPr>
          <a:xfrm>
            <a:off x="6028787" y="3040707"/>
            <a:ext cx="2738639" cy="28953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B6C009A-C2E6-4E4B-1D3B-F5BB0EEF91C7}"/>
              </a:ext>
            </a:extLst>
          </p:cNvPr>
          <p:cNvSpPr/>
          <p:nvPr/>
        </p:nvSpPr>
        <p:spPr>
          <a:xfrm>
            <a:off x="6199758" y="3523474"/>
            <a:ext cx="2512726" cy="24974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A337DE0-2716-E587-6680-117AEC283EB0}"/>
              </a:ext>
            </a:extLst>
          </p:cNvPr>
          <p:cNvSpPr/>
          <p:nvPr/>
        </p:nvSpPr>
        <p:spPr>
          <a:xfrm>
            <a:off x="5940152" y="4019862"/>
            <a:ext cx="2566807" cy="25696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CFB54F4-DE6E-66D6-BEA0-3C058C3F6B78}"/>
              </a:ext>
            </a:extLst>
          </p:cNvPr>
          <p:cNvSpPr/>
          <p:nvPr/>
        </p:nvSpPr>
        <p:spPr>
          <a:xfrm>
            <a:off x="6409208" y="4523476"/>
            <a:ext cx="2556791" cy="23256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419155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C2FC4-8127-05E3-0DA9-B5DF11374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23326-5156-4935-4D4F-14FFDDB0BC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268" y="1484784"/>
            <a:ext cx="8229600" cy="4525963"/>
          </a:xfrm>
        </p:spPr>
        <p:txBody>
          <a:bodyPr>
            <a:normAutofit/>
          </a:bodyPr>
          <a:lstStyle/>
          <a:p>
            <a:r>
              <a:rPr lang="en-GB" sz="1800" i="1" dirty="0"/>
              <a:t>Worksheet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DDFE30-8D47-580A-8FCA-1A59F40565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0651"/>
          <a:stretch/>
        </p:blipFill>
        <p:spPr>
          <a:xfrm>
            <a:off x="683568" y="2060848"/>
            <a:ext cx="8265217" cy="457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38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C2FC4-8127-05E3-0DA9-B5DF11374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23326-5156-4935-4D4F-14FFDDB0BC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2776"/>
            <a:ext cx="8363272" cy="4713387"/>
          </a:xfrm>
        </p:spPr>
        <p:txBody>
          <a:bodyPr>
            <a:normAutofit/>
          </a:bodyPr>
          <a:lstStyle/>
          <a:p>
            <a:r>
              <a:rPr lang="en-GB" sz="1800" i="1" dirty="0"/>
              <a:t>Worksheet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DDFE30-8D47-580A-8FCA-1A59F40565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000"/>
          <a:stretch/>
        </p:blipFill>
        <p:spPr>
          <a:xfrm>
            <a:off x="484045" y="1878676"/>
            <a:ext cx="8160205" cy="457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4776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DA6BC-908F-35CF-9196-4C555740A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2178C6-7687-7C73-F1BF-51BD57F31A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1424727"/>
            <a:ext cx="5688632" cy="5328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98991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B5F4408-64D7-B727-6E47-FA527D7A334A}"/>
              </a:ext>
            </a:extLst>
          </p:cNvPr>
          <p:cNvGrpSpPr/>
          <p:nvPr/>
        </p:nvGrpSpPr>
        <p:grpSpPr>
          <a:xfrm>
            <a:off x="1187624" y="134940"/>
            <a:ext cx="5717642" cy="6588120"/>
            <a:chOff x="395536" y="1503644"/>
            <a:chExt cx="7563991" cy="871556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980C3F6A-21E6-C4E8-5D55-09977B13505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5536" y="1503644"/>
              <a:ext cx="5162550" cy="228600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085A10A-267F-0FA3-5814-1527499096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9552" y="3770784"/>
              <a:ext cx="7419975" cy="64484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404410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B23B1-0F17-6769-82FC-FB4F6AFCF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77764385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5470071EACAE4E85856CC683743121" ma:contentTypeVersion="15" ma:contentTypeDescription="Create a new document." ma:contentTypeScope="" ma:versionID="81a6eb0836a616c87afecd0ec4eaa012">
  <xsd:schema xmlns:xsd="http://www.w3.org/2001/XMLSchema" xmlns:xs="http://www.w3.org/2001/XMLSchema" xmlns:p="http://schemas.microsoft.com/office/2006/metadata/properties" xmlns:ns2="8ddffc39-6978-4be1-9e0c-b20e17252080" xmlns:ns3="f12c61d6-2083-4bf6-b980-301c0af536af" targetNamespace="http://schemas.microsoft.com/office/2006/metadata/properties" ma:root="true" ma:fieldsID="88dd14975444cf91a8d264d279283969" ns2:_="" ns3:_="">
    <xsd:import namespace="8ddffc39-6978-4be1-9e0c-b20e17252080"/>
    <xsd:import namespace="f12c61d6-2083-4bf6-b980-301c0af536af"/>
    <xsd:element name="properties">
      <xsd:complexType>
        <xsd:sequence>
          <xsd:element name="documentManagement">
            <xsd:complexType>
              <xsd:all>
                <xsd:element ref="ns2:edddd03896a04b22b257aa38cdba117f" minOccurs="0"/>
                <xsd:element ref="ns2:TaxCatchAll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ObjectDetectorVersions" minOccurs="0"/>
                <xsd:element ref="ns3:lcf76f155ced4ddcb4097134ff3c332f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dffc39-6978-4be1-9e0c-b20e17252080" elementFormDefault="qualified">
    <xsd:import namespace="http://schemas.microsoft.com/office/2006/documentManagement/types"/>
    <xsd:import namespace="http://schemas.microsoft.com/office/infopath/2007/PartnerControls"/>
    <xsd:element name="edddd03896a04b22b257aa38cdba117f" ma:index="9" nillable="true" ma:taxonomy="true" ma:internalName="edddd03896a04b22b257aa38cdba117f" ma:taxonomyFieldName="Staff_x0020_Category" ma:displayName="Staff Category" ma:fieldId="{edddd038-96a0-4b22-b257-aa38cdba117f}" ma:sspId="7975fb5d-d03f-4da3-b481-7b705cd1410a" ma:termSetId="88579c96-fb95-4cae-941a-b7d5d10398b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df7e6439-8d7f-4477-be59-cfb6bb52cd03}" ma:internalName="TaxCatchAll" ma:showField="CatchAllData" ma:web="8ddffc39-6978-4be1-9e0c-b20e1725208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2c61d6-2083-4bf6-b980-301c0af536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7975fb5d-d03f-4da3-b481-7b705cd1410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12c61d6-2083-4bf6-b980-301c0af536af">
      <Terms xmlns="http://schemas.microsoft.com/office/infopath/2007/PartnerControls"/>
    </lcf76f155ced4ddcb4097134ff3c332f>
    <edddd03896a04b22b257aa38cdba117f xmlns="8ddffc39-6978-4be1-9e0c-b20e17252080">
      <Terms xmlns="http://schemas.microsoft.com/office/infopath/2007/PartnerControls"/>
    </edddd03896a04b22b257aa38cdba117f>
    <TaxCatchAll xmlns="8ddffc39-6978-4be1-9e0c-b20e17252080" xsi:nil="true"/>
  </documentManagement>
</p:properties>
</file>

<file path=customXml/itemProps1.xml><?xml version="1.0" encoding="utf-8"?>
<ds:datastoreItem xmlns:ds="http://schemas.openxmlformats.org/officeDocument/2006/customXml" ds:itemID="{179D5EAE-65E0-4B0A-87B6-4007001E2C2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C41D9BF-5271-4270-99D1-8FCC480E6F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ddffc39-6978-4be1-9e0c-b20e17252080"/>
    <ds:schemaRef ds:uri="f12c61d6-2083-4bf6-b980-301c0af536a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7AE8AAF-BA91-428C-A737-E71C03101CC5}">
  <ds:schemaRefs>
    <ds:schemaRef ds:uri="http://schemas.microsoft.com/office/2006/metadata/properties"/>
    <ds:schemaRef ds:uri="http://schemas.microsoft.com/office/infopath/2007/PartnerControls"/>
    <ds:schemaRef ds:uri="f12c61d6-2083-4bf6-b980-301c0af536af"/>
    <ds:schemaRef ds:uri="8ddffc39-6978-4be1-9e0c-b20e1725208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28797</TotalTime>
  <Words>1527</Words>
  <Application>Microsoft Office PowerPoint</Application>
  <PresentationFormat>On-screen Show (4:3)</PresentationFormat>
  <Paragraphs>257</Paragraphs>
  <Slides>42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1_Office Theme</vt:lpstr>
      <vt:lpstr>PowerPoint Presentation</vt:lpstr>
      <vt:lpstr>AS/A level Mathematics  course structure</vt:lpstr>
      <vt:lpstr>What is Pure Maths?</vt:lpstr>
      <vt:lpstr>What is Statistics?</vt:lpstr>
      <vt:lpstr>What is Mechanics?</vt:lpstr>
      <vt:lpstr>FPSS entry requirements</vt:lpstr>
      <vt:lpstr>This week’s lessons</vt:lpstr>
      <vt:lpstr>Binomial Expansion</vt:lpstr>
      <vt:lpstr>Starter Activity</vt:lpstr>
      <vt:lpstr>Pascal’s Triangle</vt:lpstr>
      <vt:lpstr>The Binomial expansion</vt:lpstr>
      <vt:lpstr>Your turn…</vt:lpstr>
      <vt:lpstr>Answers</vt:lpstr>
      <vt:lpstr>Combinations</vt:lpstr>
      <vt:lpstr>Combinations</vt:lpstr>
      <vt:lpstr>Your Turn</vt:lpstr>
      <vt:lpstr>Answers</vt:lpstr>
      <vt:lpstr>Using Binomial Coefficients to Expand</vt:lpstr>
      <vt:lpstr>Getting a single term in the expansion</vt:lpstr>
      <vt:lpstr>Your turn…</vt:lpstr>
      <vt:lpstr>Answers</vt:lpstr>
      <vt:lpstr>And finally…</vt:lpstr>
      <vt:lpstr>Your turn…</vt:lpstr>
      <vt:lpstr>Any questions?</vt:lpstr>
      <vt:lpstr>Binomial distribution</vt:lpstr>
      <vt:lpstr>DO NOW</vt:lpstr>
      <vt:lpstr>The Binomial Distribution</vt:lpstr>
      <vt:lpstr>The Binomial Distribution</vt:lpstr>
      <vt:lpstr>The Binomial Distribution</vt:lpstr>
      <vt:lpstr>Further Examples</vt:lpstr>
      <vt:lpstr>Your turn…</vt:lpstr>
      <vt:lpstr>Answers</vt:lpstr>
      <vt:lpstr>Cumulative Probabilities</vt:lpstr>
      <vt:lpstr>Tables</vt:lpstr>
      <vt:lpstr>Cumulative Probabilities</vt:lpstr>
      <vt:lpstr>PowerPoint Presentation</vt:lpstr>
      <vt:lpstr>Cumulative Probabilities</vt:lpstr>
      <vt:lpstr>Your turn…</vt:lpstr>
      <vt:lpstr>Your turn…</vt:lpstr>
      <vt:lpstr>Answers</vt:lpstr>
      <vt:lpstr>PowerPoint Presentation</vt:lpstr>
      <vt:lpstr>Any questions?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Frost J</dc:creator>
  <cp:lastModifiedBy>Hayley Bull</cp:lastModifiedBy>
  <cp:revision>1072</cp:revision>
  <dcterms:created xsi:type="dcterms:W3CDTF">2013-02-28T07:36:55Z</dcterms:created>
  <dcterms:modified xsi:type="dcterms:W3CDTF">2026-06-29T13:22:14Z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0x010100995470071EACAE4E85856CC683743121</vt:lpwstr>
  </property>
</Properties>
</file>