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63" r:id="rId5"/>
    <p:sldId id="264" r:id="rId6"/>
    <p:sldId id="288" r:id="rId7"/>
    <p:sldId id="268" r:id="rId8"/>
    <p:sldId id="265" r:id="rId9"/>
    <p:sldId id="266" r:id="rId10"/>
    <p:sldId id="267" r:id="rId11"/>
    <p:sldId id="269" r:id="rId12"/>
    <p:sldId id="285" r:id="rId13"/>
    <p:sldId id="289" r:id="rId14"/>
    <p:sldId id="286" r:id="rId15"/>
    <p:sldId id="287" r:id="rId16"/>
    <p:sldId id="290" r:id="rId17"/>
    <p:sldId id="291" r:id="rId18"/>
    <p:sldId id="271" r:id="rId19"/>
    <p:sldId id="284" r:id="rId20"/>
    <p:sldId id="27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6E6E6"/>
    <a:srgbClr val="231247"/>
    <a:srgbClr val="002060"/>
    <a:srgbClr val="33C0F3"/>
    <a:srgbClr val="0093D3"/>
    <a:srgbClr val="0D0D63"/>
    <a:srgbClr val="00B0F0"/>
    <a:srgbClr val="0015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Colmer" userId="0cbb3303-371b-426d-af6a-90fbd90bb135" providerId="ADAL" clId="{86E24DC2-13C2-4AFE-8213-2E2DA0425616}"/>
    <pc:docChg chg="delSld modSld">
      <pc:chgData name="Andrew Colmer" userId="0cbb3303-371b-426d-af6a-90fbd90bb135" providerId="ADAL" clId="{86E24DC2-13C2-4AFE-8213-2E2DA0425616}" dt="2022-12-20T09:45:28.027" v="4" actId="47"/>
      <pc:docMkLst>
        <pc:docMk/>
      </pc:docMkLst>
      <pc:sldChg chg="modNotesTx">
        <pc:chgData name="Andrew Colmer" userId="0cbb3303-371b-426d-af6a-90fbd90bb135" providerId="ADAL" clId="{86E24DC2-13C2-4AFE-8213-2E2DA0425616}" dt="2022-12-20T09:45:06.195" v="0" actId="6549"/>
        <pc:sldMkLst>
          <pc:docMk/>
          <pc:sldMk cId="1993755994" sldId="265"/>
        </pc:sldMkLst>
      </pc:sldChg>
      <pc:sldChg chg="modNotesTx">
        <pc:chgData name="Andrew Colmer" userId="0cbb3303-371b-426d-af6a-90fbd90bb135" providerId="ADAL" clId="{86E24DC2-13C2-4AFE-8213-2E2DA0425616}" dt="2022-12-20T09:45:12.662" v="2" actId="6549"/>
        <pc:sldMkLst>
          <pc:docMk/>
          <pc:sldMk cId="4239750433" sldId="266"/>
        </pc:sldMkLst>
      </pc:sldChg>
      <pc:sldChg chg="modNotesTx">
        <pc:chgData name="Andrew Colmer" userId="0cbb3303-371b-426d-af6a-90fbd90bb135" providerId="ADAL" clId="{86E24DC2-13C2-4AFE-8213-2E2DA0425616}" dt="2022-12-20T09:45:09.317" v="1" actId="6549"/>
        <pc:sldMkLst>
          <pc:docMk/>
          <pc:sldMk cId="1462128021" sldId="268"/>
        </pc:sldMkLst>
      </pc:sldChg>
      <pc:sldChg chg="modNotesTx">
        <pc:chgData name="Andrew Colmer" userId="0cbb3303-371b-426d-af6a-90fbd90bb135" providerId="ADAL" clId="{86E24DC2-13C2-4AFE-8213-2E2DA0425616}" dt="2022-12-20T09:45:18.413" v="3" actId="6549"/>
        <pc:sldMkLst>
          <pc:docMk/>
          <pc:sldMk cId="2705341737" sldId="269"/>
        </pc:sldMkLst>
      </pc:sldChg>
      <pc:sldChg chg="del">
        <pc:chgData name="Andrew Colmer" userId="0cbb3303-371b-426d-af6a-90fbd90bb135" providerId="ADAL" clId="{86E24DC2-13C2-4AFE-8213-2E2DA0425616}" dt="2022-12-20T09:45:28.027" v="4" actId="47"/>
        <pc:sldMkLst>
          <pc:docMk/>
          <pc:sldMk cId="1414260282" sldId="29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0511AA-7BBC-4A22-816B-93C997FEF5C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5A493-CA5C-4B46-9DFF-4468FA862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105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85A493-CA5C-4B46-9DFF-4468FA86284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542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85A493-CA5C-4B46-9DFF-4468FA86284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435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85A493-CA5C-4B46-9DFF-4468FA86284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425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85A493-CA5C-4B46-9DFF-4468FA86284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752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85A493-CA5C-4B46-9DFF-4468FA86284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305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3"/>
          <p:cNvSpPr/>
          <p:nvPr userDrawn="1"/>
        </p:nvSpPr>
        <p:spPr>
          <a:xfrm>
            <a:off x="0" y="2320252"/>
            <a:ext cx="5364087" cy="411626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4866102"/>
              <a:gd name="connsiteY0" fmla="*/ 4210050 h 4210050"/>
              <a:gd name="connsiteX1" fmla="*/ 0 w 4866102"/>
              <a:gd name="connsiteY1" fmla="*/ 0 h 4210050"/>
              <a:gd name="connsiteX2" fmla="*/ 4866102 w 4866102"/>
              <a:gd name="connsiteY2" fmla="*/ 4210050 h 4210050"/>
              <a:gd name="connsiteX3" fmla="*/ 0 w 4866102"/>
              <a:gd name="connsiteY3" fmla="*/ 4210050 h 421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102" h="4210050">
                <a:moveTo>
                  <a:pt x="0" y="4210050"/>
                </a:moveTo>
                <a:lnTo>
                  <a:pt x="0" y="0"/>
                </a:lnTo>
                <a:lnTo>
                  <a:pt x="4866102" y="4210050"/>
                </a:lnTo>
                <a:lnTo>
                  <a:pt x="0" y="421005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 userDrawn="1"/>
        </p:nvSpPr>
        <p:spPr>
          <a:xfrm>
            <a:off x="-2380" y="-265988"/>
            <a:ext cx="9146380" cy="670250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848" y1="51051" x2="2848" y2="51051"/>
                        <a14:foregroundMark x1="13483" y1="49349" x2="13483" y2="49349"/>
                        <a14:foregroundMark x1="25408" y1="52152" x2="25408" y2="52152"/>
                        <a14:foregroundMark x1="43297" y1="50501" x2="43297" y2="50501"/>
                        <a14:foregroundMark x1="50095" y1="49349" x2="50095" y2="49349"/>
                        <a14:foregroundMark x1="2431" y1="76276" x2="2431" y2="76276"/>
                        <a14:foregroundMark x1="14774" y1="74024" x2="14774" y2="74024"/>
                        <a14:foregroundMark x1="26244" y1="74024" x2="26244" y2="74024"/>
                        <a14:foregroundMark x1="39461" y1="70120" x2="39461" y2="70120"/>
                        <a14:foregroundMark x1="51804" y1="70120" x2="51804" y2="70120"/>
                        <a14:foregroundMark x1="1177" y1="90340" x2="1177" y2="90340"/>
                        <a14:foregroundMark x1="5811" y1="88939" x2="5811" y2="88939"/>
                        <a14:foregroundMark x1="10406" y1="89640" x2="10406" y2="89640"/>
                        <a14:foregroundMark x1="15382" y1="90140" x2="15382" y2="90140"/>
                        <a14:foregroundMark x1="18914" y1="89189" x2="18914" y2="89189"/>
                        <a14:foregroundMark x1="23889" y1="88739" x2="23889" y2="88739"/>
                        <a14:foregroundMark x1="31523" y1="88488" x2="31523" y2="88488"/>
                        <a14:foregroundMark x1="36308" y1="88939" x2="36308" y2="88939"/>
                        <a14:foregroundMark x1="39499" y1="90340" x2="39499" y2="90340"/>
                        <a14:foregroundMark x1="46411" y1="88739" x2="46411" y2="88739"/>
                        <a14:foregroundMark x1="51196" y1="88739" x2="51196" y2="88739"/>
                        <a14:foregroundMark x1="55108" y1="88939" x2="55108" y2="88939"/>
                        <a14:backgroundMark x1="29396" y1="52503" x2="29396" y2="52503"/>
                        <a14:backgroundMark x1="5963" y1="72823" x2="5963" y2="72823"/>
                        <a14:backgroundMark x1="29016" y1="76076" x2="29016" y2="76076"/>
                        <a14:backgroundMark x1="24763" y1="90591" x2="24763" y2="90591"/>
                      </a14:backgroundRemoval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166" y="404664"/>
            <a:ext cx="3580644" cy="2717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96336" y="222101"/>
            <a:ext cx="1440160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2987824" y="4293095"/>
            <a:ext cx="5939524" cy="1389207"/>
          </a:xfrm>
        </p:spPr>
        <p:txBody>
          <a:bodyPr anchor="t">
            <a:normAutofit/>
          </a:bodyPr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4" name="Text Placeholder 2"/>
          <p:cNvSpPr>
            <a:spLocks noGrp="1"/>
          </p:cNvSpPr>
          <p:nvPr>
            <p:ph type="body" idx="1"/>
          </p:nvPr>
        </p:nvSpPr>
        <p:spPr>
          <a:xfrm>
            <a:off x="2987824" y="5517232"/>
            <a:ext cx="5939524" cy="43204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rgbClr val="00206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316956" y="13649260"/>
            <a:ext cx="9146380" cy="4046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Isosceles Triangle 16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288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379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3"/>
          <p:cNvSpPr/>
          <p:nvPr userDrawn="1"/>
        </p:nvSpPr>
        <p:spPr>
          <a:xfrm>
            <a:off x="0" y="2320252"/>
            <a:ext cx="5364087" cy="453774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4866102"/>
              <a:gd name="connsiteY0" fmla="*/ 4210050 h 4210050"/>
              <a:gd name="connsiteX1" fmla="*/ 0 w 4866102"/>
              <a:gd name="connsiteY1" fmla="*/ 0 h 4210050"/>
              <a:gd name="connsiteX2" fmla="*/ 4866102 w 4866102"/>
              <a:gd name="connsiteY2" fmla="*/ 4210050 h 4210050"/>
              <a:gd name="connsiteX3" fmla="*/ 0 w 4866102"/>
              <a:gd name="connsiteY3" fmla="*/ 4210050 h 421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102" h="4210050">
                <a:moveTo>
                  <a:pt x="0" y="4210050"/>
                </a:moveTo>
                <a:lnTo>
                  <a:pt x="0" y="0"/>
                </a:lnTo>
                <a:lnTo>
                  <a:pt x="4866102" y="4210050"/>
                </a:lnTo>
                <a:lnTo>
                  <a:pt x="0" y="421005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 userDrawn="1"/>
        </p:nvSpPr>
        <p:spPr>
          <a:xfrm>
            <a:off x="-2380" y="-265988"/>
            <a:ext cx="9146380" cy="71239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848" y1="51051" x2="2848" y2="51051"/>
                        <a14:foregroundMark x1="13483" y1="49349" x2="13483" y2="49349"/>
                        <a14:foregroundMark x1="25408" y1="52152" x2="25408" y2="52152"/>
                        <a14:foregroundMark x1="43297" y1="50501" x2="43297" y2="50501"/>
                        <a14:foregroundMark x1="50095" y1="49349" x2="50095" y2="49349"/>
                        <a14:foregroundMark x1="2431" y1="76276" x2="2431" y2="76276"/>
                        <a14:foregroundMark x1="14774" y1="74024" x2="14774" y2="74024"/>
                        <a14:foregroundMark x1="26244" y1="74024" x2="26244" y2="74024"/>
                        <a14:foregroundMark x1="39461" y1="70120" x2="39461" y2="70120"/>
                        <a14:foregroundMark x1="51804" y1="70120" x2="51804" y2="70120"/>
                        <a14:foregroundMark x1="1177" y1="90340" x2="1177" y2="90340"/>
                        <a14:foregroundMark x1="5811" y1="88939" x2="5811" y2="88939"/>
                        <a14:foregroundMark x1="10406" y1="89640" x2="10406" y2="89640"/>
                        <a14:foregroundMark x1="15382" y1="90140" x2="15382" y2="90140"/>
                        <a14:foregroundMark x1="18914" y1="89189" x2="18914" y2="89189"/>
                        <a14:foregroundMark x1="23889" y1="88739" x2="23889" y2="88739"/>
                        <a14:foregroundMark x1="31523" y1="88488" x2="31523" y2="88488"/>
                        <a14:foregroundMark x1="36308" y1="88939" x2="36308" y2="88939"/>
                        <a14:foregroundMark x1="39499" y1="90340" x2="39499" y2="90340"/>
                        <a14:foregroundMark x1="46411" y1="88739" x2="46411" y2="88739"/>
                        <a14:foregroundMark x1="51196" y1="88739" x2="51196" y2="88739"/>
                        <a14:foregroundMark x1="55108" y1="88939" x2="55108" y2="88939"/>
                        <a14:backgroundMark x1="29396" y1="52503" x2="29396" y2="52503"/>
                        <a14:backgroundMark x1="5963" y1="72823" x2="5963" y2="72823"/>
                        <a14:backgroundMark x1="29016" y1="76076" x2="29016" y2="76076"/>
                        <a14:backgroundMark x1="24763" y1="90591" x2="24763" y2="90591"/>
                      </a14:backgroundRemoval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48" y="260648"/>
            <a:ext cx="3580644" cy="2717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96336" y="222101"/>
            <a:ext cx="1440160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4355977" y="3191921"/>
            <a:ext cx="4608513" cy="1389207"/>
          </a:xfrm>
        </p:spPr>
        <p:txBody>
          <a:bodyPr anchor="t">
            <a:normAutofit/>
          </a:bodyPr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4" name="Text Placeholder 2"/>
          <p:cNvSpPr>
            <a:spLocks noGrp="1"/>
          </p:cNvSpPr>
          <p:nvPr>
            <p:ph type="body" idx="1"/>
          </p:nvPr>
        </p:nvSpPr>
        <p:spPr>
          <a:xfrm>
            <a:off x="4355976" y="4725144"/>
            <a:ext cx="4392489" cy="43204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rgbClr val="00206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Heptagon 20"/>
          <p:cNvSpPr/>
          <p:nvPr userDrawn="1"/>
        </p:nvSpPr>
        <p:spPr>
          <a:xfrm rot="10800000">
            <a:off x="679304" y="3164494"/>
            <a:ext cx="3532656" cy="3465502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5930" y="3296006"/>
            <a:ext cx="3277291" cy="320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067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8" name="Freeform 7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117138"/>
            <a:ext cx="6635080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1570"/>
                </a:solidFill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26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874" y="84479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Isosceles Triangle 16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73529" y="647412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16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91430" y="-1207172"/>
            <a:ext cx="6147264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42998" y="-1584178"/>
            <a:ext cx="6858004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430" y="2894732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430" y="2204864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4952501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575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ACHIE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Heptagon 3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397709"/>
            <a:ext cx="3657204" cy="357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758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AMBITIO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36499" y="2405959"/>
            <a:ext cx="3668769" cy="357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44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COLLABOR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51703" y="2405958"/>
            <a:ext cx="3668769" cy="357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94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HAP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10847"/>
            <a:ext cx="3663750" cy="356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60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INTEGR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20888"/>
            <a:ext cx="3649976" cy="356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45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ENDUR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20887"/>
            <a:ext cx="3663750" cy="356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370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VERSATIL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57664" y="2437364"/>
            <a:ext cx="3629919" cy="353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94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EXCELL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33033"/>
            <a:ext cx="3620387" cy="35404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276872"/>
            <a:ext cx="3824104" cy="382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14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42655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D0D63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5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290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1" name="Freeform 10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3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7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8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008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7" name="Freeform 6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85762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9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Isosceles Triangle 13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Isosceles Triangle 14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819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- ACHIE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7" name="Freeform 6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549582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9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Isosceles Triangle 13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Isosceles Triangle 14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 userDrawn="1"/>
        </p:nvGrpSpPr>
        <p:grpSpPr>
          <a:xfrm>
            <a:off x="7805295" y="96961"/>
            <a:ext cx="1229793" cy="1206416"/>
            <a:chOff x="5076056" y="2348880"/>
            <a:chExt cx="3788022" cy="3716014"/>
          </a:xfrm>
        </p:grpSpPr>
        <p:sp>
          <p:nvSpPr>
            <p:cNvPr id="21" name="Heptagon 20"/>
            <p:cNvSpPr/>
            <p:nvPr userDrawn="1"/>
          </p:nvSpPr>
          <p:spPr>
            <a:xfrm rot="10800000">
              <a:off x="5076056" y="2348880"/>
              <a:ext cx="3788022" cy="3716014"/>
            </a:xfrm>
            <a:prstGeom prst="heptag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148064" y="2397709"/>
              <a:ext cx="3657204" cy="35761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18835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36769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 rot="16200000">
            <a:off x="-247089" y="2623214"/>
            <a:ext cx="4032443" cy="3589512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7061" h="1820717">
                <a:moveTo>
                  <a:pt x="2382" y="1820717"/>
                </a:moveTo>
                <a:lnTo>
                  <a:pt x="0" y="13349"/>
                </a:lnTo>
                <a:lnTo>
                  <a:pt x="1308411" y="0"/>
                </a:lnTo>
                <a:lnTo>
                  <a:pt x="2617061" y="1812890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 rot="16200000">
            <a:off x="-986658" y="515498"/>
            <a:ext cx="5517238" cy="358385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0070C0"/>
                </a:solidFill>
              </a:defRPr>
            </a:lvl1pPr>
            <a:lvl2pPr>
              <a:defRPr sz="2800">
                <a:solidFill>
                  <a:srgbClr val="00B0F0"/>
                </a:solidFill>
              </a:defRPr>
            </a:lvl2pPr>
            <a:lvl3pPr>
              <a:defRPr sz="2400">
                <a:solidFill>
                  <a:srgbClr val="002060"/>
                </a:solidFill>
              </a:defRPr>
            </a:lvl3pPr>
            <a:lvl4pPr>
              <a:defRPr sz="2000">
                <a:solidFill>
                  <a:srgbClr val="002060"/>
                </a:solidFill>
              </a:defRPr>
            </a:lvl4pPr>
            <a:lvl5pPr>
              <a:defRPr sz="2000">
                <a:solidFill>
                  <a:srgbClr val="00206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half" idx="2"/>
          </p:nvPr>
        </p:nvSpPr>
        <p:spPr>
          <a:xfrm>
            <a:off x="457200" y="1435101"/>
            <a:ext cx="3008313" cy="401994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9200"/>
            <a:ext cx="1595785" cy="1062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5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7641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 userDrawn="1"/>
        </p:nvGrpSpPr>
        <p:grpSpPr>
          <a:xfrm rot="16200000">
            <a:off x="-2585022" y="2527935"/>
            <a:ext cx="6471980" cy="1361343"/>
            <a:chOff x="443837" y="-13315"/>
            <a:chExt cx="8411957" cy="1361343"/>
          </a:xfrm>
        </p:grpSpPr>
        <p:sp>
          <p:nvSpPr>
            <p:cNvPr id="11" name="Freeform 10"/>
            <p:cNvSpPr/>
            <p:nvPr userDrawn="1"/>
          </p:nvSpPr>
          <p:spPr>
            <a:xfrm>
              <a:off x="443837" y="-13315"/>
              <a:ext cx="3458526" cy="1361343"/>
            </a:xfrm>
            <a:custGeom>
              <a:avLst/>
              <a:gdLst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3571875 w 3571875"/>
                <a:gd name="connsiteY2" fmla="*/ 4210050 h 4210050"/>
                <a:gd name="connsiteX3" fmla="*/ 0 w 3571875"/>
                <a:gd name="connsiteY3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883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050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812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76450 w 3571875"/>
                <a:gd name="connsiteY2" fmla="*/ 22740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245519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38350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2433637 h 2433637"/>
                <a:gd name="connsiteX1" fmla="*/ 257175 w 3571875"/>
                <a:gd name="connsiteY1" fmla="*/ 0 h 2433637"/>
                <a:gd name="connsiteX2" fmla="*/ 2038350 w 3571875"/>
                <a:gd name="connsiteY2" fmla="*/ 628650 h 2433637"/>
                <a:gd name="connsiteX3" fmla="*/ 3571875 w 3571875"/>
                <a:gd name="connsiteY3" fmla="*/ 2433637 h 2433637"/>
                <a:gd name="connsiteX4" fmla="*/ 0 w 3571875"/>
                <a:gd name="connsiteY4" fmla="*/ 2433637 h 2433637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24051 w 3574257"/>
                <a:gd name="connsiteY2" fmla="*/ 3071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40682 w 3574257"/>
                <a:gd name="connsiteY2" fmla="*/ 450057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57351 w 3574257"/>
                <a:gd name="connsiteY2" fmla="*/ 2309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774032 w 3574257"/>
                <a:gd name="connsiteY2" fmla="*/ 161925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69294 w 3574257"/>
                <a:gd name="connsiteY2" fmla="*/ 2143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819275 w 3574257"/>
                <a:gd name="connsiteY2" fmla="*/ 200026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5494 w 3574257"/>
                <a:gd name="connsiteY2" fmla="*/ 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26239 h 1826239"/>
                <a:gd name="connsiteX1" fmla="*/ 0 w 3574257"/>
                <a:gd name="connsiteY1" fmla="*/ 18871 h 1826239"/>
                <a:gd name="connsiteX2" fmla="*/ 1484918 w 3574257"/>
                <a:gd name="connsiteY2" fmla="*/ 0 h 1826239"/>
                <a:gd name="connsiteX3" fmla="*/ 3574257 w 3574257"/>
                <a:gd name="connsiteY3" fmla="*/ 1826239 h 1826239"/>
                <a:gd name="connsiteX4" fmla="*/ 2382 w 3574257"/>
                <a:gd name="connsiteY4" fmla="*/ 1826239 h 1826239"/>
                <a:gd name="connsiteX0" fmla="*/ 2382 w 2112755"/>
                <a:gd name="connsiteY0" fmla="*/ 1826239 h 1826239"/>
                <a:gd name="connsiteX1" fmla="*/ 0 w 2112755"/>
                <a:gd name="connsiteY1" fmla="*/ 18871 h 1826239"/>
                <a:gd name="connsiteX2" fmla="*/ 1484918 w 2112755"/>
                <a:gd name="connsiteY2" fmla="*/ 0 h 1826239"/>
                <a:gd name="connsiteX3" fmla="*/ 2112755 w 2112755"/>
                <a:gd name="connsiteY3" fmla="*/ 1807368 h 1826239"/>
                <a:gd name="connsiteX4" fmla="*/ 2382 w 2112755"/>
                <a:gd name="connsiteY4" fmla="*/ 1826239 h 182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2755" h="1826239">
                  <a:moveTo>
                    <a:pt x="2382" y="1826239"/>
                  </a:moveTo>
                  <a:lnTo>
                    <a:pt x="0" y="18871"/>
                  </a:lnTo>
                  <a:lnTo>
                    <a:pt x="1484918" y="0"/>
                  </a:lnTo>
                  <a:lnTo>
                    <a:pt x="2112755" y="1807368"/>
                  </a:lnTo>
                  <a:lnTo>
                    <a:pt x="2382" y="1826239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F0"/>
                </a:solidFill>
              </a:endParaRPr>
            </a:p>
          </p:txBody>
        </p:sp>
        <p:sp>
          <p:nvSpPr>
            <p:cNvPr id="12" name="Freeform 11"/>
            <p:cNvSpPr/>
            <p:nvPr userDrawn="1"/>
          </p:nvSpPr>
          <p:spPr>
            <a:xfrm>
              <a:off x="2077031" y="1"/>
              <a:ext cx="6778763" cy="1347277"/>
            </a:xfrm>
            <a:custGeom>
              <a:avLst/>
              <a:gdLst>
                <a:gd name="connsiteX0" fmla="*/ 0 w 3350419"/>
                <a:gd name="connsiteY0" fmla="*/ 2081213 h 2083594"/>
                <a:gd name="connsiteX1" fmla="*/ 3031331 w 3350419"/>
                <a:gd name="connsiteY1" fmla="*/ 0 h 2083594"/>
                <a:gd name="connsiteX2" fmla="*/ 3350419 w 3350419"/>
                <a:gd name="connsiteY2" fmla="*/ 80963 h 2083594"/>
                <a:gd name="connsiteX3" fmla="*/ 3350419 w 3350419"/>
                <a:gd name="connsiteY3" fmla="*/ 2083594 h 2083594"/>
                <a:gd name="connsiteX4" fmla="*/ 0 w 3350419"/>
                <a:gd name="connsiteY4" fmla="*/ 2081213 h 2083594"/>
                <a:gd name="connsiteX0" fmla="*/ 0 w 3112294"/>
                <a:gd name="connsiteY0" fmla="*/ 2019301 h 2083594"/>
                <a:gd name="connsiteX1" fmla="*/ 2793206 w 3112294"/>
                <a:gd name="connsiteY1" fmla="*/ 0 h 2083594"/>
                <a:gd name="connsiteX2" fmla="*/ 3112294 w 3112294"/>
                <a:gd name="connsiteY2" fmla="*/ 80963 h 2083594"/>
                <a:gd name="connsiteX3" fmla="*/ 3112294 w 3112294"/>
                <a:gd name="connsiteY3" fmla="*/ 2083594 h 2083594"/>
                <a:gd name="connsiteX4" fmla="*/ 0 w 3112294"/>
                <a:gd name="connsiteY4" fmla="*/ 2019301 h 2083594"/>
                <a:gd name="connsiteX0" fmla="*/ 0 w 3345656"/>
                <a:gd name="connsiteY0" fmla="*/ 2097882 h 2097882"/>
                <a:gd name="connsiteX1" fmla="*/ 3026568 w 3345656"/>
                <a:gd name="connsiteY1" fmla="*/ 0 h 2097882"/>
                <a:gd name="connsiteX2" fmla="*/ 3345656 w 3345656"/>
                <a:gd name="connsiteY2" fmla="*/ 80963 h 2097882"/>
                <a:gd name="connsiteX3" fmla="*/ 3345656 w 3345656"/>
                <a:gd name="connsiteY3" fmla="*/ 2083594 h 2097882"/>
                <a:gd name="connsiteX4" fmla="*/ 0 w 3345656"/>
                <a:gd name="connsiteY4" fmla="*/ 2097882 h 2097882"/>
                <a:gd name="connsiteX0" fmla="*/ 0 w 2800350"/>
                <a:gd name="connsiteY0" fmla="*/ 1935957 h 2083594"/>
                <a:gd name="connsiteX1" fmla="*/ 2481262 w 2800350"/>
                <a:gd name="connsiteY1" fmla="*/ 0 h 2083594"/>
                <a:gd name="connsiteX2" fmla="*/ 2800350 w 2800350"/>
                <a:gd name="connsiteY2" fmla="*/ 80963 h 2083594"/>
                <a:gd name="connsiteX3" fmla="*/ 2800350 w 2800350"/>
                <a:gd name="connsiteY3" fmla="*/ 2083594 h 2083594"/>
                <a:gd name="connsiteX4" fmla="*/ 0 w 2800350"/>
                <a:gd name="connsiteY4" fmla="*/ 1935957 h 2083594"/>
                <a:gd name="connsiteX0" fmla="*/ 0 w 3352800"/>
                <a:gd name="connsiteY0" fmla="*/ 2083594 h 2083594"/>
                <a:gd name="connsiteX1" fmla="*/ 3033712 w 3352800"/>
                <a:gd name="connsiteY1" fmla="*/ 0 h 2083594"/>
                <a:gd name="connsiteX2" fmla="*/ 3352800 w 3352800"/>
                <a:gd name="connsiteY2" fmla="*/ 80963 h 2083594"/>
                <a:gd name="connsiteX3" fmla="*/ 3352800 w 3352800"/>
                <a:gd name="connsiteY3" fmla="*/ 2083594 h 2083594"/>
                <a:gd name="connsiteX4" fmla="*/ 0 w 3352800"/>
                <a:gd name="connsiteY4" fmla="*/ 2083594 h 2083594"/>
                <a:gd name="connsiteX0" fmla="*/ 0 w 3352800"/>
                <a:gd name="connsiteY0" fmla="*/ 2002631 h 2002631"/>
                <a:gd name="connsiteX1" fmla="*/ 3033712 w 3352800"/>
                <a:gd name="connsiteY1" fmla="*/ 15716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988469 w 3352800"/>
                <a:gd name="connsiteY1" fmla="*/ 59530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3966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45314 w 3352800"/>
                <a:gd name="connsiteY1" fmla="*/ 1224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4839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75865 w 3352800"/>
                <a:gd name="connsiteY1" fmla="*/ 8178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901 h 2002901"/>
                <a:gd name="connsiteX1" fmla="*/ 2836585 w 3352800"/>
                <a:gd name="connsiteY1" fmla="*/ 0 h 2002901"/>
                <a:gd name="connsiteX2" fmla="*/ 3352800 w 3352800"/>
                <a:gd name="connsiteY2" fmla="*/ 270 h 2002901"/>
                <a:gd name="connsiteX3" fmla="*/ 3352800 w 3352800"/>
                <a:gd name="connsiteY3" fmla="*/ 2002901 h 2002901"/>
                <a:gd name="connsiteX4" fmla="*/ 0 w 3352800"/>
                <a:gd name="connsiteY4" fmla="*/ 2002901 h 2002901"/>
                <a:gd name="connsiteX0" fmla="*/ 0 w 3352800"/>
                <a:gd name="connsiteY0" fmla="*/ 2002631 h 2002631"/>
                <a:gd name="connsiteX1" fmla="*/ 754045 w 3352800"/>
                <a:gd name="connsiteY1" fmla="*/ 146832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26618 h 526618"/>
                <a:gd name="connsiteX1" fmla="*/ 980611 w 3352800"/>
                <a:gd name="connsiteY1" fmla="*/ 9368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6888 h 526888"/>
                <a:gd name="connsiteX1" fmla="*/ 744735 w 3352800"/>
                <a:gd name="connsiteY1" fmla="*/ 0 h 526888"/>
                <a:gd name="connsiteX2" fmla="*/ 3352800 w 3352800"/>
                <a:gd name="connsiteY2" fmla="*/ 270 h 526888"/>
                <a:gd name="connsiteX3" fmla="*/ 3352800 w 3352800"/>
                <a:gd name="connsiteY3" fmla="*/ 526888 h 526888"/>
                <a:gd name="connsiteX4" fmla="*/ 0 w 3352800"/>
                <a:gd name="connsiteY4" fmla="*/ 526888 h 526888"/>
                <a:gd name="connsiteX0" fmla="*/ 0 w 3352800"/>
                <a:gd name="connsiteY0" fmla="*/ 526618 h 526618"/>
                <a:gd name="connsiteX1" fmla="*/ 811948 w 3352800"/>
                <a:gd name="connsiteY1" fmla="*/ 6092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966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241069 w 3352800"/>
                <a:gd name="connsiteY2" fmla="*/ 94144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900984 w 3352800"/>
                <a:gd name="connsiteY1" fmla="*/ 97774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584 h 527584"/>
                <a:gd name="connsiteX1" fmla="*/ 748227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404687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313 h 527313"/>
                <a:gd name="connsiteX1" fmla="*/ 439623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288751"/>
                <a:gd name="connsiteY0" fmla="*/ 521804 h 527313"/>
                <a:gd name="connsiteX1" fmla="*/ 375574 w 3288751"/>
                <a:gd name="connsiteY1" fmla="*/ 5238 h 527313"/>
                <a:gd name="connsiteX2" fmla="*/ 3288751 w 3288751"/>
                <a:gd name="connsiteY2" fmla="*/ 0 h 527313"/>
                <a:gd name="connsiteX3" fmla="*/ 3288751 w 3288751"/>
                <a:gd name="connsiteY3" fmla="*/ 527313 h 527313"/>
                <a:gd name="connsiteX4" fmla="*/ 0 w 3288751"/>
                <a:gd name="connsiteY4" fmla="*/ 521804 h 527313"/>
                <a:gd name="connsiteX0" fmla="*/ 0 w 3288751"/>
                <a:gd name="connsiteY0" fmla="*/ 522075 h 527584"/>
                <a:gd name="connsiteX1" fmla="*/ 387220 w 3288751"/>
                <a:gd name="connsiteY1" fmla="*/ 0 h 527584"/>
                <a:gd name="connsiteX2" fmla="*/ 3288751 w 3288751"/>
                <a:gd name="connsiteY2" fmla="*/ 271 h 527584"/>
                <a:gd name="connsiteX3" fmla="*/ 3288751 w 3288751"/>
                <a:gd name="connsiteY3" fmla="*/ 527584 h 527584"/>
                <a:gd name="connsiteX4" fmla="*/ 0 w 3288751"/>
                <a:gd name="connsiteY4" fmla="*/ 522075 h 527584"/>
                <a:gd name="connsiteX0" fmla="*/ 0 w 3271283"/>
                <a:gd name="connsiteY0" fmla="*/ 511058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11058 h 527584"/>
                <a:gd name="connsiteX0" fmla="*/ 0 w 3271283"/>
                <a:gd name="connsiteY0" fmla="*/ 527584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27584 h 52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71283" h="527584">
                  <a:moveTo>
                    <a:pt x="0" y="527584"/>
                  </a:moveTo>
                  <a:lnTo>
                    <a:pt x="369752" y="0"/>
                  </a:lnTo>
                  <a:lnTo>
                    <a:pt x="3271283" y="271"/>
                  </a:lnTo>
                  <a:lnTo>
                    <a:pt x="3271283" y="527584"/>
                  </a:lnTo>
                  <a:lnTo>
                    <a:pt x="0" y="527584"/>
                  </a:lnTo>
                  <a:close/>
                </a:path>
              </a:pathLst>
            </a:custGeom>
            <a:solidFill>
              <a:srgbClr val="00B0F0">
                <a:alpha val="8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70C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B0F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4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62" y="5373216"/>
            <a:ext cx="1410260" cy="93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9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20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59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2396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599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86024-84C3-480B-B2D8-75E98C8A2C8F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674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52" r:id="rId13"/>
    <p:sldLayoutId id="2147483653" r:id="rId14"/>
    <p:sldLayoutId id="2147483654" r:id="rId15"/>
    <p:sldLayoutId id="2147483669" r:id="rId16"/>
    <p:sldLayoutId id="2147483655" r:id="rId17"/>
    <p:sldLayoutId id="2147483656" r:id="rId18"/>
    <p:sldLayoutId id="2147483657" r:id="rId19"/>
    <p:sldLayoutId id="2147483658" r:id="rId20"/>
    <p:sldLayoutId id="2147483659" r:id="rId2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AC83FBD-4ACD-4648-00A0-CC7D0C7C2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Study routines during the holidays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172950-83FC-A849-B118-5E46FD1BE4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80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79901E-048C-C988-EFA5-95EDE8101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Christmas is almost here!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F721113-C145-A69E-07CC-936C2CD9DF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/>
              <a:t>DO: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/>
              <a:t>Relax and enjoy yourself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/>
              <a:t>Take a break from working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/>
              <a:t>Be merry! </a:t>
            </a:r>
          </a:p>
          <a:p>
            <a:pPr>
              <a:buFont typeface="Wingdings" panose="05000000000000000000" pitchFamily="2" charset="2"/>
              <a:buChar char="ü"/>
            </a:pPr>
            <a:endParaRPr lang="en-GB"/>
          </a:p>
          <a:p>
            <a:pPr marL="0" indent="0">
              <a:buNone/>
            </a:pPr>
            <a:r>
              <a:rPr lang="en-GB"/>
              <a:t>AND ALSO: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/>
              <a:t>Do keep up the study habits and routines…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/>
              <a:t>Get your work done that needs doing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/>
              <a:t>Revisit past content </a:t>
            </a:r>
          </a:p>
          <a:p>
            <a:pPr>
              <a:buFont typeface="Wingdings" panose="05000000000000000000" pitchFamily="2" charset="2"/>
              <a:buChar char="ü"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069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72D14-7BFC-E29D-9173-19B8AEFB4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Your memory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DA78560-776D-04F9-A754-91A0298D1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628800"/>
            <a:ext cx="8352928" cy="4541656"/>
          </a:xfrm>
        </p:spPr>
      </p:pic>
    </p:spTree>
    <p:extLst>
      <p:ext uri="{BB962C8B-B14F-4D97-AF65-F5344CB8AC3E}">
        <p14:creationId xmlns:p14="http://schemas.microsoft.com/office/powerpoint/2010/main" val="2597742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2CB27-B494-50B9-DE4F-3583C9F93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tabLst>
                <a:tab pos="1790700" algn="l"/>
              </a:tabLst>
            </a:pPr>
            <a:r>
              <a:rPr lang="en-GB"/>
              <a:t>York University’s Rule of 8 – why do they suggest this routine?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CEF40-A892-F13C-C384-8FD359AF3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3964617" cy="4525963"/>
          </a:xfrm>
        </p:spPr>
        <p:txBody>
          <a:bodyPr/>
          <a:lstStyle/>
          <a:p>
            <a:r>
              <a:rPr lang="en-GB"/>
              <a:t>8hrs of sleep</a:t>
            </a:r>
          </a:p>
          <a:p>
            <a:endParaRPr lang="en-GB"/>
          </a:p>
          <a:p>
            <a:r>
              <a:rPr lang="en-GB"/>
              <a:t>8hrs of study/revisiting learning</a:t>
            </a:r>
          </a:p>
          <a:p>
            <a:endParaRPr lang="en-GB"/>
          </a:p>
          <a:p>
            <a:r>
              <a:rPr lang="en-GB"/>
              <a:t>8hrs for yourself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48DB35-DED3-6CDE-11F4-A57F26B564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9"/>
          <a:stretch/>
        </p:blipFill>
        <p:spPr>
          <a:xfrm>
            <a:off x="4606405" y="2004665"/>
            <a:ext cx="3854028" cy="37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128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80457-E61B-EE35-35AC-91FBE4CEC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Year 13 – 22 days until your PPEs (excluding weekends) 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FE5C6CE-E708-845C-AF48-EEB3B3BA5E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556792"/>
            <a:ext cx="6405546" cy="4525963"/>
          </a:xfr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517A886-B99C-0F66-6767-DB6B5C4E5B9C}"/>
              </a:ext>
            </a:extLst>
          </p:cNvPr>
          <p:cNvSpPr txBox="1">
            <a:spLocks/>
          </p:cNvSpPr>
          <p:nvPr/>
        </p:nvSpPr>
        <p:spPr>
          <a:xfrm>
            <a:off x="153133" y="1556791"/>
            <a:ext cx="2114611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>
                <a:solidFill>
                  <a:schemeClr val="tx1"/>
                </a:solidFill>
              </a:rPr>
              <a:t>Create a revision schedule before you get to Christmas and keep to it. </a:t>
            </a:r>
          </a:p>
          <a:p>
            <a:endParaRPr lang="en-GB" sz="3600">
              <a:solidFill>
                <a:schemeClr val="tx1"/>
              </a:solidFill>
            </a:endParaRPr>
          </a:p>
          <a:p>
            <a:r>
              <a:rPr lang="en-GB" sz="3600">
                <a:solidFill>
                  <a:schemeClr val="tx1"/>
                </a:solidFill>
              </a:rPr>
              <a:t>You need to bear in mind when you have family activities / paid work and plan this in to your schedule. </a:t>
            </a:r>
          </a:p>
        </p:txBody>
      </p:sp>
    </p:spTree>
    <p:extLst>
      <p:ext uri="{BB962C8B-B14F-4D97-AF65-F5344CB8AC3E}">
        <p14:creationId xmlns:p14="http://schemas.microsoft.com/office/powerpoint/2010/main" val="1993755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80457-E61B-EE35-35AC-91FBE4CEC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Year 12 – no exams, but important to keep study habits going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FE5C6CE-E708-845C-AF48-EEB3B3BA5E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556792"/>
            <a:ext cx="6405546" cy="4525963"/>
          </a:xfr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517A886-B99C-0F66-6767-DB6B5C4E5B9C}"/>
              </a:ext>
            </a:extLst>
          </p:cNvPr>
          <p:cNvSpPr txBox="1">
            <a:spLocks/>
          </p:cNvSpPr>
          <p:nvPr/>
        </p:nvSpPr>
        <p:spPr>
          <a:xfrm>
            <a:off x="153133" y="1556791"/>
            <a:ext cx="2114611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>
                <a:solidFill>
                  <a:schemeClr val="tx1"/>
                </a:solidFill>
              </a:rPr>
              <a:t>Create a home learning schedule so that you can get everything done over the break. </a:t>
            </a:r>
          </a:p>
        </p:txBody>
      </p:sp>
    </p:spTree>
    <p:extLst>
      <p:ext uri="{BB962C8B-B14F-4D97-AF65-F5344CB8AC3E}">
        <p14:creationId xmlns:p14="http://schemas.microsoft.com/office/powerpoint/2010/main" val="42397504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AAFCB-6B3B-1AEE-B96F-42F9AA559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Before planning your timetables…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E7C6E-F361-CC7E-57AE-BAB22D973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77500" lnSpcReduction="20000"/>
          </a:bodyPr>
          <a:lstStyle/>
          <a:p>
            <a:r>
              <a:rPr lang="en-GB"/>
              <a:t>Review your PLCs / specifications to identify where your weakest areas of study are. </a:t>
            </a:r>
            <a:r>
              <a:rPr lang="en-GB" b="1" i="1"/>
              <a:t>Speak to your teachers if you do not have these.</a:t>
            </a:r>
            <a:endParaRPr lang="en-GB"/>
          </a:p>
          <a:p>
            <a:endParaRPr lang="en-GB"/>
          </a:p>
          <a:p>
            <a:r>
              <a:rPr lang="en-GB"/>
              <a:t>How do you know that these are weak areas? Are you relying on gut instinct or have you tested yourself recently? </a:t>
            </a:r>
          </a:p>
          <a:p>
            <a:endParaRPr lang="en-GB"/>
          </a:p>
          <a:p>
            <a:r>
              <a:rPr lang="en-GB"/>
              <a:t>You should then vary what you study/revise in order to maximise your attention. </a:t>
            </a:r>
          </a:p>
          <a:p>
            <a:r>
              <a:rPr lang="en-GB"/>
              <a:t>Consider how you might use the pomodoro technique to assist you with this – especially if you think you have a short attention span!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4148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60ECE-8A34-6618-A546-A7CEB82BA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/>
              <a:t>Learning needs to be transformational – if you write notes/read notes you will not remember and be able to retrieve this.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FC50645-D2EF-CCBD-E839-BBFC5F142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3553823"/>
            <a:ext cx="6311986" cy="280510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chemeClr val="tx1"/>
            </a:solidFill>
            <a:miter lim="0"/>
            <a:headEnd/>
            <a:tailEnd/>
          </a:ln>
        </p:spPr>
        <p:txBody>
          <a:bodyPr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9pPr>
          </a:lstStyle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1800"/>
              <a:t>Level a – I answer </a:t>
            </a:r>
            <a:r>
              <a:rPr lang="en-GB" sz="1800" b="1"/>
              <a:t>past questions</a:t>
            </a:r>
            <a:r>
              <a:rPr lang="en-GB" sz="1800"/>
              <a:t> but avoid hard ones</a:t>
            </a:r>
          </a:p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1800"/>
              <a:t>Level b - I answer </a:t>
            </a:r>
            <a:r>
              <a:rPr lang="en-GB" sz="1800" b="1">
                <a:solidFill>
                  <a:srgbClr val="FF0000"/>
                </a:solidFill>
              </a:rPr>
              <a:t>hard</a:t>
            </a:r>
            <a:r>
              <a:rPr lang="en-GB" sz="1800">
                <a:solidFill>
                  <a:srgbClr val="FF0000"/>
                </a:solidFill>
              </a:rPr>
              <a:t> </a:t>
            </a:r>
            <a:r>
              <a:rPr lang="en-GB" sz="1800"/>
              <a:t>past questions until I get it right</a:t>
            </a:r>
          </a:p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1800"/>
              <a:t>Level c – I use </a:t>
            </a:r>
            <a:r>
              <a:rPr lang="en-GB" sz="1800" b="1"/>
              <a:t>mark schemes</a:t>
            </a:r>
            <a:r>
              <a:rPr lang="en-GB" sz="1800"/>
              <a:t> to help me improve my answers</a:t>
            </a:r>
          </a:p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1800"/>
              <a:t>Level d – I use </a:t>
            </a:r>
            <a:r>
              <a:rPr lang="en-GB" sz="1800" b="1"/>
              <a:t>Examiner reports</a:t>
            </a:r>
            <a:r>
              <a:rPr lang="en-GB" sz="1800"/>
              <a:t> and mark schemes </a:t>
            </a:r>
          </a:p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1800"/>
              <a:t>Level e – I </a:t>
            </a:r>
            <a:r>
              <a:rPr lang="en-GB" sz="1800">
                <a:solidFill>
                  <a:srgbClr val="FF0000"/>
                </a:solidFill>
              </a:rPr>
              <a:t>practise AGAIN and AGAIN </a:t>
            </a:r>
            <a:r>
              <a:rPr lang="en-GB" sz="1800"/>
              <a:t>until I KNOW I have got it right &amp; seek support when I need it.</a:t>
            </a:r>
          </a:p>
        </p:txBody>
      </p:sp>
      <p:sp>
        <p:nvSpPr>
          <p:cNvPr id="5" name="Rounded Rectangle 2">
            <a:extLst>
              <a:ext uri="{FF2B5EF4-FFF2-40B4-BE49-F238E27FC236}">
                <a16:creationId xmlns:a16="http://schemas.microsoft.com/office/drawing/2014/main" id="{5A03F87F-A58D-851D-6BC3-F7A3020F85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784" y="1412776"/>
            <a:ext cx="6311986" cy="190436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9050" algn="ctr">
            <a:solidFill>
              <a:schemeClr val="tx1"/>
            </a:solidFill>
            <a:miter lim="0"/>
            <a:headEnd/>
            <a:tailEnd/>
          </a:ln>
        </p:spPr>
        <p:txBody>
          <a:bodyPr/>
          <a:lstStyle>
            <a:lvl1pPr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1pPr>
            <a:lvl2pPr marL="742950" indent="-28575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2pPr>
            <a:lvl3pPr marL="11430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3pPr>
            <a:lvl4pPr marL="16002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4pPr>
            <a:lvl5pPr marL="2057400" indent="-228600" eaLnBrk="0"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5pPr>
            <a:lvl6pPr marL="25146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6pPr>
            <a:lvl7pPr marL="29718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7pPr>
            <a:lvl8pPr marL="34290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8pPr>
            <a:lvl9pPr marL="3886200" indent="-228600" algn="ctr" defTabSz="5842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000000"/>
                </a:solidFill>
                <a:latin typeface="Helvetica Light" charset="0"/>
                <a:ea typeface="MS PGothic" panose="020B0600070205080204" pitchFamily="34" charset="-128"/>
                <a:sym typeface="Helvetica Light" charset="0"/>
              </a:defRPr>
            </a:lvl9pPr>
          </a:lstStyle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2000"/>
              <a:t>Level 1 – I READ through my notes</a:t>
            </a:r>
          </a:p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2000"/>
              <a:t>Level 2 – I MAKE NOTES from what I read</a:t>
            </a:r>
          </a:p>
          <a:p>
            <a:pPr defTabSz="410751" eaLnBrk="1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GB" sz="2000"/>
              <a:t>Level 3 – I </a:t>
            </a:r>
            <a:r>
              <a:rPr lang="en-GB" sz="2000">
                <a:solidFill>
                  <a:srgbClr val="FF0000"/>
                </a:solidFill>
              </a:rPr>
              <a:t>TRANSFORM</a:t>
            </a:r>
            <a:r>
              <a:rPr lang="en-GB" sz="2000"/>
              <a:t> my notes into another format e.g. diagrams, lists, mnemonics, flash cards, tables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8696A3-39D7-8078-4EEF-1B14A6455521}"/>
              </a:ext>
            </a:extLst>
          </p:cNvPr>
          <p:cNvSpPr txBox="1"/>
          <p:nvPr/>
        </p:nvSpPr>
        <p:spPr>
          <a:xfrm>
            <a:off x="277848" y="1628800"/>
            <a:ext cx="20882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What level are you currently at in your own revision process? </a:t>
            </a:r>
          </a:p>
          <a:p>
            <a:endParaRPr lang="en-GB" sz="2800"/>
          </a:p>
          <a:p>
            <a:r>
              <a:rPr lang="en-GB" sz="2800"/>
              <a:t>Give a number and letter level. </a:t>
            </a:r>
          </a:p>
        </p:txBody>
      </p:sp>
    </p:spTree>
    <p:extLst>
      <p:ext uri="{BB962C8B-B14F-4D97-AF65-F5344CB8AC3E}">
        <p14:creationId xmlns:p14="http://schemas.microsoft.com/office/powerpoint/2010/main" val="2705341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27AAD-0414-E8B5-45D1-261CF7AD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Flashcard properly! </a:t>
            </a:r>
          </a:p>
        </p:txBody>
      </p:sp>
      <p:pic>
        <p:nvPicPr>
          <p:cNvPr id="1026" name="Picture 2" descr="The Leitner System for flashcards: how to elevate your memory and learning  - Exam Study Expert">
            <a:extLst>
              <a:ext uri="{FF2B5EF4-FFF2-40B4-BE49-F238E27FC236}">
                <a16:creationId xmlns:a16="http://schemas.microsoft.com/office/drawing/2014/main" id="{19DFECAD-EDEC-D40A-E3BC-0D022BCC130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2" t="14951" r="2252" b="10272"/>
          <a:stretch/>
        </p:blipFill>
        <p:spPr bwMode="auto">
          <a:xfrm>
            <a:off x="755576" y="1484784"/>
            <a:ext cx="7632848" cy="4634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40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27AAD-0414-E8B5-45D1-261CF7AD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Elaborate!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8430A-60CF-7394-BCA2-D294561549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/>
              <a:t>Rehearsal is key to any retrieval. </a:t>
            </a:r>
          </a:p>
          <a:p>
            <a:endParaRPr lang="en-GB"/>
          </a:p>
          <a:p>
            <a:r>
              <a:rPr lang="en-GB"/>
              <a:t>When engaging with information, elaborate: </a:t>
            </a:r>
          </a:p>
          <a:p>
            <a:pPr lvl="1"/>
            <a:r>
              <a:rPr lang="en-GB"/>
              <a:t>What does it reveal? What are the implications of this information? What happens before/next? </a:t>
            </a:r>
          </a:p>
          <a:p>
            <a:pPr lvl="1"/>
            <a:r>
              <a:rPr lang="en-GB"/>
              <a:t>Why is this significant? Why else? </a:t>
            </a:r>
          </a:p>
          <a:p>
            <a:pPr lvl="1"/>
            <a:r>
              <a:rPr lang="en-GB"/>
              <a:t>How does it connect to other parts of the course? How does it build on to what I’ve already learnt? How does it differ from other issues/concepts? </a:t>
            </a:r>
          </a:p>
          <a:p>
            <a:pPr lvl="1"/>
            <a:endParaRPr lang="en-GB"/>
          </a:p>
          <a:p>
            <a:r>
              <a:rPr lang="en-GB"/>
              <a:t>This should be spoken or written down to ensure your brain is active.</a:t>
            </a:r>
          </a:p>
        </p:txBody>
      </p:sp>
    </p:spTree>
    <p:extLst>
      <p:ext uri="{BB962C8B-B14F-4D97-AF65-F5344CB8AC3E}">
        <p14:creationId xmlns:p14="http://schemas.microsoft.com/office/powerpoint/2010/main" val="1127569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94356-2426-F30F-7B0F-3C4A4BEEB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Don’t cram!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89A4AD3-2063-C34C-1364-24ECA6C62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249" y="1628800"/>
            <a:ext cx="8935501" cy="4752528"/>
          </a:xfrm>
        </p:spPr>
      </p:pic>
    </p:spTree>
    <p:extLst>
      <p:ext uri="{BB962C8B-B14F-4D97-AF65-F5344CB8AC3E}">
        <p14:creationId xmlns:p14="http://schemas.microsoft.com/office/powerpoint/2010/main" val="3344964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C7285-6283-6A89-F56A-51DD15368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Folding Frenzy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03408CC-78EA-324E-588F-20F3403F39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84" t="14746" r="2790" b="41361"/>
          <a:stretch/>
        </p:blipFill>
        <p:spPr bwMode="auto">
          <a:xfrm>
            <a:off x="405880" y="1412776"/>
            <a:ext cx="8280920" cy="345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091F876-C7A0-E472-B2BE-5FB9B75F3C44}"/>
              </a:ext>
            </a:extLst>
          </p:cNvPr>
          <p:cNvSpPr/>
          <p:nvPr/>
        </p:nvSpPr>
        <p:spPr>
          <a:xfrm>
            <a:off x="2843808" y="4509120"/>
            <a:ext cx="6048672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Then: </a:t>
            </a:r>
          </a:p>
          <a:p>
            <a:pPr marL="285750" indent="-285750" algn="ctr">
              <a:buFontTx/>
              <a:buChar char="-"/>
            </a:pPr>
            <a:r>
              <a:rPr lang="en-GB"/>
              <a:t>Test your knowledge and understanding through questioning yourself on key content. </a:t>
            </a:r>
          </a:p>
          <a:p>
            <a:pPr marL="285750" indent="-285750" algn="ctr">
              <a:buFontTx/>
              <a:buChar char="-"/>
            </a:pPr>
            <a:r>
              <a:rPr lang="en-GB"/>
              <a:t>Use the symbols/keywords as memory hooks and check your understanding through unfolding. </a:t>
            </a:r>
          </a:p>
          <a:p>
            <a:pPr marL="285750" indent="-285750" algn="ctr">
              <a:buFontTx/>
              <a:buChar char="-"/>
            </a:pPr>
            <a:r>
              <a:rPr lang="en-GB"/>
              <a:t>Get others to test you too.</a:t>
            </a:r>
          </a:p>
        </p:txBody>
      </p:sp>
    </p:spTree>
    <p:extLst>
      <p:ext uri="{BB962C8B-B14F-4D97-AF65-F5344CB8AC3E}">
        <p14:creationId xmlns:p14="http://schemas.microsoft.com/office/powerpoint/2010/main" val="6413733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BDC59-171B-E407-5C61-BEB7803C1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/>
              <a:t>Brain dumps – write everything you know down. Check for gaps and correct in a second colour. </a:t>
            </a:r>
          </a:p>
        </p:txBody>
      </p:sp>
      <p:pic>
        <p:nvPicPr>
          <p:cNvPr id="4098" name="Picture 2" descr="example brain dump – Hectic Teacher Sociology">
            <a:extLst>
              <a:ext uri="{FF2B5EF4-FFF2-40B4-BE49-F238E27FC236}">
                <a16:creationId xmlns:a16="http://schemas.microsoft.com/office/drawing/2014/main" id="{C665B63B-F6BE-8111-B434-E2D3E27AFEC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6" t="6364"/>
          <a:stretch/>
        </p:blipFill>
        <p:spPr bwMode="auto">
          <a:xfrm>
            <a:off x="863588" y="1556792"/>
            <a:ext cx="7416824" cy="482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807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DACB3-0770-9CB2-092F-4FDC79BBC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Past paper questions (PPQs)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AAEAEF-06A4-6A36-726B-932734812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/>
              <a:t>Do you know:</a:t>
            </a:r>
          </a:p>
          <a:p>
            <a:pPr lvl="1"/>
            <a:r>
              <a:rPr lang="en-GB"/>
              <a:t>Component parts of questions? I.e. how to answer the different types? Structures? </a:t>
            </a:r>
          </a:p>
          <a:p>
            <a:pPr lvl="1"/>
            <a:r>
              <a:rPr lang="en-GB"/>
              <a:t>Which question types you are being asked in the exams? </a:t>
            </a:r>
          </a:p>
          <a:p>
            <a:pPr lvl="1"/>
            <a:r>
              <a:rPr lang="en-GB"/>
              <a:t>Where to get past papers? On the exam board website? Teachers? FP Cloud? </a:t>
            </a:r>
          </a:p>
          <a:p>
            <a:pPr lvl="1"/>
            <a:endParaRPr lang="en-GB"/>
          </a:p>
          <a:p>
            <a:r>
              <a:rPr lang="en-GB"/>
              <a:t>Complete whole PPQs, or complete component parts (i.e. main body paragraphs, conclusions after thorough planning) to ensure that you are targeting weak areas. </a:t>
            </a:r>
          </a:p>
        </p:txBody>
      </p:sp>
    </p:spTree>
    <p:extLst>
      <p:ext uri="{BB962C8B-B14F-4D97-AF65-F5344CB8AC3E}">
        <p14:creationId xmlns:p14="http://schemas.microsoft.com/office/powerpoint/2010/main" val="28039803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6A619-AA2D-C145-DE4A-B49E55775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Some advice for procrastination: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FFA260-CE23-AF26-1624-9DDAD55E6D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/>
              <a:t>Start with the unpleasant activities first – get them over and done with! </a:t>
            </a:r>
          </a:p>
          <a:p>
            <a:r>
              <a:rPr lang="en-GB"/>
              <a:t>Set yourself time limits to complete the task by – that way the end is always in sight! </a:t>
            </a:r>
          </a:p>
          <a:p>
            <a:r>
              <a:rPr lang="en-GB"/>
              <a:t>Write a daily to-do list with a tangible reward at the end of the list to keep yourself motivated through the difficult tasks. </a:t>
            </a:r>
          </a:p>
          <a:p>
            <a:r>
              <a:rPr lang="en-GB"/>
              <a:t>Think about where you are studying – if there are distractions, deal with them.</a:t>
            </a:r>
          </a:p>
          <a:p>
            <a:r>
              <a:rPr lang="en-GB"/>
              <a:t>Treat your learning as important – it is what will give you the success you need to progress in life. Dedicate time to it. </a:t>
            </a:r>
          </a:p>
        </p:txBody>
      </p:sp>
    </p:spTree>
    <p:extLst>
      <p:ext uri="{BB962C8B-B14F-4D97-AF65-F5344CB8AC3E}">
        <p14:creationId xmlns:p14="http://schemas.microsoft.com/office/powerpoint/2010/main" val="2020954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F08CA9A9-A0DD-1236-D230-CCE8F0689803}"/>
              </a:ext>
            </a:extLst>
          </p:cNvPr>
          <p:cNvGrpSpPr/>
          <p:nvPr/>
        </p:nvGrpSpPr>
        <p:grpSpPr>
          <a:xfrm>
            <a:off x="3925134" y="1627755"/>
            <a:ext cx="1842700" cy="1591742"/>
            <a:chOff x="3108709" y="1920226"/>
            <a:chExt cx="1842700" cy="1591742"/>
          </a:xfrm>
        </p:grpSpPr>
        <p:sp>
          <p:nvSpPr>
            <p:cNvPr id="5" name="Oval Callout 4"/>
            <p:cNvSpPr/>
            <p:nvPr/>
          </p:nvSpPr>
          <p:spPr>
            <a:xfrm rot="2947288">
              <a:off x="3234188" y="1794747"/>
              <a:ext cx="1591742" cy="1842700"/>
            </a:xfrm>
            <a:prstGeom prst="wedgeEllipseCallou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367406" y="2044005"/>
              <a:ext cx="132530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>
                  <a:latin typeface="Comic Sans MS" charset="0"/>
                  <a:ea typeface="Comic Sans MS" charset="0"/>
                  <a:cs typeface="Comic Sans MS" charset="0"/>
                </a:rPr>
                <a:t>EVERY LITTLE HELPS – MARGINAL GAINS MATTER</a:t>
              </a:r>
              <a:endParaRPr lang="en-US" sz="1400">
                <a:latin typeface="Comic Sans MS" charset="0"/>
                <a:ea typeface="Comic Sans MS" charset="0"/>
                <a:cs typeface="Comic Sans M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5308AD4-52BD-C9DC-9968-BB765B743E6D}"/>
              </a:ext>
            </a:extLst>
          </p:cNvPr>
          <p:cNvGrpSpPr/>
          <p:nvPr/>
        </p:nvGrpSpPr>
        <p:grpSpPr>
          <a:xfrm>
            <a:off x="6950751" y="4370964"/>
            <a:ext cx="1842700" cy="1978697"/>
            <a:chOff x="6320478" y="2626997"/>
            <a:chExt cx="1842700" cy="1978697"/>
          </a:xfrm>
        </p:grpSpPr>
        <p:sp>
          <p:nvSpPr>
            <p:cNvPr id="8" name="Oval Callout 7"/>
            <p:cNvSpPr/>
            <p:nvPr/>
          </p:nvSpPr>
          <p:spPr>
            <a:xfrm rot="2947288">
              <a:off x="6252479" y="2694996"/>
              <a:ext cx="1978697" cy="1842700"/>
            </a:xfrm>
            <a:prstGeom prst="wedgeEllipseCallout">
              <a:avLst>
                <a:gd name="adj1" fmla="val -23749"/>
                <a:gd name="adj2" fmla="val 77473"/>
              </a:avLst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529030" y="2923848"/>
              <a:ext cx="1425593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>
                  <a:latin typeface="Comic Sans MS" charset="0"/>
                  <a:ea typeface="Comic Sans MS" charset="0"/>
                  <a:cs typeface="Comic Sans MS" charset="0"/>
                </a:rPr>
                <a:t>IF I USE CHRISTMAS WELL, I WILL FEEL SO MUCH BETTER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1A54FAB-D9C8-406B-5660-6696799916C2}"/>
              </a:ext>
            </a:extLst>
          </p:cNvPr>
          <p:cNvGrpSpPr/>
          <p:nvPr/>
        </p:nvGrpSpPr>
        <p:grpSpPr>
          <a:xfrm>
            <a:off x="6765695" y="1759008"/>
            <a:ext cx="1842700" cy="1591742"/>
            <a:chOff x="6193856" y="2293124"/>
            <a:chExt cx="1842700" cy="1591742"/>
          </a:xfrm>
        </p:grpSpPr>
        <p:sp>
          <p:nvSpPr>
            <p:cNvPr id="12" name="Oval Callout 11"/>
            <p:cNvSpPr/>
            <p:nvPr/>
          </p:nvSpPr>
          <p:spPr>
            <a:xfrm rot="2947288">
              <a:off x="6319335" y="2167645"/>
              <a:ext cx="1591742" cy="1842700"/>
            </a:xfrm>
            <a:prstGeom prst="wedgeEllipseCallou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562614" y="2396497"/>
              <a:ext cx="1134683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>
                  <a:latin typeface="Comic Sans MS" charset="0"/>
                  <a:ea typeface="Comic Sans MS" charset="0"/>
                  <a:cs typeface="Comic Sans MS" charset="0"/>
                </a:rPr>
                <a:t>THE HARDER I WORK, THE BETTER I GET</a:t>
              </a:r>
              <a:endParaRPr lang="en-US" sz="1400">
                <a:latin typeface="Comic Sans MS" charset="0"/>
                <a:ea typeface="Comic Sans MS" charset="0"/>
                <a:cs typeface="Comic Sans MS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29" y="3627925"/>
            <a:ext cx="4870380" cy="270206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4A9FE68-7BCB-F720-EF7F-69A4A7294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Feeling stressed? Try “self-talk”</a:t>
            </a:r>
          </a:p>
        </p:txBody>
      </p:sp>
    </p:spTree>
    <p:extLst>
      <p:ext uri="{BB962C8B-B14F-4D97-AF65-F5344CB8AC3E}">
        <p14:creationId xmlns:p14="http://schemas.microsoft.com/office/powerpoint/2010/main" val="19081382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FF965-5AB6-D0E7-F9DB-D772B8B64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Your Christmas to do: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976AD0-50CC-F58F-7C57-579BFF90E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u="sng"/>
              <a:t>Have you: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/>
              <a:t>Created your study timetable?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/>
              <a:t>Identified when you </a:t>
            </a:r>
            <a:r>
              <a:rPr lang="en-GB" b="1" u="sng"/>
              <a:t>cannot</a:t>
            </a:r>
            <a:r>
              <a:rPr lang="en-GB"/>
              <a:t> work to establish when you need to work.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/>
              <a:t>Got all PLCs that are needed for your upcoming PPEs (or for directing study – Y12).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/>
              <a:t>Identified when the </a:t>
            </a:r>
            <a:r>
              <a:rPr lang="en-GB" b="1" u="sng"/>
              <a:t>fun</a:t>
            </a:r>
            <a:r>
              <a:rPr lang="en-GB"/>
              <a:t> is happening so that you have things to work towards.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/>
              <a:t>Got your revision resources, past paper questions, mark schemes, flashcards organised so that you can </a:t>
            </a:r>
            <a:r>
              <a:rPr lang="en-GB" b="1" u="sng"/>
              <a:t>DO.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3348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5470071EACAE4E85856CC683743121" ma:contentTypeVersion="12" ma:contentTypeDescription="Create a new document." ma:contentTypeScope="" ma:versionID="472649cf2c3b2fe99b0f5d814e5200b9">
  <xsd:schema xmlns:xsd="http://www.w3.org/2001/XMLSchema" xmlns:xs="http://www.w3.org/2001/XMLSchema" xmlns:p="http://schemas.microsoft.com/office/2006/metadata/properties" xmlns:ns2="8ddffc39-6978-4be1-9e0c-b20e17252080" xmlns:ns3="f12c61d6-2083-4bf6-b980-301c0af536af" targetNamespace="http://schemas.microsoft.com/office/2006/metadata/properties" ma:root="true" ma:fieldsID="6833dbe6b0995a08de21948d18ff734d" ns2:_="" ns3:_="">
    <xsd:import namespace="8ddffc39-6978-4be1-9e0c-b20e17252080"/>
    <xsd:import namespace="f12c61d6-2083-4bf6-b980-301c0af536af"/>
    <xsd:element name="properties">
      <xsd:complexType>
        <xsd:sequence>
          <xsd:element name="documentManagement">
            <xsd:complexType>
              <xsd:all>
                <xsd:element ref="ns2:mcb008ccaaa7471ca9807b32d18b0fe9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dffc39-6978-4be1-9e0c-b20e17252080" elementFormDefault="qualified">
    <xsd:import namespace="http://schemas.microsoft.com/office/2006/documentManagement/types"/>
    <xsd:import namespace="http://schemas.microsoft.com/office/infopath/2007/PartnerControls"/>
    <xsd:element name="mcb008ccaaa7471ca9807b32d18b0fe9" ma:index="9" nillable="true" ma:taxonomy="true" ma:internalName="mcb008ccaaa7471ca9807b32d18b0fe9" ma:taxonomyFieldName="Staff_x0020_Category" ma:displayName="Staff Category" ma:fieldId="{6cb008cc-aaa7-471c-a980-7b32d18b0fe9}" ma:sspId="7975fb5d-d03f-4da3-b481-7b705cd1410a" ma:termSetId="88579c96-fb95-4cae-941a-b7d5d10398b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f44f551-7f36-4e9e-93a0-633ec04d8b92}" ma:internalName="TaxCatchAll" ma:showField="CatchAllData" ma:web="8ddffc39-6978-4be1-9e0c-b20e172520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2c61d6-2083-4bf6-b980-301c0af536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ddffc39-6978-4be1-9e0c-b20e17252080" xsi:nil="true"/>
    <mcb008ccaaa7471ca9807b32d18b0fe9 xmlns="8ddffc39-6978-4be1-9e0c-b20e17252080">
      <Terms xmlns="http://schemas.microsoft.com/office/infopath/2007/PartnerControls"/>
    </mcb008ccaaa7471ca9807b32d18b0fe9>
    <SharedWithUsers xmlns="8ddffc39-6978-4be1-9e0c-b20e17252080">
      <UserInfo>
        <DisplayName>Tutor Group 6LAH 2022 FP Members</DisplayName>
        <AccountId>114</AccountId>
        <AccountType/>
      </UserInfo>
      <UserInfo>
        <DisplayName>Catherine Johnstone</DisplayName>
        <AccountId>136</AccountId>
        <AccountType/>
      </UserInfo>
      <UserInfo>
        <DisplayName>Peter Ging</DisplayName>
        <AccountId>11</AccountId>
        <AccountType/>
      </UserInfo>
      <UserInfo>
        <DisplayName>Andrew Colmer</DisplayName>
        <AccountId>29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0AF59F32-6468-48C6-9367-1130692B9CA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1E395EB-B4E8-4246-BFBC-2248ABA8424A}">
  <ds:schemaRefs>
    <ds:schemaRef ds:uri="8ddffc39-6978-4be1-9e0c-b20e17252080"/>
    <ds:schemaRef ds:uri="f12c61d6-2083-4bf6-b980-301c0af536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7F2725D-3E97-460E-BDD9-0CFF61567073}">
  <ds:schemaRefs>
    <ds:schemaRef ds:uri="10c0d898-7900-4c9b-a814-4e014f057400"/>
    <ds:schemaRef ds:uri="8ddffc39-6978-4be1-9e0c-b20e17252080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863</Words>
  <Application>Microsoft Office PowerPoint</Application>
  <PresentationFormat>On-screen Show (4:3)</PresentationFormat>
  <Paragraphs>89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Comic Sans MS</vt:lpstr>
      <vt:lpstr>Helvetica Light</vt:lpstr>
      <vt:lpstr>Wingdings</vt:lpstr>
      <vt:lpstr>Office Theme</vt:lpstr>
      <vt:lpstr>Study routines during the holidays</vt:lpstr>
      <vt:lpstr>Christmas is almost here! </vt:lpstr>
      <vt:lpstr>Your memory</vt:lpstr>
      <vt:lpstr>York University’s Rule of 8 – why do they suggest this routine? </vt:lpstr>
      <vt:lpstr>Year 13 – 22 days until your PPEs (excluding weekends)  </vt:lpstr>
      <vt:lpstr>Year 12 – no exams, but important to keep study habits going</vt:lpstr>
      <vt:lpstr>Before planning your timetables… </vt:lpstr>
      <vt:lpstr>Learning needs to be transformational – if you write notes/read notes you will not remember and be able to retrieve this.</vt:lpstr>
      <vt:lpstr>Flashcard properly! </vt:lpstr>
      <vt:lpstr>Elaborate! </vt:lpstr>
      <vt:lpstr>Don’t cram! </vt:lpstr>
      <vt:lpstr>Folding Frenzy</vt:lpstr>
      <vt:lpstr>Brain dumps – write everything you know down. Check for gaps and correct in a second colour. </vt:lpstr>
      <vt:lpstr>Past paper questions (PPQs) </vt:lpstr>
      <vt:lpstr>Some advice for procrastination:</vt:lpstr>
      <vt:lpstr>Feeling stressed? Try “self-talk”</vt:lpstr>
      <vt:lpstr>Your Christmas to do: </vt:lpstr>
    </vt:vector>
  </TitlesOfParts>
  <Company>Furze Platt Senior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Roseanna Chetwood</dc:creator>
  <cp:lastModifiedBy>Andrew Colmer</cp:lastModifiedBy>
  <cp:revision>2</cp:revision>
  <dcterms:created xsi:type="dcterms:W3CDTF">2014-08-28T10:07:58Z</dcterms:created>
  <dcterms:modified xsi:type="dcterms:W3CDTF">2022-12-20T09:45:29Z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0x010100995470071EACAE4E85856CC683743121</vt:lpwstr>
  </property>
  <property fmtid="{D5CDD505-2E9C-101B-9397-08002B2CF9AE}" pid="3" name="Topic">
    <vt:lpwstr/>
  </property>
  <property fmtid="{D5CDD505-2E9C-101B-9397-08002B2CF9AE}" pid="4" name="Term">
    <vt:lpwstr/>
  </property>
  <property fmtid="{D5CDD505-2E9C-101B-9397-08002B2CF9AE}" pid="5" name="Week">
    <vt:lpwstr/>
  </property>
  <property fmtid="{D5CDD505-2E9C-101B-9397-08002B2CF9AE}" pid="6" name="Staff Category">
    <vt:lpwstr/>
  </property>
  <property fmtid="{D5CDD505-2E9C-101B-9397-08002B2CF9AE}" pid="7" name="Exam Board">
    <vt:lpwstr/>
  </property>
</Properties>
</file>