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708" r:id="rId5"/>
  </p:sldMasterIdLst>
  <p:notesMasterIdLst>
    <p:notesMasterId r:id="rId41"/>
  </p:notesMasterIdLst>
  <p:sldIdLst>
    <p:sldId id="341" r:id="rId6"/>
    <p:sldId id="257" r:id="rId7"/>
    <p:sldId id="294" r:id="rId8"/>
    <p:sldId id="331" r:id="rId9"/>
    <p:sldId id="327" r:id="rId10"/>
    <p:sldId id="385" r:id="rId11"/>
    <p:sldId id="343" r:id="rId12"/>
    <p:sldId id="376" r:id="rId13"/>
    <p:sldId id="299" r:id="rId14"/>
    <p:sldId id="366" r:id="rId15"/>
    <p:sldId id="363" r:id="rId16"/>
    <p:sldId id="344" r:id="rId17"/>
    <p:sldId id="345" r:id="rId18"/>
    <p:sldId id="355" r:id="rId19"/>
    <p:sldId id="356" r:id="rId20"/>
    <p:sldId id="347" r:id="rId21"/>
    <p:sldId id="357" r:id="rId22"/>
    <p:sldId id="358" r:id="rId23"/>
    <p:sldId id="361" r:id="rId24"/>
    <p:sldId id="384" r:id="rId25"/>
    <p:sldId id="372" r:id="rId26"/>
    <p:sldId id="373" r:id="rId27"/>
    <p:sldId id="383" r:id="rId28"/>
    <p:sldId id="375" r:id="rId29"/>
    <p:sldId id="377" r:id="rId30"/>
    <p:sldId id="308" r:id="rId31"/>
    <p:sldId id="362" r:id="rId32"/>
    <p:sldId id="388" r:id="rId33"/>
    <p:sldId id="389" r:id="rId34"/>
    <p:sldId id="390" r:id="rId35"/>
    <p:sldId id="380" r:id="rId36"/>
    <p:sldId id="336" r:id="rId37"/>
    <p:sldId id="313" r:id="rId38"/>
    <p:sldId id="326" r:id="rId39"/>
    <p:sldId id="337" r:id="rId40"/>
  </p:sldIdLst>
  <p:sldSz cx="12192000" cy="6858000"/>
  <p:notesSz cx="6889750"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2" userDrawn="1">
          <p15:clr>
            <a:srgbClr val="A4A3A4"/>
          </p15:clr>
        </p15:guide>
        <p15:guide id="2" orient="horz" pos="3816" userDrawn="1">
          <p15:clr>
            <a:srgbClr val="A4A3A4"/>
          </p15:clr>
        </p15:guide>
        <p15:guide id="3" userDrawn="1">
          <p15:clr>
            <a:srgbClr val="A4A3A4"/>
          </p15:clr>
        </p15:guide>
        <p15:guide id="4" pos="2162" userDrawn="1">
          <p15:clr>
            <a:srgbClr val="A4A3A4"/>
          </p15:clr>
        </p15:guide>
        <p15:guide id="5" pos="744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E98D71C-3857-86C2-B5BE-6943BB3016FE}" name="Allison Giles" initials="AG" userId="S::allisongiles@thamesvalleyberkshire.co.uk::cc9130d8-0fa7-43d5-86c7-48dc27632db5" providerId="AD"/>
  <p188:author id="{34546D35-F6D3-9018-11FF-713C0C962124}" name="Jackson Qiao" initials="" userId="S::jacksonqiao@thamesvalleyberkshire.co.uk::273fb5dc-15a9-43d6-9ef9-bd26e264c197" providerId="AD"/>
  <p188:author id="{637AA582-3A19-345D-2956-E2028398025D}" name="Yuqi QIAO" initials="YQ" userId="S::yuqi.qiao@hec.edu::9d5e43a3-45f0-4715-ada3-a91556a6ac5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rolineperkins19@hotmail.co.uk" initials="c" lastIdx="2" clrIdx="0">
    <p:extLst>
      <p:ext uri="{19B8F6BF-5375-455C-9EA6-DF929625EA0E}">
        <p15:presenceInfo xmlns:p15="http://schemas.microsoft.com/office/powerpoint/2012/main" userId="carolineperkins19@hotmail.co.uk" providerId="None"/>
      </p:ext>
    </p:extLst>
  </p:cmAuthor>
  <p:cmAuthor id="2" name="Wendy Measures" initials="WM" lastIdx="3" clrIdx="1">
    <p:extLst>
      <p:ext uri="{19B8F6BF-5375-455C-9EA6-DF929625EA0E}">
        <p15:presenceInfo xmlns:p15="http://schemas.microsoft.com/office/powerpoint/2012/main" userId="Wendy Measures" providerId="None"/>
      </p:ext>
    </p:extLst>
  </p:cmAuthor>
  <p:cmAuthor id="3" name="Allison Giles" initials="AG" lastIdx="1" clrIdx="2">
    <p:extLst>
      <p:ext uri="{19B8F6BF-5375-455C-9EA6-DF929625EA0E}">
        <p15:presenceInfo xmlns:p15="http://schemas.microsoft.com/office/powerpoint/2012/main" userId="Allison Gil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908E"/>
    <a:srgbClr val="365791"/>
    <a:srgbClr val="060606"/>
    <a:srgbClr val="0DA5A8"/>
    <a:srgbClr val="51ACAE"/>
    <a:srgbClr val="00B050"/>
    <a:srgbClr val="C3CB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89BAF0-F5FE-4A60-97BD-5BC4FF73F412}" v="584" dt="2025-05-21T15:36:23.318"/>
    <p1510:client id="{F4CB7F59-C8A6-4210-B41D-7AE653396FED}" v="22" dt="2025-05-21T14:13:38.0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3" y="58"/>
      </p:cViewPr>
      <p:guideLst>
        <p:guide orient="horz" pos="482"/>
        <p:guide orient="horz" pos="3816"/>
        <p:guide/>
        <p:guide pos="2162"/>
        <p:guide pos="7446"/>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ce Slade" userId="S::graceslade@thamesvalleyberkshire.co.uk::c4ff2957-749b-4468-90d4-62fed324e43b" providerId="AD" clId="Web-{AD9682E8-C56D-5CDD-558A-D3D6B76556BA}"/>
    <pc:docChg chg="addSld modSld">
      <pc:chgData name="Grace Slade" userId="S::graceslade@thamesvalleyberkshire.co.uk::c4ff2957-749b-4468-90d4-62fed324e43b" providerId="AD" clId="Web-{AD9682E8-C56D-5CDD-558A-D3D6B76556BA}" dt="2025-05-02T12:29:14.077" v="197" actId="14100"/>
      <pc:docMkLst>
        <pc:docMk/>
      </pc:docMkLst>
      <pc:sldChg chg="modSp">
        <pc:chgData name="Grace Slade" userId="S::graceslade@thamesvalleyberkshire.co.uk::c4ff2957-749b-4468-90d4-62fed324e43b" providerId="AD" clId="Web-{AD9682E8-C56D-5CDD-558A-D3D6B76556BA}" dt="2025-05-02T11:46:55.342" v="113" actId="1076"/>
        <pc:sldMkLst>
          <pc:docMk/>
          <pc:sldMk cId="2349045026" sldId="305"/>
        </pc:sldMkLst>
      </pc:sldChg>
      <pc:sldChg chg="addSp delSp modSp mod setBg setClrOvrMap">
        <pc:chgData name="Grace Slade" userId="S::graceslade@thamesvalleyberkshire.co.uk::c4ff2957-749b-4468-90d4-62fed324e43b" providerId="AD" clId="Web-{AD9682E8-C56D-5CDD-558A-D3D6B76556BA}" dt="2025-05-02T12:28:56.702" v="191" actId="20577"/>
        <pc:sldMkLst>
          <pc:docMk/>
          <pc:sldMk cId="71014019" sldId="388"/>
        </pc:sldMkLst>
        <pc:spChg chg="add mod ord">
          <ac:chgData name="Grace Slade" userId="S::graceslade@thamesvalleyberkshire.co.uk::c4ff2957-749b-4468-90d4-62fed324e43b" providerId="AD" clId="Web-{AD9682E8-C56D-5CDD-558A-D3D6B76556BA}" dt="2025-05-02T12:28:56.702" v="191" actId="20577"/>
          <ac:spMkLst>
            <pc:docMk/>
            <pc:sldMk cId="71014019" sldId="388"/>
            <ac:spMk id="55" creationId="{87C7EBD1-BB26-BBBE-EF82-5B77AC6FFE51}"/>
          </ac:spMkLst>
        </pc:spChg>
        <pc:picChg chg="add mod">
          <ac:chgData name="Grace Slade" userId="S::graceslade@thamesvalleyberkshire.co.uk::c4ff2957-749b-4468-90d4-62fed324e43b" providerId="AD" clId="Web-{AD9682E8-C56D-5CDD-558A-D3D6B76556BA}" dt="2025-05-02T12:22:03.798" v="144" actId="1076"/>
          <ac:picMkLst>
            <pc:docMk/>
            <pc:sldMk cId="71014019" sldId="388"/>
            <ac:picMk id="98" creationId="{882A5BFA-E4F9-4D39-5BDD-5570E1884C98}"/>
          </ac:picMkLst>
        </pc:picChg>
        <pc:picChg chg="add mod">
          <ac:chgData name="Grace Slade" userId="S::graceslade@thamesvalleyberkshire.co.uk::c4ff2957-749b-4468-90d4-62fed324e43b" providerId="AD" clId="Web-{AD9682E8-C56D-5CDD-558A-D3D6B76556BA}" dt="2025-05-02T12:23:56.161" v="151" actId="1076"/>
          <ac:picMkLst>
            <pc:docMk/>
            <pc:sldMk cId="71014019" sldId="388"/>
            <ac:picMk id="99" creationId="{4C186F9E-CC37-5BD5-534A-AD29CD0E489C}"/>
          </ac:picMkLst>
        </pc:picChg>
      </pc:sldChg>
      <pc:sldChg chg="addSp delSp modSp add mod replId setBg">
        <pc:chgData name="Grace Slade" userId="S::graceslade@thamesvalleyberkshire.co.uk::c4ff2957-749b-4468-90d4-62fed324e43b" providerId="AD" clId="Web-{AD9682E8-C56D-5CDD-558A-D3D6B76556BA}" dt="2025-05-02T12:29:14.077" v="197" actId="14100"/>
        <pc:sldMkLst>
          <pc:docMk/>
          <pc:sldMk cId="2040636488" sldId="389"/>
        </pc:sldMkLst>
        <pc:spChg chg="mod ord">
          <ac:chgData name="Grace Slade" userId="S::graceslade@thamesvalleyberkshire.co.uk::c4ff2957-749b-4468-90d4-62fed324e43b" providerId="AD" clId="Web-{AD9682E8-C56D-5CDD-558A-D3D6B76556BA}" dt="2025-05-02T12:28:33.060" v="189" actId="1076"/>
          <ac:spMkLst>
            <pc:docMk/>
            <pc:sldMk cId="2040636488" sldId="389"/>
            <ac:spMk id="7" creationId="{6692FAA9-0E96-7AD3-1EA4-08047F4DE0A5}"/>
          </ac:spMkLst>
        </pc:spChg>
        <pc:spChg chg="add">
          <ac:chgData name="Grace Slade" userId="S::graceslade@thamesvalleyberkshire.co.uk::c4ff2957-749b-4468-90d4-62fed324e43b" providerId="AD" clId="Web-{AD9682E8-C56D-5CDD-558A-D3D6B76556BA}" dt="2025-05-02T12:27:50.809" v="181"/>
          <ac:spMkLst>
            <pc:docMk/>
            <pc:sldMk cId="2040636488" sldId="389"/>
            <ac:spMk id="40" creationId="{A35CBD63-8F8F-47DC-9CE7-159E6161D872}"/>
          </ac:spMkLst>
        </pc:spChg>
        <pc:spChg chg="add">
          <ac:chgData name="Grace Slade" userId="S::graceslade@thamesvalleyberkshire.co.uk::c4ff2957-749b-4468-90d4-62fed324e43b" providerId="AD" clId="Web-{AD9682E8-C56D-5CDD-558A-D3D6B76556BA}" dt="2025-05-02T12:27:50.809" v="181"/>
          <ac:spMkLst>
            <pc:docMk/>
            <pc:sldMk cId="2040636488" sldId="389"/>
            <ac:spMk id="42" creationId="{CA0E3486-FD49-4921-B4F4-E5BB5C88AC79}"/>
          </ac:spMkLst>
        </pc:spChg>
        <pc:spChg chg="add">
          <ac:chgData name="Grace Slade" userId="S::graceslade@thamesvalleyberkshire.co.uk::c4ff2957-749b-4468-90d4-62fed324e43b" providerId="AD" clId="Web-{AD9682E8-C56D-5CDD-558A-D3D6B76556BA}" dt="2025-05-02T12:27:50.809" v="181"/>
          <ac:spMkLst>
            <pc:docMk/>
            <pc:sldMk cId="2040636488" sldId="389"/>
            <ac:spMk id="44" creationId="{83B4A72C-2924-4CE2-8674-7E02E182ED6D}"/>
          </ac:spMkLst>
        </pc:spChg>
        <pc:picChg chg="add mod ord">
          <ac:chgData name="Grace Slade" userId="S::graceslade@thamesvalleyberkshire.co.uk::c4ff2957-749b-4468-90d4-62fed324e43b" providerId="AD" clId="Web-{AD9682E8-C56D-5CDD-558A-D3D6B76556BA}" dt="2025-05-02T12:28:15.388" v="186" actId="1076"/>
          <ac:picMkLst>
            <pc:docMk/>
            <pc:sldMk cId="2040636488" sldId="389"/>
            <ac:picMk id="5" creationId="{578057D8-7E3B-CB5F-BC4F-8EBBA9881321}"/>
          </ac:picMkLst>
        </pc:picChg>
      </pc:sldChg>
    </pc:docChg>
  </pc:docChgLst>
  <pc:docChgLst>
    <pc:chgData name="Allison Giles" userId="cc9130d8-0fa7-43d5-86c7-48dc27632db5" providerId="ADAL" clId="{B489BAF0-F5FE-4A60-97BD-5BC4FF73F412}"/>
    <pc:docChg chg="undo custSel delSld modSld delMainMaster">
      <pc:chgData name="Allison Giles" userId="cc9130d8-0fa7-43d5-86c7-48dc27632db5" providerId="ADAL" clId="{B489BAF0-F5FE-4A60-97BD-5BC4FF73F412}" dt="2025-05-21T15:36:23.318" v="865"/>
      <pc:docMkLst>
        <pc:docMk/>
      </pc:docMkLst>
      <pc:sldChg chg="modNotesTx">
        <pc:chgData name="Allison Giles" userId="cc9130d8-0fa7-43d5-86c7-48dc27632db5" providerId="ADAL" clId="{B489BAF0-F5FE-4A60-97BD-5BC4FF73F412}" dt="2025-05-21T15:34:40.636" v="856" actId="2"/>
        <pc:sldMkLst>
          <pc:docMk/>
          <pc:sldMk cId="4080124625" sldId="257"/>
        </pc:sldMkLst>
      </pc:sldChg>
      <pc:sldChg chg="del">
        <pc:chgData name="Allison Giles" userId="cc9130d8-0fa7-43d5-86c7-48dc27632db5" providerId="ADAL" clId="{B489BAF0-F5FE-4A60-97BD-5BC4FF73F412}" dt="2025-05-21T15:25:01.480" v="670" actId="47"/>
        <pc:sldMkLst>
          <pc:docMk/>
          <pc:sldMk cId="4039348238" sldId="297"/>
        </pc:sldMkLst>
      </pc:sldChg>
      <pc:sldChg chg="modNotesTx">
        <pc:chgData name="Allison Giles" userId="cc9130d8-0fa7-43d5-86c7-48dc27632db5" providerId="ADAL" clId="{B489BAF0-F5FE-4A60-97BD-5BC4FF73F412}" dt="2025-05-21T15:07:35.045" v="303" actId="20577"/>
        <pc:sldMkLst>
          <pc:docMk/>
          <pc:sldMk cId="3436554423" sldId="299"/>
        </pc:sldMkLst>
      </pc:sldChg>
      <pc:sldChg chg="del">
        <pc:chgData name="Allison Giles" userId="cc9130d8-0fa7-43d5-86c7-48dc27632db5" providerId="ADAL" clId="{B489BAF0-F5FE-4A60-97BD-5BC4FF73F412}" dt="2025-05-15T14:25:14.292" v="190" actId="47"/>
        <pc:sldMkLst>
          <pc:docMk/>
          <pc:sldMk cId="1875695177" sldId="304"/>
        </pc:sldMkLst>
      </pc:sldChg>
      <pc:sldChg chg="del">
        <pc:chgData name="Allison Giles" userId="cc9130d8-0fa7-43d5-86c7-48dc27632db5" providerId="ADAL" clId="{B489BAF0-F5FE-4A60-97BD-5BC4FF73F412}" dt="2025-05-15T14:25:09.935" v="188" actId="47"/>
        <pc:sldMkLst>
          <pc:docMk/>
          <pc:sldMk cId="2349045026" sldId="305"/>
        </pc:sldMkLst>
      </pc:sldChg>
      <pc:sldChg chg="del">
        <pc:chgData name="Allison Giles" userId="cc9130d8-0fa7-43d5-86c7-48dc27632db5" providerId="ADAL" clId="{B489BAF0-F5FE-4A60-97BD-5BC4FF73F412}" dt="2025-05-15T14:25:12.313" v="189" actId="47"/>
        <pc:sldMkLst>
          <pc:docMk/>
          <pc:sldMk cId="3111475819" sldId="306"/>
        </pc:sldMkLst>
      </pc:sldChg>
      <pc:sldChg chg="modNotesTx">
        <pc:chgData name="Allison Giles" userId="cc9130d8-0fa7-43d5-86c7-48dc27632db5" providerId="ADAL" clId="{B489BAF0-F5FE-4A60-97BD-5BC4FF73F412}" dt="2025-05-21T15:20:56.180" v="653" actId="6549"/>
        <pc:sldMkLst>
          <pc:docMk/>
          <pc:sldMk cId="2939218683" sldId="313"/>
        </pc:sldMkLst>
      </pc:sldChg>
      <pc:sldChg chg="del">
        <pc:chgData name="Allison Giles" userId="cc9130d8-0fa7-43d5-86c7-48dc27632db5" providerId="ADAL" clId="{B489BAF0-F5FE-4A60-97BD-5BC4FF73F412}" dt="2025-05-21T15:25:07.484" v="671" actId="47"/>
        <pc:sldMkLst>
          <pc:docMk/>
          <pc:sldMk cId="2713080465" sldId="321"/>
        </pc:sldMkLst>
      </pc:sldChg>
      <pc:sldChg chg="addSp delSp modSp mod">
        <pc:chgData name="Allison Giles" userId="cc9130d8-0fa7-43d5-86c7-48dc27632db5" providerId="ADAL" clId="{B489BAF0-F5FE-4A60-97BD-5BC4FF73F412}" dt="2025-05-21T15:36:23.318" v="865"/>
        <pc:sldMkLst>
          <pc:docMk/>
          <pc:sldMk cId="170545935" sldId="326"/>
        </pc:sldMkLst>
        <pc:spChg chg="del">
          <ac:chgData name="Allison Giles" userId="cc9130d8-0fa7-43d5-86c7-48dc27632db5" providerId="ADAL" clId="{B489BAF0-F5FE-4A60-97BD-5BC4FF73F412}" dt="2025-05-21T15:21:06.712" v="654" actId="478"/>
          <ac:spMkLst>
            <pc:docMk/>
            <pc:sldMk cId="170545935" sldId="326"/>
            <ac:spMk id="6" creationId="{A0043A60-4F2E-4F04-295C-9365DB439681}"/>
          </ac:spMkLst>
        </pc:spChg>
        <pc:spChg chg="mod">
          <ac:chgData name="Allison Giles" userId="cc9130d8-0fa7-43d5-86c7-48dc27632db5" providerId="ADAL" clId="{B489BAF0-F5FE-4A60-97BD-5BC4FF73F412}" dt="2025-04-25T14:08:59.295" v="168" actId="1076"/>
          <ac:spMkLst>
            <pc:docMk/>
            <pc:sldMk cId="170545935" sldId="326"/>
            <ac:spMk id="17" creationId="{24204CAE-41F2-D477-E362-DA61E9F0DF48}"/>
          </ac:spMkLst>
        </pc:spChg>
        <pc:picChg chg="mod">
          <ac:chgData name="Allison Giles" userId="cc9130d8-0fa7-43d5-86c7-48dc27632db5" providerId="ADAL" clId="{B489BAF0-F5FE-4A60-97BD-5BC4FF73F412}" dt="2025-05-21T15:36:23.318" v="865"/>
          <ac:picMkLst>
            <pc:docMk/>
            <pc:sldMk cId="170545935" sldId="326"/>
            <ac:picMk id="5" creationId="{08CD40EA-6031-18C7-7AA7-8E6E67688F3C}"/>
          </ac:picMkLst>
        </pc:picChg>
        <pc:picChg chg="add mod">
          <ac:chgData name="Allison Giles" userId="cc9130d8-0fa7-43d5-86c7-48dc27632db5" providerId="ADAL" clId="{B489BAF0-F5FE-4A60-97BD-5BC4FF73F412}" dt="2025-05-21T15:21:31.232" v="663" actId="14100"/>
          <ac:picMkLst>
            <pc:docMk/>
            <pc:sldMk cId="170545935" sldId="326"/>
            <ac:picMk id="9" creationId="{A4569668-3B02-46A9-0C14-61DF7E63AFF5}"/>
          </ac:picMkLst>
        </pc:picChg>
        <pc:picChg chg="del mod">
          <ac:chgData name="Allison Giles" userId="cc9130d8-0fa7-43d5-86c7-48dc27632db5" providerId="ADAL" clId="{B489BAF0-F5FE-4A60-97BD-5BC4FF73F412}" dt="2025-05-21T15:21:11.124" v="655" actId="478"/>
          <ac:picMkLst>
            <pc:docMk/>
            <pc:sldMk cId="170545935" sldId="326"/>
            <ac:picMk id="12" creationId="{2113C2CD-D228-C408-2FD6-4DAEC14D0F0B}"/>
          </ac:picMkLst>
        </pc:picChg>
        <pc:picChg chg="mod">
          <ac:chgData name="Allison Giles" userId="cc9130d8-0fa7-43d5-86c7-48dc27632db5" providerId="ADAL" clId="{B489BAF0-F5FE-4A60-97BD-5BC4FF73F412}" dt="2025-05-21T15:21:43.015" v="665" actId="14100"/>
          <ac:picMkLst>
            <pc:docMk/>
            <pc:sldMk cId="170545935" sldId="326"/>
            <ac:picMk id="15" creationId="{FD70CB4D-A09F-6CA0-D40B-BCCF2DF5F7C1}"/>
          </ac:picMkLst>
        </pc:picChg>
      </pc:sldChg>
      <pc:sldChg chg="modNotesTx">
        <pc:chgData name="Allison Giles" userId="cc9130d8-0fa7-43d5-86c7-48dc27632db5" providerId="ADAL" clId="{B489BAF0-F5FE-4A60-97BD-5BC4FF73F412}" dt="2025-05-21T15:06:20.629" v="301" actId="20577"/>
        <pc:sldMkLst>
          <pc:docMk/>
          <pc:sldMk cId="1797919493" sldId="327"/>
        </pc:sldMkLst>
      </pc:sldChg>
      <pc:sldChg chg="del">
        <pc:chgData name="Allison Giles" userId="cc9130d8-0fa7-43d5-86c7-48dc27632db5" providerId="ADAL" clId="{B489BAF0-F5FE-4A60-97BD-5BC4FF73F412}" dt="2025-05-21T15:24:57.291" v="667" actId="47"/>
        <pc:sldMkLst>
          <pc:docMk/>
          <pc:sldMk cId="222089279" sldId="328"/>
        </pc:sldMkLst>
      </pc:sldChg>
      <pc:sldChg chg="del">
        <pc:chgData name="Allison Giles" userId="cc9130d8-0fa7-43d5-86c7-48dc27632db5" providerId="ADAL" clId="{B489BAF0-F5FE-4A60-97BD-5BC4FF73F412}" dt="2025-05-21T15:25:15.650" v="674" actId="47"/>
        <pc:sldMkLst>
          <pc:docMk/>
          <pc:sldMk cId="2180892724" sldId="329"/>
        </pc:sldMkLst>
      </pc:sldChg>
      <pc:sldChg chg="del">
        <pc:chgData name="Allison Giles" userId="cc9130d8-0fa7-43d5-86c7-48dc27632db5" providerId="ADAL" clId="{B489BAF0-F5FE-4A60-97BD-5BC4FF73F412}" dt="2025-05-21T15:25:09.553" v="672" actId="47"/>
        <pc:sldMkLst>
          <pc:docMk/>
          <pc:sldMk cId="1997164819" sldId="330"/>
        </pc:sldMkLst>
      </pc:sldChg>
      <pc:sldChg chg="modNotesTx">
        <pc:chgData name="Allison Giles" userId="cc9130d8-0fa7-43d5-86c7-48dc27632db5" providerId="ADAL" clId="{B489BAF0-F5FE-4A60-97BD-5BC4FF73F412}" dt="2025-05-21T15:34:42.957" v="857" actId="2"/>
        <pc:sldMkLst>
          <pc:docMk/>
          <pc:sldMk cId="2389545177" sldId="331"/>
        </pc:sldMkLst>
      </pc:sldChg>
      <pc:sldChg chg="delSp modSp mod modNotesTx">
        <pc:chgData name="Allison Giles" userId="cc9130d8-0fa7-43d5-86c7-48dc27632db5" providerId="ADAL" clId="{B489BAF0-F5FE-4A60-97BD-5BC4FF73F412}" dt="2025-05-21T15:35:08.833" v="864" actId="2"/>
        <pc:sldMkLst>
          <pc:docMk/>
          <pc:sldMk cId="1912004686" sldId="336"/>
        </pc:sldMkLst>
        <pc:spChg chg="del mod">
          <ac:chgData name="Allison Giles" userId="cc9130d8-0fa7-43d5-86c7-48dc27632db5" providerId="ADAL" clId="{B489BAF0-F5FE-4A60-97BD-5BC4FF73F412}" dt="2025-05-20T14:36:46.822" v="257" actId="478"/>
          <ac:spMkLst>
            <pc:docMk/>
            <pc:sldMk cId="1912004686" sldId="336"/>
            <ac:spMk id="2" creationId="{BA173911-023C-71E7-DF89-DAD848ECCBFA}"/>
          </ac:spMkLst>
        </pc:spChg>
        <pc:spChg chg="mod">
          <ac:chgData name="Allison Giles" userId="cc9130d8-0fa7-43d5-86c7-48dc27632db5" providerId="ADAL" clId="{B489BAF0-F5FE-4A60-97BD-5BC4FF73F412}" dt="2025-05-15T14:25:35.715" v="193" actId="1076"/>
          <ac:spMkLst>
            <pc:docMk/>
            <pc:sldMk cId="1912004686" sldId="336"/>
            <ac:spMk id="4" creationId="{7EC239FA-CE27-B9B5-63C8-E9FD8433ED74}"/>
          </ac:spMkLst>
        </pc:spChg>
        <pc:spChg chg="mod">
          <ac:chgData name="Allison Giles" userId="cc9130d8-0fa7-43d5-86c7-48dc27632db5" providerId="ADAL" clId="{B489BAF0-F5FE-4A60-97BD-5BC4FF73F412}" dt="2025-05-16T12:53:02.871" v="202" actId="207"/>
          <ac:spMkLst>
            <pc:docMk/>
            <pc:sldMk cId="1912004686" sldId="336"/>
            <ac:spMk id="6" creationId="{21DFDF46-6A42-FB02-3D84-DFBDC046B51E}"/>
          </ac:spMkLst>
        </pc:spChg>
        <pc:graphicFrameChg chg="mod modGraphic">
          <ac:chgData name="Allison Giles" userId="cc9130d8-0fa7-43d5-86c7-48dc27632db5" providerId="ADAL" clId="{B489BAF0-F5FE-4A60-97BD-5BC4FF73F412}" dt="2025-05-20T15:51:12.812" v="299" actId="1076"/>
          <ac:graphicFrameMkLst>
            <pc:docMk/>
            <pc:sldMk cId="1912004686" sldId="336"/>
            <ac:graphicFrameMk id="5" creationId="{C59FF8E1-0B7C-97DF-19A5-EEF101A2FC7F}"/>
          </ac:graphicFrameMkLst>
        </pc:graphicFrameChg>
      </pc:sldChg>
      <pc:sldChg chg="modSp mod">
        <pc:chgData name="Allison Giles" userId="cc9130d8-0fa7-43d5-86c7-48dc27632db5" providerId="ADAL" clId="{B489BAF0-F5FE-4A60-97BD-5BC4FF73F412}" dt="2025-05-21T15:34:26.359" v="855" actId="20577"/>
        <pc:sldMkLst>
          <pc:docMk/>
          <pc:sldMk cId="306546997" sldId="337"/>
        </pc:sldMkLst>
        <pc:spChg chg="mod">
          <ac:chgData name="Allison Giles" userId="cc9130d8-0fa7-43d5-86c7-48dc27632db5" providerId="ADAL" clId="{B489BAF0-F5FE-4A60-97BD-5BC4FF73F412}" dt="2025-05-21T15:34:26.359" v="855" actId="20577"/>
          <ac:spMkLst>
            <pc:docMk/>
            <pc:sldMk cId="306546997" sldId="337"/>
            <ac:spMk id="3" creationId="{D4D09FAD-2509-99BD-9713-FFF2FC60A480}"/>
          </ac:spMkLst>
        </pc:spChg>
      </pc:sldChg>
      <pc:sldChg chg="modSp mod">
        <pc:chgData name="Allison Giles" userId="cc9130d8-0fa7-43d5-86c7-48dc27632db5" providerId="ADAL" clId="{B489BAF0-F5FE-4A60-97BD-5BC4FF73F412}" dt="2025-05-15T14:30:15.336" v="197" actId="20577"/>
        <pc:sldMkLst>
          <pc:docMk/>
          <pc:sldMk cId="1586389297" sldId="341"/>
        </pc:sldMkLst>
        <pc:spChg chg="mod">
          <ac:chgData name="Allison Giles" userId="cc9130d8-0fa7-43d5-86c7-48dc27632db5" providerId="ADAL" clId="{B489BAF0-F5FE-4A60-97BD-5BC4FF73F412}" dt="2025-05-15T14:30:15.336" v="197" actId="20577"/>
          <ac:spMkLst>
            <pc:docMk/>
            <pc:sldMk cId="1586389297" sldId="341"/>
            <ac:spMk id="4" creationId="{00FF971A-FF3E-D831-0C2D-38D939B76213}"/>
          </ac:spMkLst>
        </pc:spChg>
      </pc:sldChg>
      <pc:sldChg chg="modNotesTx">
        <pc:chgData name="Allison Giles" userId="cc9130d8-0fa7-43d5-86c7-48dc27632db5" providerId="ADAL" clId="{B489BAF0-F5FE-4A60-97BD-5BC4FF73F412}" dt="2025-05-21T15:35:01.156" v="861" actId="2"/>
        <pc:sldMkLst>
          <pc:docMk/>
          <pc:sldMk cId="1725780873" sldId="347"/>
        </pc:sldMkLst>
      </pc:sldChg>
      <pc:sldChg chg="del">
        <pc:chgData name="Allison Giles" userId="cc9130d8-0fa7-43d5-86c7-48dc27632db5" providerId="ADAL" clId="{B489BAF0-F5FE-4A60-97BD-5BC4FF73F412}" dt="2025-05-21T15:24:58.096" v="668" actId="47"/>
        <pc:sldMkLst>
          <pc:docMk/>
          <pc:sldMk cId="1345097425" sldId="348"/>
        </pc:sldMkLst>
      </pc:sldChg>
      <pc:sldChg chg="del">
        <pc:chgData name="Allison Giles" userId="cc9130d8-0fa7-43d5-86c7-48dc27632db5" providerId="ADAL" clId="{B489BAF0-F5FE-4A60-97BD-5BC4FF73F412}" dt="2025-05-21T15:24:59.495" v="669" actId="47"/>
        <pc:sldMkLst>
          <pc:docMk/>
          <pc:sldMk cId="851575975" sldId="349"/>
        </pc:sldMkLst>
      </pc:sldChg>
      <pc:sldChg chg="modSp mod modNotesTx">
        <pc:chgData name="Allison Giles" userId="cc9130d8-0fa7-43d5-86c7-48dc27632db5" providerId="ADAL" clId="{B489BAF0-F5FE-4A60-97BD-5BC4FF73F412}" dt="2025-05-21T15:34:56.602" v="859" actId="2"/>
        <pc:sldMkLst>
          <pc:docMk/>
          <pc:sldMk cId="1275490398" sldId="355"/>
        </pc:sldMkLst>
        <pc:spChg chg="mod">
          <ac:chgData name="Allison Giles" userId="cc9130d8-0fa7-43d5-86c7-48dc27632db5" providerId="ADAL" clId="{B489BAF0-F5FE-4A60-97BD-5BC4FF73F412}" dt="2025-05-21T15:34:53.101" v="858" actId="2"/>
          <ac:spMkLst>
            <pc:docMk/>
            <pc:sldMk cId="1275490398" sldId="355"/>
            <ac:spMk id="6" creationId="{D5152A00-A926-E2EF-9EC0-76A65400DE15}"/>
          </ac:spMkLst>
        </pc:spChg>
      </pc:sldChg>
      <pc:sldChg chg="modSp mod">
        <pc:chgData name="Allison Giles" userId="cc9130d8-0fa7-43d5-86c7-48dc27632db5" providerId="ADAL" clId="{B489BAF0-F5FE-4A60-97BD-5BC4FF73F412}" dt="2025-05-21T15:15:24.620" v="555" actId="14100"/>
        <pc:sldMkLst>
          <pc:docMk/>
          <pc:sldMk cId="674053485" sldId="356"/>
        </pc:sldMkLst>
        <pc:spChg chg="mod">
          <ac:chgData name="Allison Giles" userId="cc9130d8-0fa7-43d5-86c7-48dc27632db5" providerId="ADAL" clId="{B489BAF0-F5FE-4A60-97BD-5BC4FF73F412}" dt="2025-05-21T15:15:24.620" v="555" actId="14100"/>
          <ac:spMkLst>
            <pc:docMk/>
            <pc:sldMk cId="674053485" sldId="356"/>
            <ac:spMk id="4" creationId="{C39F8676-F437-54B4-9D3C-549C9723A6D1}"/>
          </ac:spMkLst>
        </pc:spChg>
      </pc:sldChg>
      <pc:sldChg chg="modNotesTx">
        <pc:chgData name="Allison Giles" userId="cc9130d8-0fa7-43d5-86c7-48dc27632db5" providerId="ADAL" clId="{B489BAF0-F5FE-4A60-97BD-5BC4FF73F412}" dt="2025-05-21T15:35:04.501" v="863" actId="2"/>
        <pc:sldMkLst>
          <pc:docMk/>
          <pc:sldMk cId="471719415" sldId="357"/>
        </pc:sldMkLst>
      </pc:sldChg>
      <pc:sldChg chg="del">
        <pc:chgData name="Allison Giles" userId="cc9130d8-0fa7-43d5-86c7-48dc27632db5" providerId="ADAL" clId="{B489BAF0-F5FE-4A60-97BD-5BC4FF73F412}" dt="2025-05-21T15:05:31.487" v="300" actId="47"/>
        <pc:sldMkLst>
          <pc:docMk/>
          <pc:sldMk cId="3776866520" sldId="365"/>
        </pc:sldMkLst>
      </pc:sldChg>
      <pc:sldChg chg="del">
        <pc:chgData name="Allison Giles" userId="cc9130d8-0fa7-43d5-86c7-48dc27632db5" providerId="ADAL" clId="{B489BAF0-F5FE-4A60-97BD-5BC4FF73F412}" dt="2025-05-15T14:24:51.281" v="184" actId="47"/>
        <pc:sldMkLst>
          <pc:docMk/>
          <pc:sldMk cId="3505256910" sldId="367"/>
        </pc:sldMkLst>
      </pc:sldChg>
      <pc:sldChg chg="del">
        <pc:chgData name="Allison Giles" userId="cc9130d8-0fa7-43d5-86c7-48dc27632db5" providerId="ADAL" clId="{B489BAF0-F5FE-4A60-97BD-5BC4FF73F412}" dt="2025-05-15T14:24:58.437" v="186" actId="47"/>
        <pc:sldMkLst>
          <pc:docMk/>
          <pc:sldMk cId="3894915754" sldId="368"/>
        </pc:sldMkLst>
      </pc:sldChg>
      <pc:sldChg chg="del">
        <pc:chgData name="Allison Giles" userId="cc9130d8-0fa7-43d5-86c7-48dc27632db5" providerId="ADAL" clId="{B489BAF0-F5FE-4A60-97BD-5BC4FF73F412}" dt="2025-05-15T14:24:54.882" v="185" actId="47"/>
        <pc:sldMkLst>
          <pc:docMk/>
          <pc:sldMk cId="3413323911" sldId="369"/>
        </pc:sldMkLst>
      </pc:sldChg>
      <pc:sldChg chg="del">
        <pc:chgData name="Allison Giles" userId="cc9130d8-0fa7-43d5-86c7-48dc27632db5" providerId="ADAL" clId="{B489BAF0-F5FE-4A60-97BD-5BC4FF73F412}" dt="2025-05-15T14:25:01.151" v="187" actId="47"/>
        <pc:sldMkLst>
          <pc:docMk/>
          <pc:sldMk cId="3611884550" sldId="370"/>
        </pc:sldMkLst>
      </pc:sldChg>
      <pc:sldChg chg="del">
        <pc:chgData name="Allison Giles" userId="cc9130d8-0fa7-43d5-86c7-48dc27632db5" providerId="ADAL" clId="{B489BAF0-F5FE-4A60-97BD-5BC4FF73F412}" dt="2025-05-21T15:25:12.596" v="673" actId="47"/>
        <pc:sldMkLst>
          <pc:docMk/>
          <pc:sldMk cId="1430965942" sldId="387"/>
        </pc:sldMkLst>
      </pc:sldChg>
      <pc:sldMasterChg chg="del delSldLayout">
        <pc:chgData name="Allison Giles" userId="cc9130d8-0fa7-43d5-86c7-48dc27632db5" providerId="ADAL" clId="{B489BAF0-F5FE-4A60-97BD-5BC4FF73F412}" dt="2025-05-21T15:24:59.495" v="669" actId="47"/>
        <pc:sldMasterMkLst>
          <pc:docMk/>
          <pc:sldMasterMk cId="1183587964" sldId="2147483718"/>
        </pc:sldMasterMkLst>
        <pc:sldLayoutChg chg="del">
          <pc:chgData name="Allison Giles" userId="cc9130d8-0fa7-43d5-86c7-48dc27632db5" providerId="ADAL" clId="{B489BAF0-F5FE-4A60-97BD-5BC4FF73F412}" dt="2025-05-21T15:24:59.495" v="669" actId="47"/>
          <pc:sldLayoutMkLst>
            <pc:docMk/>
            <pc:sldMasterMk cId="1183587964" sldId="2147483718"/>
            <pc:sldLayoutMk cId="1890866414" sldId="2147483719"/>
          </pc:sldLayoutMkLst>
        </pc:sldLayoutChg>
        <pc:sldLayoutChg chg="del">
          <pc:chgData name="Allison Giles" userId="cc9130d8-0fa7-43d5-86c7-48dc27632db5" providerId="ADAL" clId="{B489BAF0-F5FE-4A60-97BD-5BC4FF73F412}" dt="2025-05-21T15:24:59.495" v="669" actId="47"/>
          <pc:sldLayoutMkLst>
            <pc:docMk/>
            <pc:sldMasterMk cId="1183587964" sldId="2147483718"/>
            <pc:sldLayoutMk cId="1514736229" sldId="2147483720"/>
          </pc:sldLayoutMkLst>
        </pc:sldLayoutChg>
        <pc:sldLayoutChg chg="del">
          <pc:chgData name="Allison Giles" userId="cc9130d8-0fa7-43d5-86c7-48dc27632db5" providerId="ADAL" clId="{B489BAF0-F5FE-4A60-97BD-5BC4FF73F412}" dt="2025-05-21T15:24:59.495" v="669" actId="47"/>
          <pc:sldLayoutMkLst>
            <pc:docMk/>
            <pc:sldMasterMk cId="1183587964" sldId="2147483718"/>
            <pc:sldLayoutMk cId="1574715828" sldId="2147483721"/>
          </pc:sldLayoutMkLst>
        </pc:sldLayoutChg>
        <pc:sldLayoutChg chg="del">
          <pc:chgData name="Allison Giles" userId="cc9130d8-0fa7-43d5-86c7-48dc27632db5" providerId="ADAL" clId="{B489BAF0-F5FE-4A60-97BD-5BC4FF73F412}" dt="2025-05-21T15:24:59.495" v="669" actId="47"/>
          <pc:sldLayoutMkLst>
            <pc:docMk/>
            <pc:sldMasterMk cId="1183587964" sldId="2147483718"/>
            <pc:sldLayoutMk cId="877081260" sldId="2147483722"/>
          </pc:sldLayoutMkLst>
        </pc:sldLayoutChg>
        <pc:sldLayoutChg chg="del">
          <pc:chgData name="Allison Giles" userId="cc9130d8-0fa7-43d5-86c7-48dc27632db5" providerId="ADAL" clId="{B489BAF0-F5FE-4A60-97BD-5BC4FF73F412}" dt="2025-05-21T15:24:59.495" v="669" actId="47"/>
          <pc:sldLayoutMkLst>
            <pc:docMk/>
            <pc:sldMasterMk cId="1183587964" sldId="2147483718"/>
            <pc:sldLayoutMk cId="3990783736" sldId="2147483723"/>
          </pc:sldLayoutMkLst>
        </pc:sldLayoutChg>
        <pc:sldLayoutChg chg="del">
          <pc:chgData name="Allison Giles" userId="cc9130d8-0fa7-43d5-86c7-48dc27632db5" providerId="ADAL" clId="{B489BAF0-F5FE-4A60-97BD-5BC4FF73F412}" dt="2025-05-21T15:24:59.495" v="669" actId="47"/>
          <pc:sldLayoutMkLst>
            <pc:docMk/>
            <pc:sldMasterMk cId="1183587964" sldId="2147483718"/>
            <pc:sldLayoutMk cId="3119925851" sldId="2147483724"/>
          </pc:sldLayoutMkLst>
        </pc:sldLayoutChg>
        <pc:sldLayoutChg chg="del">
          <pc:chgData name="Allison Giles" userId="cc9130d8-0fa7-43d5-86c7-48dc27632db5" providerId="ADAL" clId="{B489BAF0-F5FE-4A60-97BD-5BC4FF73F412}" dt="2025-05-21T15:24:59.495" v="669" actId="47"/>
          <pc:sldLayoutMkLst>
            <pc:docMk/>
            <pc:sldMasterMk cId="1183587964" sldId="2147483718"/>
            <pc:sldLayoutMk cId="169719823" sldId="2147483725"/>
          </pc:sldLayoutMkLst>
        </pc:sldLayoutChg>
        <pc:sldLayoutChg chg="del">
          <pc:chgData name="Allison Giles" userId="cc9130d8-0fa7-43d5-86c7-48dc27632db5" providerId="ADAL" clId="{B489BAF0-F5FE-4A60-97BD-5BC4FF73F412}" dt="2025-05-21T15:24:59.495" v="669" actId="47"/>
          <pc:sldLayoutMkLst>
            <pc:docMk/>
            <pc:sldMasterMk cId="1183587964" sldId="2147483718"/>
            <pc:sldLayoutMk cId="2183922864" sldId="2147483726"/>
          </pc:sldLayoutMkLst>
        </pc:sldLayoutChg>
        <pc:sldLayoutChg chg="del">
          <pc:chgData name="Allison Giles" userId="cc9130d8-0fa7-43d5-86c7-48dc27632db5" providerId="ADAL" clId="{B489BAF0-F5FE-4A60-97BD-5BC4FF73F412}" dt="2025-05-21T15:24:59.495" v="669" actId="47"/>
          <pc:sldLayoutMkLst>
            <pc:docMk/>
            <pc:sldMasterMk cId="1183587964" sldId="2147483718"/>
            <pc:sldLayoutMk cId="2583990706" sldId="2147483727"/>
          </pc:sldLayoutMkLst>
        </pc:sldLayoutChg>
        <pc:sldLayoutChg chg="del">
          <pc:chgData name="Allison Giles" userId="cc9130d8-0fa7-43d5-86c7-48dc27632db5" providerId="ADAL" clId="{B489BAF0-F5FE-4A60-97BD-5BC4FF73F412}" dt="2025-05-21T15:24:59.495" v="669" actId="47"/>
          <pc:sldLayoutMkLst>
            <pc:docMk/>
            <pc:sldMasterMk cId="1183587964" sldId="2147483718"/>
            <pc:sldLayoutMk cId="2432735741" sldId="2147483728"/>
          </pc:sldLayoutMkLst>
        </pc:sldLayoutChg>
        <pc:sldLayoutChg chg="del">
          <pc:chgData name="Allison Giles" userId="cc9130d8-0fa7-43d5-86c7-48dc27632db5" providerId="ADAL" clId="{B489BAF0-F5FE-4A60-97BD-5BC4FF73F412}" dt="2025-05-21T15:24:59.495" v="669" actId="47"/>
          <pc:sldLayoutMkLst>
            <pc:docMk/>
            <pc:sldMasterMk cId="1183587964" sldId="2147483718"/>
            <pc:sldLayoutMk cId="1995583569" sldId="2147483729"/>
          </pc:sldLayoutMkLst>
        </pc:sldLayoutChg>
      </pc:sldMasterChg>
    </pc:docChg>
  </pc:docChgLst>
  <pc:docChgLst>
    <pc:chgData name="Allison Giles" userId="S::allisongiles@thamesvalleyberkshire.co.uk::cc9130d8-0fa7-43d5-86c7-48dc27632db5" providerId="AD" clId="Web-{864033F4-2F49-376B-AC11-2FC250E16282}"/>
    <pc:docChg chg="modSld">
      <pc:chgData name="Allison Giles" userId="S::allisongiles@thamesvalleyberkshire.co.uk::cc9130d8-0fa7-43d5-86c7-48dc27632db5" providerId="AD" clId="Web-{864033F4-2F49-376B-AC11-2FC250E16282}" dt="2025-05-06T08:55:07.049" v="5" actId="1076"/>
      <pc:docMkLst>
        <pc:docMk/>
      </pc:docMkLst>
      <pc:sldChg chg="modSp">
        <pc:chgData name="Allison Giles" userId="S::allisongiles@thamesvalleyberkshire.co.uk::cc9130d8-0fa7-43d5-86c7-48dc27632db5" providerId="AD" clId="Web-{864033F4-2F49-376B-AC11-2FC250E16282}" dt="2025-05-06T08:55:07.049" v="5" actId="1076"/>
        <pc:sldMkLst>
          <pc:docMk/>
          <pc:sldMk cId="71014019" sldId="388"/>
        </pc:sldMkLst>
        <pc:picChg chg="mod">
          <ac:chgData name="Allison Giles" userId="S::allisongiles@thamesvalleyberkshire.co.uk::cc9130d8-0fa7-43d5-86c7-48dc27632db5" providerId="AD" clId="Web-{864033F4-2F49-376B-AC11-2FC250E16282}" dt="2025-05-06T08:55:07.049" v="5" actId="1076"/>
          <ac:picMkLst>
            <pc:docMk/>
            <pc:sldMk cId="71014019" sldId="388"/>
            <ac:picMk id="98" creationId="{882A5BFA-E4F9-4D39-5BDD-5570E1884C98}"/>
          </ac:picMkLst>
        </pc:picChg>
        <pc:picChg chg="mod">
          <ac:chgData name="Allison Giles" userId="S::allisongiles@thamesvalleyberkshire.co.uk::cc9130d8-0fa7-43d5-86c7-48dc27632db5" providerId="AD" clId="Web-{864033F4-2F49-376B-AC11-2FC250E16282}" dt="2025-05-06T08:55:02.971" v="2" actId="1076"/>
          <ac:picMkLst>
            <pc:docMk/>
            <pc:sldMk cId="71014019" sldId="388"/>
            <ac:picMk id="99" creationId="{4C186F9E-CC37-5BD5-534A-AD29CD0E489C}"/>
          </ac:picMkLst>
        </pc:picChg>
      </pc:sldChg>
    </pc:docChg>
  </pc:docChgLst>
  <pc:docChgLst>
    <pc:chgData name="Grace Slade" userId="S::graceslade@thamesvalleyberkshire.co.uk::c4ff2957-749b-4468-90d4-62fed324e43b" providerId="AD" clId="Web-{DA4F75A8-61CA-13F1-A3CD-75B684BCDFD2}"/>
    <pc:docChg chg="modSld">
      <pc:chgData name="Grace Slade" userId="S::graceslade@thamesvalleyberkshire.co.uk::c4ff2957-749b-4468-90d4-62fed324e43b" providerId="AD" clId="Web-{DA4F75A8-61CA-13F1-A3CD-75B684BCDFD2}" dt="2025-05-06T06:49:45.401" v="10" actId="14100"/>
      <pc:docMkLst>
        <pc:docMk/>
      </pc:docMkLst>
      <pc:sldChg chg="addSp delSp modSp">
        <pc:chgData name="Grace Slade" userId="S::graceslade@thamesvalleyberkshire.co.uk::c4ff2957-749b-4468-90d4-62fed324e43b" providerId="AD" clId="Web-{DA4F75A8-61CA-13F1-A3CD-75B684BCDFD2}" dt="2025-05-06T06:49:45.401" v="10" actId="14100"/>
        <pc:sldMkLst>
          <pc:docMk/>
          <pc:sldMk cId="1241113768" sldId="390"/>
        </pc:sldMkLst>
        <pc:picChg chg="add mod ord">
          <ac:chgData name="Grace Slade" userId="S::graceslade@thamesvalleyberkshire.co.uk::c4ff2957-749b-4468-90d4-62fed324e43b" providerId="AD" clId="Web-{DA4F75A8-61CA-13F1-A3CD-75B684BCDFD2}" dt="2025-05-06T06:49:45.401" v="10" actId="14100"/>
          <ac:picMkLst>
            <pc:docMk/>
            <pc:sldMk cId="1241113768" sldId="390"/>
            <ac:picMk id="4" creationId="{190F285A-78D2-BE9D-83E4-4391953675ED}"/>
          </ac:picMkLst>
        </pc:picChg>
      </pc:sldChg>
    </pc:docChg>
  </pc:docChgLst>
  <pc:docChgLst>
    <pc:chgData name="Grace Slade" userId="S::graceslade@thamesvalleyberkshire.co.uk::c4ff2957-749b-4468-90d4-62fed324e43b" providerId="AD" clId="Web-{F51B74AD-C807-7EF1-1086-66338273A5FF}"/>
    <pc:docChg chg="modSld">
      <pc:chgData name="Grace Slade" userId="S::graceslade@thamesvalleyberkshire.co.uk::c4ff2957-749b-4468-90d4-62fed324e43b" providerId="AD" clId="Web-{F51B74AD-C807-7EF1-1086-66338273A5FF}" dt="2025-05-02T08:50:19.583" v="0" actId="1076"/>
      <pc:docMkLst>
        <pc:docMk/>
      </pc:docMkLst>
      <pc:sldChg chg="modSp">
        <pc:chgData name="Grace Slade" userId="S::graceslade@thamesvalleyberkshire.co.uk::c4ff2957-749b-4468-90d4-62fed324e43b" providerId="AD" clId="Web-{F51B74AD-C807-7EF1-1086-66338273A5FF}" dt="2025-05-02T08:50:19.583" v="0" actId="1076"/>
        <pc:sldMkLst>
          <pc:docMk/>
          <pc:sldMk cId="2349045026" sldId="305"/>
        </pc:sldMkLst>
      </pc:sldChg>
    </pc:docChg>
  </pc:docChgLst>
  <pc:docChgLst>
    <pc:chgData name="Sharon Hart" userId="c888a95f-0edf-4d88-b185-3eeea8096a9e" providerId="ADAL" clId="{F4CB7F59-C8A6-4210-B41D-7AE653396FED}"/>
    <pc:docChg chg="undo custSel addSld delSld modSld">
      <pc:chgData name="Sharon Hart" userId="c888a95f-0edf-4d88-b185-3eeea8096a9e" providerId="ADAL" clId="{F4CB7F59-C8A6-4210-B41D-7AE653396FED}" dt="2025-05-21T14:25:48.967" v="2544" actId="6549"/>
      <pc:docMkLst>
        <pc:docMk/>
      </pc:docMkLst>
      <pc:sldChg chg="modNotesTx">
        <pc:chgData name="Sharon Hart" userId="c888a95f-0edf-4d88-b185-3eeea8096a9e" providerId="ADAL" clId="{F4CB7F59-C8A6-4210-B41D-7AE653396FED}" dt="2025-05-21T07:38:30.950" v="19"/>
        <pc:sldMkLst>
          <pc:docMk/>
          <pc:sldMk cId="4080124625" sldId="257"/>
        </pc:sldMkLst>
      </pc:sldChg>
      <pc:sldChg chg="modNotesTx">
        <pc:chgData name="Sharon Hart" userId="c888a95f-0edf-4d88-b185-3eeea8096a9e" providerId="ADAL" clId="{F4CB7F59-C8A6-4210-B41D-7AE653396FED}" dt="2025-05-21T13:51:12.986" v="1594" actId="20577"/>
        <pc:sldMkLst>
          <pc:docMk/>
          <pc:sldMk cId="1531059911" sldId="294"/>
        </pc:sldMkLst>
      </pc:sldChg>
      <pc:sldChg chg="modNotesTx">
        <pc:chgData name="Sharon Hart" userId="c888a95f-0edf-4d88-b185-3eeea8096a9e" providerId="ADAL" clId="{F4CB7F59-C8A6-4210-B41D-7AE653396FED}" dt="2025-05-21T08:00:45.571" v="243" actId="20577"/>
        <pc:sldMkLst>
          <pc:docMk/>
          <pc:sldMk cId="1797919493" sldId="327"/>
        </pc:sldMkLst>
      </pc:sldChg>
      <pc:sldChg chg="modNotesTx">
        <pc:chgData name="Sharon Hart" userId="c888a95f-0edf-4d88-b185-3eeea8096a9e" providerId="ADAL" clId="{F4CB7F59-C8A6-4210-B41D-7AE653396FED}" dt="2025-05-21T12:45:27.182" v="1554" actId="20577"/>
        <pc:sldMkLst>
          <pc:docMk/>
          <pc:sldMk cId="1997164819" sldId="330"/>
        </pc:sldMkLst>
      </pc:sldChg>
      <pc:sldChg chg="modNotesTx">
        <pc:chgData name="Sharon Hart" userId="c888a95f-0edf-4d88-b185-3eeea8096a9e" providerId="ADAL" clId="{F4CB7F59-C8A6-4210-B41D-7AE653396FED}" dt="2025-05-21T11:53:19.084" v="695"/>
        <pc:sldMkLst>
          <pc:docMk/>
          <pc:sldMk cId="2389545177" sldId="331"/>
        </pc:sldMkLst>
      </pc:sldChg>
      <pc:sldChg chg="modNotesTx">
        <pc:chgData name="Sharon Hart" userId="c888a95f-0edf-4d88-b185-3eeea8096a9e" providerId="ADAL" clId="{F4CB7F59-C8A6-4210-B41D-7AE653396FED}" dt="2025-05-21T07:38:12.035" v="18"/>
        <pc:sldMkLst>
          <pc:docMk/>
          <pc:sldMk cId="1586389297" sldId="341"/>
        </pc:sldMkLst>
      </pc:sldChg>
      <pc:sldChg chg="modNotesTx">
        <pc:chgData name="Sharon Hart" userId="c888a95f-0edf-4d88-b185-3eeea8096a9e" providerId="ADAL" clId="{F4CB7F59-C8A6-4210-B41D-7AE653396FED}" dt="2025-05-21T14:13:06.385" v="2372" actId="20577"/>
        <pc:sldMkLst>
          <pc:docMk/>
          <pc:sldMk cId="1725780873" sldId="347"/>
        </pc:sldMkLst>
      </pc:sldChg>
      <pc:sldChg chg="modNotesTx">
        <pc:chgData name="Sharon Hart" userId="c888a95f-0edf-4d88-b185-3eeea8096a9e" providerId="ADAL" clId="{F4CB7F59-C8A6-4210-B41D-7AE653396FED}" dt="2025-05-21T13:59:55.462" v="2041" actId="20577"/>
        <pc:sldMkLst>
          <pc:docMk/>
          <pc:sldMk cId="1275490398" sldId="355"/>
        </pc:sldMkLst>
      </pc:sldChg>
      <pc:sldChg chg="modNotesTx">
        <pc:chgData name="Sharon Hart" userId="c888a95f-0edf-4d88-b185-3eeea8096a9e" providerId="ADAL" clId="{F4CB7F59-C8A6-4210-B41D-7AE653396FED}" dt="2025-05-21T14:09:00.800" v="2339" actId="113"/>
        <pc:sldMkLst>
          <pc:docMk/>
          <pc:sldMk cId="674053485" sldId="356"/>
        </pc:sldMkLst>
      </pc:sldChg>
      <pc:sldChg chg="modNotesTx">
        <pc:chgData name="Sharon Hart" userId="c888a95f-0edf-4d88-b185-3eeea8096a9e" providerId="ADAL" clId="{F4CB7F59-C8A6-4210-B41D-7AE653396FED}" dt="2025-05-21T12:40:13.310" v="1541"/>
        <pc:sldMkLst>
          <pc:docMk/>
          <pc:sldMk cId="471719415" sldId="357"/>
        </pc:sldMkLst>
      </pc:sldChg>
      <pc:sldChg chg="modNotesTx">
        <pc:chgData name="Sharon Hart" userId="c888a95f-0edf-4d88-b185-3eeea8096a9e" providerId="ADAL" clId="{F4CB7F59-C8A6-4210-B41D-7AE653396FED}" dt="2025-05-21T14:15:15.813" v="2453" actId="20577"/>
        <pc:sldMkLst>
          <pc:docMk/>
          <pc:sldMk cId="1338311619" sldId="358"/>
        </pc:sldMkLst>
      </pc:sldChg>
      <pc:sldChg chg="modNotesTx">
        <pc:chgData name="Sharon Hart" userId="c888a95f-0edf-4d88-b185-3eeea8096a9e" providerId="ADAL" clId="{F4CB7F59-C8A6-4210-B41D-7AE653396FED}" dt="2025-05-21T14:25:48.967" v="2544" actId="6549"/>
        <pc:sldMkLst>
          <pc:docMk/>
          <pc:sldMk cId="3609893533" sldId="361"/>
        </pc:sldMkLst>
      </pc:sldChg>
      <pc:sldChg chg="modNotesTx">
        <pc:chgData name="Sharon Hart" userId="c888a95f-0edf-4d88-b185-3eeea8096a9e" providerId="ADAL" clId="{F4CB7F59-C8A6-4210-B41D-7AE653396FED}" dt="2025-05-21T12:13:07.755" v="1315" actId="6549"/>
        <pc:sldMkLst>
          <pc:docMk/>
          <pc:sldMk cId="1283413802" sldId="376"/>
        </pc:sldMkLst>
      </pc:sldChg>
      <pc:sldChg chg="modSp mod modNotesTx">
        <pc:chgData name="Sharon Hart" userId="c888a95f-0edf-4d88-b185-3eeea8096a9e" providerId="ADAL" clId="{F4CB7F59-C8A6-4210-B41D-7AE653396FED}" dt="2025-05-21T14:21:15.648" v="2489" actId="20577"/>
        <pc:sldMkLst>
          <pc:docMk/>
          <pc:sldMk cId="1564034089" sldId="385"/>
        </pc:sldMkLst>
        <pc:picChg chg="mod">
          <ac:chgData name="Sharon Hart" userId="c888a95f-0edf-4d88-b185-3eeea8096a9e" providerId="ADAL" clId="{F4CB7F59-C8A6-4210-B41D-7AE653396FED}" dt="2025-05-21T07:45:53.284" v="201" actId="14100"/>
          <ac:picMkLst>
            <pc:docMk/>
            <pc:sldMk cId="1564034089" sldId="385"/>
            <ac:picMk id="5" creationId="{FEA83894-78F8-DEDD-00C2-1DD8E59572F3}"/>
          </ac:picMkLst>
        </pc:picChg>
      </pc:sldChg>
      <pc:sldChg chg="new del">
        <pc:chgData name="Sharon Hart" userId="c888a95f-0edf-4d88-b185-3eeea8096a9e" providerId="ADAL" clId="{F4CB7F59-C8A6-4210-B41D-7AE653396FED}" dt="2025-05-19T08:21:09.159" v="15" actId="47"/>
        <pc:sldMkLst>
          <pc:docMk/>
          <pc:sldMk cId="2436801998" sldId="391"/>
        </pc:sldMkLst>
      </pc:sldChg>
      <pc:sldChg chg="addSp modSp new del mod">
        <pc:chgData name="Sharon Hart" userId="c888a95f-0edf-4d88-b185-3eeea8096a9e" providerId="ADAL" clId="{F4CB7F59-C8A6-4210-B41D-7AE653396FED}" dt="2025-05-21T07:28:29.601" v="16" actId="2696"/>
        <pc:sldMkLst>
          <pc:docMk/>
          <pc:sldMk cId="4087574363" sldId="392"/>
        </pc:sldMkLst>
      </pc:sldChg>
    </pc:docChg>
  </pc:docChgLst>
  <pc:docChgLst>
    <pc:chgData name="Grace Slade" userId="S::graceslade@thamesvalleyberkshire.co.uk::c4ff2957-749b-4468-90d4-62fed324e43b" providerId="AD" clId="Web-{D26BD748-C5B6-B31B-4E5F-E855A3B9D406}"/>
    <pc:docChg chg="addSld modSld">
      <pc:chgData name="Grace Slade" userId="S::graceslade@thamesvalleyberkshire.co.uk::c4ff2957-749b-4468-90d4-62fed324e43b" providerId="AD" clId="Web-{D26BD748-C5B6-B31B-4E5F-E855A3B9D406}" dt="2025-05-05T22:51:43.195" v="257" actId="20577"/>
      <pc:docMkLst>
        <pc:docMk/>
      </pc:docMkLst>
      <pc:sldChg chg="modSp">
        <pc:chgData name="Grace Slade" userId="S::graceslade@thamesvalleyberkshire.co.uk::c4ff2957-749b-4468-90d4-62fed324e43b" providerId="AD" clId="Web-{D26BD748-C5B6-B31B-4E5F-E855A3B9D406}" dt="2025-05-05T22:49:49.406" v="234" actId="1076"/>
        <pc:sldMkLst>
          <pc:docMk/>
          <pc:sldMk cId="1875695177" sldId="304"/>
        </pc:sldMkLst>
      </pc:sldChg>
      <pc:sldChg chg="modSp">
        <pc:chgData name="Grace Slade" userId="S::graceslade@thamesvalleyberkshire.co.uk::c4ff2957-749b-4468-90d4-62fed324e43b" providerId="AD" clId="Web-{D26BD748-C5B6-B31B-4E5F-E855A3B9D406}" dt="2025-05-05T22:51:08.287" v="252" actId="20577"/>
        <pc:sldMkLst>
          <pc:docMk/>
          <pc:sldMk cId="3111475819" sldId="306"/>
        </pc:sldMkLst>
      </pc:sldChg>
      <pc:sldChg chg="addSp delSp modSp">
        <pc:chgData name="Grace Slade" userId="S::graceslade@thamesvalleyberkshire.co.uk::c4ff2957-749b-4468-90d4-62fed324e43b" providerId="AD" clId="Web-{D26BD748-C5B6-B31B-4E5F-E855A3B9D406}" dt="2025-05-05T22:48:39.027" v="222" actId="20577"/>
        <pc:sldMkLst>
          <pc:docMk/>
          <pc:sldMk cId="71014019" sldId="388"/>
        </pc:sldMkLst>
        <pc:spChg chg="mod">
          <ac:chgData name="Grace Slade" userId="S::graceslade@thamesvalleyberkshire.co.uk::c4ff2957-749b-4468-90d4-62fed324e43b" providerId="AD" clId="Web-{D26BD748-C5B6-B31B-4E5F-E855A3B9D406}" dt="2025-05-05T22:25:37.185" v="23" actId="1076"/>
          <ac:spMkLst>
            <pc:docMk/>
            <pc:sldMk cId="71014019" sldId="388"/>
            <ac:spMk id="55" creationId="{87C7EBD1-BB26-BBBE-EF82-5B77AC6FFE51}"/>
          </ac:spMkLst>
        </pc:spChg>
        <pc:spChg chg="add mod">
          <ac:chgData name="Grace Slade" userId="S::graceslade@thamesvalleyberkshire.co.uk::c4ff2957-749b-4468-90d4-62fed324e43b" providerId="AD" clId="Web-{D26BD748-C5B6-B31B-4E5F-E855A3B9D406}" dt="2025-05-05T22:48:39.027" v="222" actId="20577"/>
          <ac:spMkLst>
            <pc:docMk/>
            <pc:sldMk cId="71014019" sldId="388"/>
            <ac:spMk id="78" creationId="{5700308C-7F2D-BFC2-7F66-AB3BE718EC53}"/>
          </ac:spMkLst>
        </pc:spChg>
        <pc:picChg chg="mod">
          <ac:chgData name="Grace Slade" userId="S::graceslade@thamesvalleyberkshire.co.uk::c4ff2957-749b-4468-90d4-62fed324e43b" providerId="AD" clId="Web-{D26BD748-C5B6-B31B-4E5F-E855A3B9D406}" dt="2025-05-05T22:27:32.021" v="51" actId="1076"/>
          <ac:picMkLst>
            <pc:docMk/>
            <pc:sldMk cId="71014019" sldId="388"/>
            <ac:picMk id="98" creationId="{882A5BFA-E4F9-4D39-5BDD-5570E1884C98}"/>
          </ac:picMkLst>
        </pc:picChg>
        <pc:picChg chg="mod">
          <ac:chgData name="Grace Slade" userId="S::graceslade@thamesvalleyberkshire.co.uk::c4ff2957-749b-4468-90d4-62fed324e43b" providerId="AD" clId="Web-{D26BD748-C5B6-B31B-4E5F-E855A3B9D406}" dt="2025-05-05T22:27:26.990" v="50" actId="1076"/>
          <ac:picMkLst>
            <pc:docMk/>
            <pc:sldMk cId="71014019" sldId="388"/>
            <ac:picMk id="99" creationId="{4C186F9E-CC37-5BD5-534A-AD29CD0E489C}"/>
          </ac:picMkLst>
        </pc:picChg>
      </pc:sldChg>
      <pc:sldChg chg="addSp delSp modSp">
        <pc:chgData name="Grace Slade" userId="S::graceslade@thamesvalleyberkshire.co.uk::c4ff2957-749b-4468-90d4-62fed324e43b" providerId="AD" clId="Web-{D26BD748-C5B6-B31B-4E5F-E855A3B9D406}" dt="2025-05-05T22:51:43.195" v="257" actId="20577"/>
        <pc:sldMkLst>
          <pc:docMk/>
          <pc:sldMk cId="2040636488" sldId="389"/>
        </pc:sldMkLst>
        <pc:spChg chg="add mod">
          <ac:chgData name="Grace Slade" userId="S::graceslade@thamesvalleyberkshire.co.uk::c4ff2957-749b-4468-90d4-62fed324e43b" providerId="AD" clId="Web-{D26BD748-C5B6-B31B-4E5F-E855A3B9D406}" dt="2025-05-05T22:45:07.497" v="144" actId="1076"/>
          <ac:spMkLst>
            <pc:docMk/>
            <pc:sldMk cId="2040636488" sldId="389"/>
            <ac:spMk id="4" creationId="{3175C423-789C-7C67-C98F-BCCE3322E22E}"/>
          </ac:spMkLst>
        </pc:spChg>
        <pc:spChg chg="add del mod">
          <ac:chgData name="Grace Slade" userId="S::graceslade@thamesvalleyberkshire.co.uk::c4ff2957-749b-4468-90d4-62fed324e43b" providerId="AD" clId="Web-{D26BD748-C5B6-B31B-4E5F-E855A3B9D406}" dt="2025-05-05T22:51:43.195" v="257" actId="20577"/>
          <ac:spMkLst>
            <pc:docMk/>
            <pc:sldMk cId="2040636488" sldId="389"/>
            <ac:spMk id="7" creationId="{6692FAA9-0E96-7AD3-1EA4-08047F4DE0A5}"/>
          </ac:spMkLst>
        </pc:spChg>
        <pc:picChg chg="mod">
          <ac:chgData name="Grace Slade" userId="S::graceslade@thamesvalleyberkshire.co.uk::c4ff2957-749b-4468-90d4-62fed324e43b" providerId="AD" clId="Web-{D26BD748-C5B6-B31B-4E5F-E855A3B9D406}" dt="2025-05-05T22:32:35.572" v="118" actId="1076"/>
          <ac:picMkLst>
            <pc:docMk/>
            <pc:sldMk cId="2040636488" sldId="389"/>
            <ac:picMk id="5" creationId="{578057D8-7E3B-CB5F-BC4F-8EBBA9881321}"/>
          </ac:picMkLst>
        </pc:picChg>
      </pc:sldChg>
      <pc:sldChg chg="addSp modSp new">
        <pc:chgData name="Grace Slade" userId="S::graceslade@thamesvalleyberkshire.co.uk::c4ff2957-749b-4468-90d4-62fed324e43b" providerId="AD" clId="Web-{D26BD748-C5B6-B31B-4E5F-E855A3B9D406}" dt="2025-05-05T22:50:25.690" v="242" actId="1076"/>
        <pc:sldMkLst>
          <pc:docMk/>
          <pc:sldMk cId="1241113768" sldId="390"/>
        </pc:sldMkLst>
        <pc:spChg chg="mod">
          <ac:chgData name="Grace Slade" userId="S::graceslade@thamesvalleyberkshire.co.uk::c4ff2957-749b-4468-90d4-62fed324e43b" providerId="AD" clId="Web-{D26BD748-C5B6-B31B-4E5F-E855A3B9D406}" dt="2025-05-05T22:49:19.654" v="228" actId="1076"/>
          <ac:spMkLst>
            <pc:docMk/>
            <pc:sldMk cId="1241113768" sldId="390"/>
            <ac:spMk id="2" creationId="{99DBAB7C-5234-1AA2-C328-DD0FAF3DA3D2}"/>
          </ac:spMkLst>
        </pc:spChg>
        <pc:spChg chg="add mod">
          <ac:chgData name="Grace Slade" userId="S::graceslade@thamesvalleyberkshire.co.uk::c4ff2957-749b-4468-90d4-62fed324e43b" providerId="AD" clId="Web-{D26BD748-C5B6-B31B-4E5F-E855A3B9D406}" dt="2025-05-05T22:50:25.690" v="242" actId="1076"/>
          <ac:spMkLst>
            <pc:docMk/>
            <pc:sldMk cId="1241113768" sldId="390"/>
            <ac:spMk id="5" creationId="{363D206B-999E-A520-252B-5C3A25F9C007}"/>
          </ac:spMkLst>
        </pc:spChg>
      </pc:sldChg>
    </pc:docChg>
  </pc:docChgLst>
  <pc:docChgLst>
    <pc:chgData name="Grace Slade" userId="S::graceslade@thamesvalleyberkshire.co.uk::c4ff2957-749b-4468-90d4-62fed324e43b" providerId="AD" clId="Web-{C85B69A2-EE8E-F841-A689-26574E7874EE}"/>
    <pc:docChg chg="addSld modSld">
      <pc:chgData name="Grace Slade" userId="S::graceslade@thamesvalleyberkshire.co.uk::c4ff2957-749b-4468-90d4-62fed324e43b" providerId="AD" clId="Web-{C85B69A2-EE8E-F841-A689-26574E7874EE}" dt="2025-05-02T10:38:08.503" v="20"/>
      <pc:docMkLst>
        <pc:docMk/>
      </pc:docMkLst>
      <pc:sldChg chg="addSp delSp modSp new">
        <pc:chgData name="Grace Slade" userId="S::graceslade@thamesvalleyberkshire.co.uk::c4ff2957-749b-4468-90d4-62fed324e43b" providerId="AD" clId="Web-{C85B69A2-EE8E-F841-A689-26574E7874EE}" dt="2025-05-02T10:38:08.503" v="20"/>
        <pc:sldMkLst>
          <pc:docMk/>
          <pc:sldMk cId="71014019" sldId="38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CD82C1-C2D4-49AB-A9D9-7E9CD1469C4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91F4835-C567-462A-856C-1E517CEBCD69}">
      <dgm:prSet/>
      <dgm:spPr/>
      <dgm:t>
        <a:bodyPr/>
        <a:lstStyle/>
        <a:p>
          <a:r>
            <a:rPr lang="en-GB" b="0" i="0" baseline="0"/>
            <a:t>The purpose of this presentation is for schools and young people to understand the local Berkshire Labour Market. Highlighting: </a:t>
          </a:r>
          <a:endParaRPr lang="en-US"/>
        </a:p>
      </dgm:t>
    </dgm:pt>
    <dgm:pt modelId="{7BBB77B8-218C-436F-BE87-B821740C6A76}" type="parTrans" cxnId="{1BF3C671-91A3-4837-8316-E19C7D06FD84}">
      <dgm:prSet/>
      <dgm:spPr/>
      <dgm:t>
        <a:bodyPr/>
        <a:lstStyle/>
        <a:p>
          <a:endParaRPr lang="en-US"/>
        </a:p>
      </dgm:t>
    </dgm:pt>
    <dgm:pt modelId="{92016BA2-59A4-4E97-A952-9B040C0A8328}" type="sibTrans" cxnId="{1BF3C671-91A3-4837-8316-E19C7D06FD84}">
      <dgm:prSet/>
      <dgm:spPr/>
      <dgm:t>
        <a:bodyPr/>
        <a:lstStyle/>
        <a:p>
          <a:endParaRPr lang="en-US"/>
        </a:p>
      </dgm:t>
    </dgm:pt>
    <dgm:pt modelId="{8FD15EB2-C78D-4CF3-8404-5A8D96BEC07E}">
      <dgm:prSet/>
      <dgm:spPr/>
      <dgm:t>
        <a:bodyPr/>
        <a:lstStyle/>
        <a:p>
          <a:r>
            <a:rPr lang="en-GB" b="0" i="0" baseline="0"/>
            <a:t>Top employers </a:t>
          </a:r>
          <a:endParaRPr lang="en-US"/>
        </a:p>
      </dgm:t>
    </dgm:pt>
    <dgm:pt modelId="{65FB04A9-A0C3-4344-A49B-DF379EFEF279}" type="parTrans" cxnId="{D680692B-E61B-4AF1-AAD8-7C9844E4EA87}">
      <dgm:prSet/>
      <dgm:spPr/>
      <dgm:t>
        <a:bodyPr/>
        <a:lstStyle/>
        <a:p>
          <a:endParaRPr lang="en-US"/>
        </a:p>
      </dgm:t>
    </dgm:pt>
    <dgm:pt modelId="{8DB68AFB-C1A6-417B-9CE3-E5E19F6E0979}" type="sibTrans" cxnId="{D680692B-E61B-4AF1-AAD8-7C9844E4EA87}">
      <dgm:prSet/>
      <dgm:spPr/>
      <dgm:t>
        <a:bodyPr/>
        <a:lstStyle/>
        <a:p>
          <a:endParaRPr lang="en-US"/>
        </a:p>
      </dgm:t>
    </dgm:pt>
    <dgm:pt modelId="{7249FA91-5D3A-44D6-814E-E5A0E4240595}">
      <dgm:prSet/>
      <dgm:spPr/>
      <dgm:t>
        <a:bodyPr/>
        <a:lstStyle/>
        <a:p>
          <a:r>
            <a:rPr lang="en-GB" b="0" i="0" baseline="0"/>
            <a:t>Different types of job postings</a:t>
          </a:r>
          <a:endParaRPr lang="en-US"/>
        </a:p>
      </dgm:t>
    </dgm:pt>
    <dgm:pt modelId="{28E8E2AC-FEF4-4D0E-87BC-7290F7BA4F31}" type="parTrans" cxnId="{5077635F-70B3-4A0B-A01A-7A1FCC5B9BD6}">
      <dgm:prSet/>
      <dgm:spPr/>
      <dgm:t>
        <a:bodyPr/>
        <a:lstStyle/>
        <a:p>
          <a:endParaRPr lang="en-US"/>
        </a:p>
      </dgm:t>
    </dgm:pt>
    <dgm:pt modelId="{B4BD2C11-552A-406D-BFAF-0583B1B69807}" type="sibTrans" cxnId="{5077635F-70B3-4A0B-A01A-7A1FCC5B9BD6}">
      <dgm:prSet/>
      <dgm:spPr/>
      <dgm:t>
        <a:bodyPr/>
        <a:lstStyle/>
        <a:p>
          <a:endParaRPr lang="en-US"/>
        </a:p>
      </dgm:t>
    </dgm:pt>
    <dgm:pt modelId="{7301DB0C-562C-49BB-85C6-CB8E89C8077B}">
      <dgm:prSet/>
      <dgm:spPr/>
      <dgm:t>
        <a:bodyPr/>
        <a:lstStyle/>
        <a:p>
          <a:r>
            <a:rPr lang="en-GB" b="0" i="0" baseline="0"/>
            <a:t>Diversity and inclusion in the workplace</a:t>
          </a:r>
          <a:endParaRPr lang="en-US"/>
        </a:p>
      </dgm:t>
    </dgm:pt>
    <dgm:pt modelId="{28209D60-BB12-45AF-AA8F-E5B46D196B87}" type="parTrans" cxnId="{E73EFF1E-00BC-4E86-A4EC-F579D88047A4}">
      <dgm:prSet/>
      <dgm:spPr/>
      <dgm:t>
        <a:bodyPr/>
        <a:lstStyle/>
        <a:p>
          <a:endParaRPr lang="en-US"/>
        </a:p>
      </dgm:t>
    </dgm:pt>
    <dgm:pt modelId="{47CB6524-E9B6-4BC5-86A7-F6B6059EB533}" type="sibTrans" cxnId="{E73EFF1E-00BC-4E86-A4EC-F579D88047A4}">
      <dgm:prSet/>
      <dgm:spPr/>
      <dgm:t>
        <a:bodyPr/>
        <a:lstStyle/>
        <a:p>
          <a:endParaRPr lang="en-US"/>
        </a:p>
      </dgm:t>
    </dgm:pt>
    <dgm:pt modelId="{A48074DB-24FF-4F95-8D4E-8BE5BC39FF07}">
      <dgm:prSet/>
      <dgm:spPr/>
      <dgm:t>
        <a:bodyPr/>
        <a:lstStyle/>
        <a:p>
          <a:r>
            <a:rPr lang="en-GB" b="0" i="0" baseline="0"/>
            <a:t>The current landscape of the job market</a:t>
          </a:r>
          <a:endParaRPr lang="en-US"/>
        </a:p>
      </dgm:t>
    </dgm:pt>
    <dgm:pt modelId="{FA455BE1-7FDA-4BA9-B9DF-A985CC695B80}" type="parTrans" cxnId="{D6AFC8DD-E0E8-428A-9423-BB92CA323744}">
      <dgm:prSet/>
      <dgm:spPr/>
      <dgm:t>
        <a:bodyPr/>
        <a:lstStyle/>
        <a:p>
          <a:endParaRPr lang="en-US"/>
        </a:p>
      </dgm:t>
    </dgm:pt>
    <dgm:pt modelId="{B2FBE8EE-6701-41C5-9F16-778578582DD3}" type="sibTrans" cxnId="{D6AFC8DD-E0E8-428A-9423-BB92CA323744}">
      <dgm:prSet/>
      <dgm:spPr/>
      <dgm:t>
        <a:bodyPr/>
        <a:lstStyle/>
        <a:p>
          <a:endParaRPr lang="en-US"/>
        </a:p>
      </dgm:t>
    </dgm:pt>
    <dgm:pt modelId="{F9C5FF67-836C-47A8-A99A-E907C9CD16E6}">
      <dgm:prSet/>
      <dgm:spPr/>
      <dgm:t>
        <a:bodyPr/>
        <a:lstStyle/>
        <a:p>
          <a:r>
            <a:rPr lang="en-GB" b="0" i="0" baseline="0"/>
            <a:t>STEM jobs and education</a:t>
          </a:r>
          <a:endParaRPr lang="en-US"/>
        </a:p>
      </dgm:t>
    </dgm:pt>
    <dgm:pt modelId="{D0368C13-471A-4551-874C-C7BCC56C07E8}" type="parTrans" cxnId="{3B008AE8-5B76-4B52-B620-D3286593CAD8}">
      <dgm:prSet/>
      <dgm:spPr/>
      <dgm:t>
        <a:bodyPr/>
        <a:lstStyle/>
        <a:p>
          <a:endParaRPr lang="en-US"/>
        </a:p>
      </dgm:t>
    </dgm:pt>
    <dgm:pt modelId="{30695DB6-8053-4909-96D8-125A3A655502}" type="sibTrans" cxnId="{3B008AE8-5B76-4B52-B620-D3286593CAD8}">
      <dgm:prSet/>
      <dgm:spPr/>
      <dgm:t>
        <a:bodyPr/>
        <a:lstStyle/>
        <a:p>
          <a:endParaRPr lang="en-US"/>
        </a:p>
      </dgm:t>
    </dgm:pt>
    <dgm:pt modelId="{E40759CC-5271-44C7-86C8-A03DB3D4E8BE}">
      <dgm:prSet/>
      <dgm:spPr/>
      <dgm:t>
        <a:bodyPr/>
        <a:lstStyle/>
        <a:p>
          <a:r>
            <a:rPr lang="en-GB" b="0" i="0" baseline="0"/>
            <a:t>Common skills shortages and surplus </a:t>
          </a:r>
          <a:endParaRPr lang="en-US"/>
        </a:p>
      </dgm:t>
    </dgm:pt>
    <dgm:pt modelId="{ACD10DBC-03D8-43CB-A927-0BC38751FF53}" type="parTrans" cxnId="{DA93B3AE-F024-4ADE-9126-C81F5FA01F64}">
      <dgm:prSet/>
      <dgm:spPr/>
      <dgm:t>
        <a:bodyPr/>
        <a:lstStyle/>
        <a:p>
          <a:endParaRPr lang="en-US"/>
        </a:p>
      </dgm:t>
    </dgm:pt>
    <dgm:pt modelId="{8622B07A-997C-445D-A31B-562241A5EDE9}" type="sibTrans" cxnId="{DA93B3AE-F024-4ADE-9126-C81F5FA01F64}">
      <dgm:prSet/>
      <dgm:spPr/>
      <dgm:t>
        <a:bodyPr/>
        <a:lstStyle/>
        <a:p>
          <a:endParaRPr lang="en-US"/>
        </a:p>
      </dgm:t>
    </dgm:pt>
    <dgm:pt modelId="{ACECB60A-D24B-4D6E-8A98-82AB122842A1}">
      <dgm:prSet/>
      <dgm:spPr/>
      <dgm:t>
        <a:bodyPr/>
        <a:lstStyle/>
        <a:p>
          <a:r>
            <a:rPr lang="en-GB" b="0" i="0" baseline="0"/>
            <a:t>Specialised skills shortages and surplus </a:t>
          </a:r>
          <a:endParaRPr lang="en-US"/>
        </a:p>
      </dgm:t>
    </dgm:pt>
    <dgm:pt modelId="{851ACD89-9C9F-43A1-A7A3-C967605E855E}" type="parTrans" cxnId="{B92968DD-EC2A-4E92-A7DF-D3BFA2007150}">
      <dgm:prSet/>
      <dgm:spPr/>
      <dgm:t>
        <a:bodyPr/>
        <a:lstStyle/>
        <a:p>
          <a:endParaRPr lang="en-US"/>
        </a:p>
      </dgm:t>
    </dgm:pt>
    <dgm:pt modelId="{DC6D0AA7-65A2-4B71-8FD2-187A92959558}" type="sibTrans" cxnId="{B92968DD-EC2A-4E92-A7DF-D3BFA2007150}">
      <dgm:prSet/>
      <dgm:spPr/>
      <dgm:t>
        <a:bodyPr/>
        <a:lstStyle/>
        <a:p>
          <a:endParaRPr lang="en-US"/>
        </a:p>
      </dgm:t>
    </dgm:pt>
    <dgm:pt modelId="{8376B299-03C9-40D3-8A6C-C29469AD26F7}">
      <dgm:prSet/>
      <dgm:spPr/>
      <dgm:t>
        <a:bodyPr/>
        <a:lstStyle/>
        <a:p>
          <a:r>
            <a:rPr lang="en-GB" b="0" i="0" baseline="0"/>
            <a:t>Apprenticeship postings </a:t>
          </a:r>
          <a:endParaRPr lang="en-US"/>
        </a:p>
      </dgm:t>
    </dgm:pt>
    <dgm:pt modelId="{28D91EC8-0038-407E-ABF5-32388EE4F3F1}" type="parTrans" cxnId="{D1AD9F50-D755-4331-9BAD-5AB08E1DE2D6}">
      <dgm:prSet/>
      <dgm:spPr/>
      <dgm:t>
        <a:bodyPr/>
        <a:lstStyle/>
        <a:p>
          <a:endParaRPr lang="en-US"/>
        </a:p>
      </dgm:t>
    </dgm:pt>
    <dgm:pt modelId="{73D6462C-D67F-4244-9339-01FE4EB29758}" type="sibTrans" cxnId="{D1AD9F50-D755-4331-9BAD-5AB08E1DE2D6}">
      <dgm:prSet/>
      <dgm:spPr/>
      <dgm:t>
        <a:bodyPr/>
        <a:lstStyle/>
        <a:p>
          <a:endParaRPr lang="en-US"/>
        </a:p>
      </dgm:t>
    </dgm:pt>
    <dgm:pt modelId="{ECC252F1-DE66-457C-9926-9A5F624E4994}">
      <dgm:prSet/>
      <dgm:spPr/>
      <dgm:t>
        <a:bodyPr/>
        <a:lstStyle/>
        <a:p>
          <a:r>
            <a:rPr lang="en-GB" b="0" i="0" baseline="0"/>
            <a:t>Niche labour market information</a:t>
          </a:r>
          <a:endParaRPr lang="en-US"/>
        </a:p>
      </dgm:t>
    </dgm:pt>
    <dgm:pt modelId="{BF13EA55-0887-4B86-BF9B-A4BC7D66660E}" type="parTrans" cxnId="{83285C8C-947D-4E41-B8E7-293E74A20DF4}">
      <dgm:prSet/>
      <dgm:spPr/>
      <dgm:t>
        <a:bodyPr/>
        <a:lstStyle/>
        <a:p>
          <a:endParaRPr lang="en-US"/>
        </a:p>
      </dgm:t>
    </dgm:pt>
    <dgm:pt modelId="{594079D7-61CE-4D90-A86C-6BEC2B5F4DA9}" type="sibTrans" cxnId="{83285C8C-947D-4E41-B8E7-293E74A20DF4}">
      <dgm:prSet/>
      <dgm:spPr/>
      <dgm:t>
        <a:bodyPr/>
        <a:lstStyle/>
        <a:p>
          <a:endParaRPr lang="en-US"/>
        </a:p>
      </dgm:t>
    </dgm:pt>
    <dgm:pt modelId="{ED538E3A-55DE-43B3-B146-3414DE2E7EC1}">
      <dgm:prSet/>
      <dgm:spPr/>
      <dgm:t>
        <a:bodyPr/>
        <a:lstStyle/>
        <a:p>
          <a:r>
            <a:rPr lang="en-GB" b="0" i="0" baseline="0"/>
            <a:t>Jobs and skills that will be required in Berkshire in the future</a:t>
          </a:r>
          <a:endParaRPr lang="en-US"/>
        </a:p>
      </dgm:t>
    </dgm:pt>
    <dgm:pt modelId="{B1778463-7E11-4A5D-8F81-C70986C4DF38}" type="parTrans" cxnId="{2D3476CE-B4B3-4066-A722-DB96FF5C40BB}">
      <dgm:prSet/>
      <dgm:spPr/>
      <dgm:t>
        <a:bodyPr/>
        <a:lstStyle/>
        <a:p>
          <a:endParaRPr lang="en-US"/>
        </a:p>
      </dgm:t>
    </dgm:pt>
    <dgm:pt modelId="{61569B8C-73C8-41BE-901B-A9736FFD19C3}" type="sibTrans" cxnId="{2D3476CE-B4B3-4066-A722-DB96FF5C40BB}">
      <dgm:prSet/>
      <dgm:spPr/>
      <dgm:t>
        <a:bodyPr/>
        <a:lstStyle/>
        <a:p>
          <a:endParaRPr lang="en-US"/>
        </a:p>
      </dgm:t>
    </dgm:pt>
    <dgm:pt modelId="{0CA611DE-114F-483B-803A-754FB6D3B77E}">
      <dgm:prSet/>
      <dgm:spPr/>
      <dgm:t>
        <a:bodyPr/>
        <a:lstStyle/>
        <a:p>
          <a:r>
            <a:rPr lang="en-GB" b="0" i="0" baseline="0"/>
            <a:t>The data range is from 2024-2025</a:t>
          </a:r>
          <a:endParaRPr lang="en-US"/>
        </a:p>
      </dgm:t>
    </dgm:pt>
    <dgm:pt modelId="{6C09A51D-11B4-4D9A-AB48-D757A15FA57E}" type="parTrans" cxnId="{511C1423-8904-485D-8E51-8393336311F4}">
      <dgm:prSet/>
      <dgm:spPr/>
      <dgm:t>
        <a:bodyPr/>
        <a:lstStyle/>
        <a:p>
          <a:endParaRPr lang="en-US"/>
        </a:p>
      </dgm:t>
    </dgm:pt>
    <dgm:pt modelId="{37F6D0AA-C3C2-4953-ABD2-486A9C4D62C4}" type="sibTrans" cxnId="{511C1423-8904-485D-8E51-8393336311F4}">
      <dgm:prSet/>
      <dgm:spPr/>
      <dgm:t>
        <a:bodyPr/>
        <a:lstStyle/>
        <a:p>
          <a:endParaRPr lang="en-US"/>
        </a:p>
      </dgm:t>
    </dgm:pt>
    <dgm:pt modelId="{65376340-794C-4E1D-8610-69757AE46EEA}" type="pres">
      <dgm:prSet presAssocID="{28CD82C1-C2D4-49AB-A9D9-7E9CD1469C4C}" presName="linear" presStyleCnt="0">
        <dgm:presLayoutVars>
          <dgm:animLvl val="lvl"/>
          <dgm:resizeHandles val="exact"/>
        </dgm:presLayoutVars>
      </dgm:prSet>
      <dgm:spPr/>
      <dgm:t>
        <a:bodyPr/>
        <a:lstStyle/>
        <a:p>
          <a:endParaRPr lang="en-US"/>
        </a:p>
      </dgm:t>
    </dgm:pt>
    <dgm:pt modelId="{26371E2E-C66B-4D35-A474-5D1F43602785}" type="pres">
      <dgm:prSet presAssocID="{191F4835-C567-462A-856C-1E517CEBCD69}" presName="parentText" presStyleLbl="node1" presStyleIdx="0" presStyleCnt="2">
        <dgm:presLayoutVars>
          <dgm:chMax val="0"/>
          <dgm:bulletEnabled val="1"/>
        </dgm:presLayoutVars>
      </dgm:prSet>
      <dgm:spPr/>
      <dgm:t>
        <a:bodyPr/>
        <a:lstStyle/>
        <a:p>
          <a:endParaRPr lang="en-US"/>
        </a:p>
      </dgm:t>
    </dgm:pt>
    <dgm:pt modelId="{76500EC1-0F42-4DC0-8600-D56F6094F578}" type="pres">
      <dgm:prSet presAssocID="{191F4835-C567-462A-856C-1E517CEBCD69}" presName="childText" presStyleLbl="revTx" presStyleIdx="0" presStyleCnt="1">
        <dgm:presLayoutVars>
          <dgm:bulletEnabled val="1"/>
        </dgm:presLayoutVars>
      </dgm:prSet>
      <dgm:spPr/>
      <dgm:t>
        <a:bodyPr/>
        <a:lstStyle/>
        <a:p>
          <a:endParaRPr lang="en-US"/>
        </a:p>
      </dgm:t>
    </dgm:pt>
    <dgm:pt modelId="{044D81DE-58EF-4D6D-8455-5066221F312A}" type="pres">
      <dgm:prSet presAssocID="{0CA611DE-114F-483B-803A-754FB6D3B77E}" presName="parentText" presStyleLbl="node1" presStyleIdx="1" presStyleCnt="2">
        <dgm:presLayoutVars>
          <dgm:chMax val="0"/>
          <dgm:bulletEnabled val="1"/>
        </dgm:presLayoutVars>
      </dgm:prSet>
      <dgm:spPr/>
      <dgm:t>
        <a:bodyPr/>
        <a:lstStyle/>
        <a:p>
          <a:endParaRPr lang="en-US"/>
        </a:p>
      </dgm:t>
    </dgm:pt>
  </dgm:ptLst>
  <dgm:cxnLst>
    <dgm:cxn modelId="{1BF3C671-91A3-4837-8316-E19C7D06FD84}" srcId="{28CD82C1-C2D4-49AB-A9D9-7E9CD1469C4C}" destId="{191F4835-C567-462A-856C-1E517CEBCD69}" srcOrd="0" destOrd="0" parTransId="{7BBB77B8-218C-436F-BE87-B821740C6A76}" sibTransId="{92016BA2-59A4-4E97-A952-9B040C0A8328}"/>
    <dgm:cxn modelId="{3B008AE8-5B76-4B52-B620-D3286593CAD8}" srcId="{191F4835-C567-462A-856C-1E517CEBCD69}" destId="{F9C5FF67-836C-47A8-A99A-E907C9CD16E6}" srcOrd="4" destOrd="0" parTransId="{D0368C13-471A-4551-874C-C7BCC56C07E8}" sibTransId="{30695DB6-8053-4909-96D8-125A3A655502}"/>
    <dgm:cxn modelId="{49B4C90B-7506-4227-8BCF-F875563A230D}" type="presOf" srcId="{0CA611DE-114F-483B-803A-754FB6D3B77E}" destId="{044D81DE-58EF-4D6D-8455-5066221F312A}" srcOrd="0" destOrd="0" presId="urn:microsoft.com/office/officeart/2005/8/layout/vList2"/>
    <dgm:cxn modelId="{02F9FD85-FD49-438E-A054-234E7F97B819}" type="presOf" srcId="{7301DB0C-562C-49BB-85C6-CB8E89C8077B}" destId="{76500EC1-0F42-4DC0-8600-D56F6094F578}" srcOrd="0" destOrd="2" presId="urn:microsoft.com/office/officeart/2005/8/layout/vList2"/>
    <dgm:cxn modelId="{390F7827-D489-4470-AB0C-256A6B7F8C13}" type="presOf" srcId="{191F4835-C567-462A-856C-1E517CEBCD69}" destId="{26371E2E-C66B-4D35-A474-5D1F43602785}" srcOrd="0" destOrd="0" presId="urn:microsoft.com/office/officeart/2005/8/layout/vList2"/>
    <dgm:cxn modelId="{9C6D0FF7-B6DD-4983-B734-6C515CB8D155}" type="presOf" srcId="{ED538E3A-55DE-43B3-B146-3414DE2E7EC1}" destId="{76500EC1-0F42-4DC0-8600-D56F6094F578}" srcOrd="0" destOrd="9" presId="urn:microsoft.com/office/officeart/2005/8/layout/vList2"/>
    <dgm:cxn modelId="{D680692B-E61B-4AF1-AAD8-7C9844E4EA87}" srcId="{191F4835-C567-462A-856C-1E517CEBCD69}" destId="{8FD15EB2-C78D-4CF3-8404-5A8D96BEC07E}" srcOrd="0" destOrd="0" parTransId="{65FB04A9-A0C3-4344-A49B-DF379EFEF279}" sibTransId="{8DB68AFB-C1A6-417B-9CE3-E5E19F6E0979}"/>
    <dgm:cxn modelId="{B8F08FFB-8CE0-4C05-8F1E-62E5000E1017}" type="presOf" srcId="{A48074DB-24FF-4F95-8D4E-8BE5BC39FF07}" destId="{76500EC1-0F42-4DC0-8600-D56F6094F578}" srcOrd="0" destOrd="3" presId="urn:microsoft.com/office/officeart/2005/8/layout/vList2"/>
    <dgm:cxn modelId="{D6AFC8DD-E0E8-428A-9423-BB92CA323744}" srcId="{191F4835-C567-462A-856C-1E517CEBCD69}" destId="{A48074DB-24FF-4F95-8D4E-8BE5BC39FF07}" srcOrd="3" destOrd="0" parTransId="{FA455BE1-7FDA-4BA9-B9DF-A985CC695B80}" sibTransId="{B2FBE8EE-6701-41C5-9F16-778578582DD3}"/>
    <dgm:cxn modelId="{83285C8C-947D-4E41-B8E7-293E74A20DF4}" srcId="{191F4835-C567-462A-856C-1E517CEBCD69}" destId="{ECC252F1-DE66-457C-9926-9A5F624E4994}" srcOrd="8" destOrd="0" parTransId="{BF13EA55-0887-4B86-BF9B-A4BC7D66660E}" sibTransId="{594079D7-61CE-4D90-A86C-6BEC2B5F4DA9}"/>
    <dgm:cxn modelId="{DE60B760-8284-4F05-91DB-6CF80BF931AA}" type="presOf" srcId="{28CD82C1-C2D4-49AB-A9D9-7E9CD1469C4C}" destId="{65376340-794C-4E1D-8610-69757AE46EEA}" srcOrd="0" destOrd="0" presId="urn:microsoft.com/office/officeart/2005/8/layout/vList2"/>
    <dgm:cxn modelId="{D15F82EA-1249-4B01-8E15-A9408DD57264}" type="presOf" srcId="{8376B299-03C9-40D3-8A6C-C29469AD26F7}" destId="{76500EC1-0F42-4DC0-8600-D56F6094F578}" srcOrd="0" destOrd="7" presId="urn:microsoft.com/office/officeart/2005/8/layout/vList2"/>
    <dgm:cxn modelId="{511C1423-8904-485D-8E51-8393336311F4}" srcId="{28CD82C1-C2D4-49AB-A9D9-7E9CD1469C4C}" destId="{0CA611DE-114F-483B-803A-754FB6D3B77E}" srcOrd="1" destOrd="0" parTransId="{6C09A51D-11B4-4D9A-AB48-D757A15FA57E}" sibTransId="{37F6D0AA-C3C2-4953-ABD2-486A9C4D62C4}"/>
    <dgm:cxn modelId="{F5960A43-85AE-464E-B07A-AB597D34F9CC}" type="presOf" srcId="{8FD15EB2-C78D-4CF3-8404-5A8D96BEC07E}" destId="{76500EC1-0F42-4DC0-8600-D56F6094F578}" srcOrd="0" destOrd="0" presId="urn:microsoft.com/office/officeart/2005/8/layout/vList2"/>
    <dgm:cxn modelId="{D27EB1B2-189B-41FB-8CAE-10D0AF0A7D96}" type="presOf" srcId="{ACECB60A-D24B-4D6E-8A98-82AB122842A1}" destId="{76500EC1-0F42-4DC0-8600-D56F6094F578}" srcOrd="0" destOrd="6" presId="urn:microsoft.com/office/officeart/2005/8/layout/vList2"/>
    <dgm:cxn modelId="{E73EFF1E-00BC-4E86-A4EC-F579D88047A4}" srcId="{191F4835-C567-462A-856C-1E517CEBCD69}" destId="{7301DB0C-562C-49BB-85C6-CB8E89C8077B}" srcOrd="2" destOrd="0" parTransId="{28209D60-BB12-45AF-AA8F-E5B46D196B87}" sibTransId="{47CB6524-E9B6-4BC5-86A7-F6B6059EB533}"/>
    <dgm:cxn modelId="{412FEEBE-C00D-4117-9054-1FAF3BC8A3A9}" type="presOf" srcId="{ECC252F1-DE66-457C-9926-9A5F624E4994}" destId="{76500EC1-0F42-4DC0-8600-D56F6094F578}" srcOrd="0" destOrd="8" presId="urn:microsoft.com/office/officeart/2005/8/layout/vList2"/>
    <dgm:cxn modelId="{D1AD9F50-D755-4331-9BAD-5AB08E1DE2D6}" srcId="{191F4835-C567-462A-856C-1E517CEBCD69}" destId="{8376B299-03C9-40D3-8A6C-C29469AD26F7}" srcOrd="7" destOrd="0" parTransId="{28D91EC8-0038-407E-ABF5-32388EE4F3F1}" sibTransId="{73D6462C-D67F-4244-9339-01FE4EB29758}"/>
    <dgm:cxn modelId="{B92968DD-EC2A-4E92-A7DF-D3BFA2007150}" srcId="{191F4835-C567-462A-856C-1E517CEBCD69}" destId="{ACECB60A-D24B-4D6E-8A98-82AB122842A1}" srcOrd="6" destOrd="0" parTransId="{851ACD89-9C9F-43A1-A7A3-C967605E855E}" sibTransId="{DC6D0AA7-65A2-4B71-8FD2-187A92959558}"/>
    <dgm:cxn modelId="{2D3476CE-B4B3-4066-A722-DB96FF5C40BB}" srcId="{191F4835-C567-462A-856C-1E517CEBCD69}" destId="{ED538E3A-55DE-43B3-B146-3414DE2E7EC1}" srcOrd="9" destOrd="0" parTransId="{B1778463-7E11-4A5D-8F81-C70986C4DF38}" sibTransId="{61569B8C-73C8-41BE-901B-A9736FFD19C3}"/>
    <dgm:cxn modelId="{0D301A29-1AEC-4227-A41F-2F948B16404E}" type="presOf" srcId="{F9C5FF67-836C-47A8-A99A-E907C9CD16E6}" destId="{76500EC1-0F42-4DC0-8600-D56F6094F578}" srcOrd="0" destOrd="4" presId="urn:microsoft.com/office/officeart/2005/8/layout/vList2"/>
    <dgm:cxn modelId="{5077635F-70B3-4A0B-A01A-7A1FCC5B9BD6}" srcId="{191F4835-C567-462A-856C-1E517CEBCD69}" destId="{7249FA91-5D3A-44D6-814E-E5A0E4240595}" srcOrd="1" destOrd="0" parTransId="{28E8E2AC-FEF4-4D0E-87BC-7290F7BA4F31}" sibTransId="{B4BD2C11-552A-406D-BFAF-0583B1B69807}"/>
    <dgm:cxn modelId="{DA93B3AE-F024-4ADE-9126-C81F5FA01F64}" srcId="{191F4835-C567-462A-856C-1E517CEBCD69}" destId="{E40759CC-5271-44C7-86C8-A03DB3D4E8BE}" srcOrd="5" destOrd="0" parTransId="{ACD10DBC-03D8-43CB-A927-0BC38751FF53}" sibTransId="{8622B07A-997C-445D-A31B-562241A5EDE9}"/>
    <dgm:cxn modelId="{F65312F7-90E1-4049-8423-677CFFE763CB}" type="presOf" srcId="{7249FA91-5D3A-44D6-814E-E5A0E4240595}" destId="{76500EC1-0F42-4DC0-8600-D56F6094F578}" srcOrd="0" destOrd="1" presId="urn:microsoft.com/office/officeart/2005/8/layout/vList2"/>
    <dgm:cxn modelId="{A221478E-B5BA-4E4B-A98D-A9BDA52AF386}" type="presOf" srcId="{E40759CC-5271-44C7-86C8-A03DB3D4E8BE}" destId="{76500EC1-0F42-4DC0-8600-D56F6094F578}" srcOrd="0" destOrd="5" presId="urn:microsoft.com/office/officeart/2005/8/layout/vList2"/>
    <dgm:cxn modelId="{9F639452-5FB5-4ACE-AC81-772C9B195A89}" type="presParOf" srcId="{65376340-794C-4E1D-8610-69757AE46EEA}" destId="{26371E2E-C66B-4D35-A474-5D1F43602785}" srcOrd="0" destOrd="0" presId="urn:microsoft.com/office/officeart/2005/8/layout/vList2"/>
    <dgm:cxn modelId="{10F1FCFE-70E3-437D-8931-D46618B681E7}" type="presParOf" srcId="{65376340-794C-4E1D-8610-69757AE46EEA}" destId="{76500EC1-0F42-4DC0-8600-D56F6094F578}" srcOrd="1" destOrd="0" presId="urn:microsoft.com/office/officeart/2005/8/layout/vList2"/>
    <dgm:cxn modelId="{AA3676A5-7B79-45DD-B874-F889C5B6C634}" type="presParOf" srcId="{65376340-794C-4E1D-8610-69757AE46EEA}" destId="{044D81DE-58EF-4D6D-8455-5066221F312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71E2E-C66B-4D35-A474-5D1F43602785}">
      <dsp:nvSpPr>
        <dsp:cNvPr id="0" name=""/>
        <dsp:cNvSpPr/>
      </dsp:nvSpPr>
      <dsp:spPr>
        <a:xfrm>
          <a:off x="0" y="27062"/>
          <a:ext cx="6172199" cy="110564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GB" sz="2100" b="0" i="0" kern="1200" baseline="0"/>
            <a:t>The purpose of this presentation is for schools and young people to understand the local Berkshire Labour Market. Highlighting: </a:t>
          </a:r>
          <a:endParaRPr lang="en-US" sz="2100" kern="1200"/>
        </a:p>
      </dsp:txBody>
      <dsp:txXfrm>
        <a:off x="53973" y="81035"/>
        <a:ext cx="6064253" cy="997703"/>
      </dsp:txXfrm>
    </dsp:sp>
    <dsp:sp modelId="{76500EC1-0F42-4DC0-8600-D56F6094F578}">
      <dsp:nvSpPr>
        <dsp:cNvPr id="0" name=""/>
        <dsp:cNvSpPr/>
      </dsp:nvSpPr>
      <dsp:spPr>
        <a:xfrm>
          <a:off x="0" y="1132712"/>
          <a:ext cx="6172199" cy="2608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96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GB" sz="1600" b="0" i="0" kern="1200" baseline="0"/>
            <a:t>Top employers </a:t>
          </a:r>
          <a:endParaRPr lang="en-US" sz="1600" kern="1200"/>
        </a:p>
        <a:p>
          <a:pPr marL="171450" lvl="1" indent="-171450" algn="l" defTabSz="711200">
            <a:lnSpc>
              <a:spcPct val="90000"/>
            </a:lnSpc>
            <a:spcBef>
              <a:spcPct val="0"/>
            </a:spcBef>
            <a:spcAft>
              <a:spcPct val="20000"/>
            </a:spcAft>
            <a:buChar char="••"/>
          </a:pPr>
          <a:r>
            <a:rPr lang="en-GB" sz="1600" b="0" i="0" kern="1200" baseline="0"/>
            <a:t>Different types of job postings</a:t>
          </a:r>
          <a:endParaRPr lang="en-US" sz="1600" kern="1200"/>
        </a:p>
        <a:p>
          <a:pPr marL="171450" lvl="1" indent="-171450" algn="l" defTabSz="711200">
            <a:lnSpc>
              <a:spcPct val="90000"/>
            </a:lnSpc>
            <a:spcBef>
              <a:spcPct val="0"/>
            </a:spcBef>
            <a:spcAft>
              <a:spcPct val="20000"/>
            </a:spcAft>
            <a:buChar char="••"/>
          </a:pPr>
          <a:r>
            <a:rPr lang="en-GB" sz="1600" b="0" i="0" kern="1200" baseline="0"/>
            <a:t>Diversity and inclusion in the workplace</a:t>
          </a:r>
          <a:endParaRPr lang="en-US" sz="1600" kern="1200"/>
        </a:p>
        <a:p>
          <a:pPr marL="171450" lvl="1" indent="-171450" algn="l" defTabSz="711200">
            <a:lnSpc>
              <a:spcPct val="90000"/>
            </a:lnSpc>
            <a:spcBef>
              <a:spcPct val="0"/>
            </a:spcBef>
            <a:spcAft>
              <a:spcPct val="20000"/>
            </a:spcAft>
            <a:buChar char="••"/>
          </a:pPr>
          <a:r>
            <a:rPr lang="en-GB" sz="1600" b="0" i="0" kern="1200" baseline="0"/>
            <a:t>The current landscape of the job market</a:t>
          </a:r>
          <a:endParaRPr lang="en-US" sz="1600" kern="1200"/>
        </a:p>
        <a:p>
          <a:pPr marL="171450" lvl="1" indent="-171450" algn="l" defTabSz="711200">
            <a:lnSpc>
              <a:spcPct val="90000"/>
            </a:lnSpc>
            <a:spcBef>
              <a:spcPct val="0"/>
            </a:spcBef>
            <a:spcAft>
              <a:spcPct val="20000"/>
            </a:spcAft>
            <a:buChar char="••"/>
          </a:pPr>
          <a:r>
            <a:rPr lang="en-GB" sz="1600" b="0" i="0" kern="1200" baseline="0"/>
            <a:t>STEM jobs and education</a:t>
          </a:r>
          <a:endParaRPr lang="en-US" sz="1600" kern="1200"/>
        </a:p>
        <a:p>
          <a:pPr marL="171450" lvl="1" indent="-171450" algn="l" defTabSz="711200">
            <a:lnSpc>
              <a:spcPct val="90000"/>
            </a:lnSpc>
            <a:spcBef>
              <a:spcPct val="0"/>
            </a:spcBef>
            <a:spcAft>
              <a:spcPct val="20000"/>
            </a:spcAft>
            <a:buChar char="••"/>
          </a:pPr>
          <a:r>
            <a:rPr lang="en-GB" sz="1600" b="0" i="0" kern="1200" baseline="0"/>
            <a:t>Common skills shortages and surplus </a:t>
          </a:r>
          <a:endParaRPr lang="en-US" sz="1600" kern="1200"/>
        </a:p>
        <a:p>
          <a:pPr marL="171450" lvl="1" indent="-171450" algn="l" defTabSz="711200">
            <a:lnSpc>
              <a:spcPct val="90000"/>
            </a:lnSpc>
            <a:spcBef>
              <a:spcPct val="0"/>
            </a:spcBef>
            <a:spcAft>
              <a:spcPct val="20000"/>
            </a:spcAft>
            <a:buChar char="••"/>
          </a:pPr>
          <a:r>
            <a:rPr lang="en-GB" sz="1600" b="0" i="0" kern="1200" baseline="0"/>
            <a:t>Specialised skills shortages and surplus </a:t>
          </a:r>
          <a:endParaRPr lang="en-US" sz="1600" kern="1200"/>
        </a:p>
        <a:p>
          <a:pPr marL="171450" lvl="1" indent="-171450" algn="l" defTabSz="711200">
            <a:lnSpc>
              <a:spcPct val="90000"/>
            </a:lnSpc>
            <a:spcBef>
              <a:spcPct val="0"/>
            </a:spcBef>
            <a:spcAft>
              <a:spcPct val="20000"/>
            </a:spcAft>
            <a:buChar char="••"/>
          </a:pPr>
          <a:r>
            <a:rPr lang="en-GB" sz="1600" b="0" i="0" kern="1200" baseline="0"/>
            <a:t>Apprenticeship postings </a:t>
          </a:r>
          <a:endParaRPr lang="en-US" sz="1600" kern="1200"/>
        </a:p>
        <a:p>
          <a:pPr marL="171450" lvl="1" indent="-171450" algn="l" defTabSz="711200">
            <a:lnSpc>
              <a:spcPct val="90000"/>
            </a:lnSpc>
            <a:spcBef>
              <a:spcPct val="0"/>
            </a:spcBef>
            <a:spcAft>
              <a:spcPct val="20000"/>
            </a:spcAft>
            <a:buChar char="••"/>
          </a:pPr>
          <a:r>
            <a:rPr lang="en-GB" sz="1600" b="0" i="0" kern="1200" baseline="0"/>
            <a:t>Niche labour market information</a:t>
          </a:r>
          <a:endParaRPr lang="en-US" sz="1600" kern="1200"/>
        </a:p>
        <a:p>
          <a:pPr marL="171450" lvl="1" indent="-171450" algn="l" defTabSz="711200">
            <a:lnSpc>
              <a:spcPct val="90000"/>
            </a:lnSpc>
            <a:spcBef>
              <a:spcPct val="0"/>
            </a:spcBef>
            <a:spcAft>
              <a:spcPct val="20000"/>
            </a:spcAft>
            <a:buChar char="••"/>
          </a:pPr>
          <a:r>
            <a:rPr lang="en-GB" sz="1600" b="0" i="0" kern="1200" baseline="0"/>
            <a:t>Jobs and skills that will be required in Berkshire in the future</a:t>
          </a:r>
          <a:endParaRPr lang="en-US" sz="1600" kern="1200"/>
        </a:p>
      </dsp:txBody>
      <dsp:txXfrm>
        <a:off x="0" y="1132712"/>
        <a:ext cx="6172199" cy="2608200"/>
      </dsp:txXfrm>
    </dsp:sp>
    <dsp:sp modelId="{044D81DE-58EF-4D6D-8455-5066221F312A}">
      <dsp:nvSpPr>
        <dsp:cNvPr id="0" name=""/>
        <dsp:cNvSpPr/>
      </dsp:nvSpPr>
      <dsp:spPr>
        <a:xfrm>
          <a:off x="0" y="3740912"/>
          <a:ext cx="6172199" cy="110564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GB" sz="2100" b="0" i="0" kern="1200" baseline="0"/>
            <a:t>The data range is from 2024-2025</a:t>
          </a:r>
          <a:endParaRPr lang="en-US" sz="2100" kern="1200"/>
        </a:p>
      </dsp:txBody>
      <dsp:txXfrm>
        <a:off x="53973" y="3794885"/>
        <a:ext cx="6064253" cy="99770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676"/>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idx="1"/>
          </p:nvPr>
        </p:nvSpPr>
        <p:spPr>
          <a:xfrm>
            <a:off x="3902597" y="0"/>
            <a:ext cx="2985558" cy="502676"/>
          </a:xfrm>
          <a:prstGeom prst="rect">
            <a:avLst/>
          </a:prstGeom>
        </p:spPr>
        <p:txBody>
          <a:bodyPr vert="horz" lIns="96616" tIns="48308" rIns="96616" bIns="48308" rtlCol="0"/>
          <a:lstStyle>
            <a:lvl1pPr algn="r">
              <a:defRPr sz="1300"/>
            </a:lvl1pPr>
          </a:lstStyle>
          <a:p>
            <a:fld id="{20267F8E-1862-4EA4-8943-E64FA6D22525}" type="datetimeFigureOut">
              <a:rPr lang="en-GB" smtClean="0"/>
              <a:t>18/12/2025</a:t>
            </a:fld>
            <a:endParaRPr lang="en-GB"/>
          </a:p>
        </p:txBody>
      </p:sp>
      <p:sp>
        <p:nvSpPr>
          <p:cNvPr id="4" name="Slide Image Placeholder 3"/>
          <p:cNvSpPr>
            <a:spLocks noGrp="1" noRot="1" noChangeAspect="1"/>
          </p:cNvSpPr>
          <p:nvPr>
            <p:ph type="sldImg" idx="2"/>
          </p:nvPr>
        </p:nvSpPr>
        <p:spPr>
          <a:xfrm>
            <a:off x="439738" y="1252538"/>
            <a:ext cx="6010275" cy="3381375"/>
          </a:xfrm>
          <a:prstGeom prst="rect">
            <a:avLst/>
          </a:prstGeom>
          <a:noFill/>
          <a:ln w="12700">
            <a:solidFill>
              <a:prstClr val="black"/>
            </a:solidFill>
          </a:ln>
        </p:spPr>
        <p:txBody>
          <a:bodyPr vert="horz" lIns="96616" tIns="48308" rIns="96616" bIns="48308" rtlCol="0" anchor="ctr"/>
          <a:lstStyle/>
          <a:p>
            <a:endParaRPr lang="en-GB"/>
          </a:p>
        </p:txBody>
      </p:sp>
      <p:sp>
        <p:nvSpPr>
          <p:cNvPr id="5" name="Notes Placeholder 4"/>
          <p:cNvSpPr>
            <a:spLocks noGrp="1"/>
          </p:cNvSpPr>
          <p:nvPr>
            <p:ph type="body" sz="quarter" idx="3"/>
          </p:nvPr>
        </p:nvSpPr>
        <p:spPr>
          <a:xfrm>
            <a:off x="688975" y="4821506"/>
            <a:ext cx="5511800" cy="3944868"/>
          </a:xfrm>
          <a:prstGeom prst="rect">
            <a:avLst/>
          </a:prstGeom>
        </p:spPr>
        <p:txBody>
          <a:bodyPr vert="horz" lIns="96616" tIns="48308" rIns="96616" bIns="4830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6039"/>
            <a:ext cx="2985558" cy="502674"/>
          </a:xfrm>
          <a:prstGeom prst="rect">
            <a:avLst/>
          </a:prstGeom>
        </p:spPr>
        <p:txBody>
          <a:bodyPr vert="horz" lIns="96616" tIns="48308" rIns="96616" bIns="48308" rtlCol="0" anchor="b"/>
          <a:lstStyle>
            <a:lvl1pPr algn="l">
              <a:defRPr sz="1300"/>
            </a:lvl1pPr>
          </a:lstStyle>
          <a:p>
            <a:endParaRPr lang="en-GB"/>
          </a:p>
        </p:txBody>
      </p:sp>
      <p:sp>
        <p:nvSpPr>
          <p:cNvPr id="7" name="Slide Number Placeholder 6"/>
          <p:cNvSpPr>
            <a:spLocks noGrp="1"/>
          </p:cNvSpPr>
          <p:nvPr>
            <p:ph type="sldNum" sz="quarter" idx="5"/>
          </p:nvPr>
        </p:nvSpPr>
        <p:spPr>
          <a:xfrm>
            <a:off x="3902597" y="9516039"/>
            <a:ext cx="2985558" cy="502674"/>
          </a:xfrm>
          <a:prstGeom prst="rect">
            <a:avLst/>
          </a:prstGeom>
        </p:spPr>
        <p:txBody>
          <a:bodyPr vert="horz" lIns="96616" tIns="48308" rIns="96616" bIns="48308" rtlCol="0" anchor="b"/>
          <a:lstStyle>
            <a:lvl1pPr algn="r">
              <a:defRPr sz="1300"/>
            </a:lvl1pPr>
          </a:lstStyle>
          <a:p>
            <a:fld id="{685A1154-5595-449F-BBEF-FDE3FC2087E2}" type="slidenum">
              <a:rPr lang="en-GB" smtClean="0"/>
              <a:t>‹#›</a:t>
            </a:fld>
            <a:endParaRPr lang="en-GB"/>
          </a:p>
        </p:txBody>
      </p:sp>
    </p:spTree>
    <p:extLst>
      <p:ext uri="{BB962C8B-B14F-4D97-AF65-F5344CB8AC3E}">
        <p14:creationId xmlns:p14="http://schemas.microsoft.com/office/powerpoint/2010/main" val="1335637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biopharmguy.com/links/country-united-kingdom-all-location.php"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jobs.nhs.uk/candidate/search/results?location=Berkshire"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gov.uk/government/consultations/invest-2035-the-uks-modern-industrial-strategy/invest-2035-the-uks-modern-industrial-strategy"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berkshirelsip.co.uk/"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Gatsby Benchmark 2, Learning from career and labour market information</a:t>
            </a:r>
          </a:p>
          <a:p>
            <a:r>
              <a:rPr lang="en-US"/>
              <a:t>Labour Market Information (LMI) is one of the areas that many educators and careers professionals struggle with, let alone parents or learners. </a:t>
            </a:r>
          </a:p>
          <a:p>
            <a:endParaRPr lang="en-GB"/>
          </a:p>
        </p:txBody>
      </p:sp>
      <p:sp>
        <p:nvSpPr>
          <p:cNvPr id="4" name="Slide Number Placeholder 3"/>
          <p:cNvSpPr>
            <a:spLocks noGrp="1"/>
          </p:cNvSpPr>
          <p:nvPr>
            <p:ph type="sldNum" sz="quarter" idx="5"/>
          </p:nvPr>
        </p:nvSpPr>
        <p:spPr/>
        <p:txBody>
          <a:bodyPr/>
          <a:lstStyle/>
          <a:p>
            <a:fld id="{685A1154-5595-449F-BBEF-FDE3FC2087E2}" type="slidenum">
              <a:rPr lang="en-GB" smtClean="0"/>
              <a:t>1</a:t>
            </a:fld>
            <a:endParaRPr lang="en-GB"/>
          </a:p>
        </p:txBody>
      </p:sp>
    </p:spTree>
    <p:extLst>
      <p:ext uri="{BB962C8B-B14F-4D97-AF65-F5344CB8AC3E}">
        <p14:creationId xmlns:p14="http://schemas.microsoft.com/office/powerpoint/2010/main" val="977994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you can see the types of employers across Berkshire and the number of employees employed by them.</a:t>
            </a:r>
          </a:p>
          <a:p>
            <a:endParaRPr lang="en-GB"/>
          </a:p>
          <a:p>
            <a:r>
              <a:rPr lang="en-GB"/>
              <a:t>The average ‘all in employment’ figure for Berkshire across the year to September 2022 was 474,000. </a:t>
            </a:r>
          </a:p>
          <a:p>
            <a:r>
              <a:rPr lang="en-GB"/>
              <a:t>Across the year to September 2022, the 474,000 people in employment in Berkshire were engaged in an average of 509,000 employee jobs. </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US"/>
              <a:t>Annex A page 17</a:t>
            </a:r>
          </a:p>
          <a:p>
            <a:endParaRPr lang="en-GB"/>
          </a:p>
        </p:txBody>
      </p:sp>
      <p:sp>
        <p:nvSpPr>
          <p:cNvPr id="4" name="Slide Number Placeholder 3"/>
          <p:cNvSpPr>
            <a:spLocks noGrp="1"/>
          </p:cNvSpPr>
          <p:nvPr>
            <p:ph type="sldNum" sz="quarter" idx="5"/>
          </p:nvPr>
        </p:nvSpPr>
        <p:spPr/>
        <p:txBody>
          <a:bodyPr/>
          <a:lstStyle/>
          <a:p>
            <a:fld id="{685A1154-5595-449F-BBEF-FDE3FC2087E2}" type="slidenum">
              <a:rPr lang="en-GB" smtClean="0"/>
              <a:t>10</a:t>
            </a:fld>
            <a:endParaRPr lang="en-GB"/>
          </a:p>
        </p:txBody>
      </p:sp>
    </p:spTree>
    <p:extLst>
      <p:ext uri="{BB962C8B-B14F-4D97-AF65-F5344CB8AC3E}">
        <p14:creationId xmlns:p14="http://schemas.microsoft.com/office/powerpoint/2010/main" val="1834766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85A1154-5595-449F-BBEF-FDE3FC2087E2}" type="slidenum">
              <a:rPr lang="en-GB" smtClean="0"/>
              <a:t>11</a:t>
            </a:fld>
            <a:endParaRPr lang="en-GB"/>
          </a:p>
        </p:txBody>
      </p:sp>
    </p:spTree>
    <p:extLst>
      <p:ext uri="{BB962C8B-B14F-4D97-AF65-F5344CB8AC3E}">
        <p14:creationId xmlns:p14="http://schemas.microsoft.com/office/powerpoint/2010/main" val="2966690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1EE59-19FE-256E-57CE-2467759F99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F31752-C565-CED1-5F88-13ABF0C7F4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A9F2EC-0255-EAED-EB63-11956D4BAB9F}"/>
              </a:ext>
            </a:extLst>
          </p:cNvPr>
          <p:cNvSpPr>
            <a:spLocks noGrp="1"/>
          </p:cNvSpPr>
          <p:nvPr>
            <p:ph type="body" idx="1"/>
          </p:nvPr>
        </p:nvSpPr>
        <p:spPr/>
        <p:txBody>
          <a:bodyPr/>
          <a:lstStyle/>
          <a:p>
            <a:r>
              <a:rPr lang="en-US" sz="1800" b="0" i="0" u="none" strike="noStrike" baseline="0">
                <a:solidFill>
                  <a:srgbClr val="000000"/>
                </a:solidFill>
                <a:latin typeface="Arial" panose="020B0604020202020204" pitchFamily="34" charset="0"/>
              </a:rPr>
              <a:t>There are six core sectors that provide the majority (67.6%) of jobs in Berkshire. These are: Information &amp; Communication (14.4%), Wholesale and Retail Trade (13.6%), Professional, Scientific &amp; Technical (12.2%), Administrative &amp; Support Services (9.4%), Education (9.1%) and Human Health &amp; Social Work (9.0%). </a:t>
            </a:r>
            <a:endParaRPr lang="en-GB"/>
          </a:p>
        </p:txBody>
      </p:sp>
      <p:sp>
        <p:nvSpPr>
          <p:cNvPr id="4" name="Slide Number Placeholder 3">
            <a:extLst>
              <a:ext uri="{FF2B5EF4-FFF2-40B4-BE49-F238E27FC236}">
                <a16:creationId xmlns:a16="http://schemas.microsoft.com/office/drawing/2014/main" id="{91C09719-96F2-A2BF-B8BC-29ABAF33965C}"/>
              </a:ext>
            </a:extLst>
          </p:cNvPr>
          <p:cNvSpPr>
            <a:spLocks noGrp="1"/>
          </p:cNvSpPr>
          <p:nvPr>
            <p:ph type="sldNum" sz="quarter" idx="5"/>
          </p:nvPr>
        </p:nvSpPr>
        <p:spPr/>
        <p:txBody>
          <a:bodyPr/>
          <a:lstStyle/>
          <a:p>
            <a:fld id="{685A1154-5595-449F-BBEF-FDE3FC2087E2}" type="slidenum">
              <a:rPr lang="en-GB" smtClean="0"/>
              <a:t>12</a:t>
            </a:fld>
            <a:endParaRPr lang="en-GB"/>
          </a:p>
        </p:txBody>
      </p:sp>
    </p:spTree>
    <p:extLst>
      <p:ext uri="{BB962C8B-B14F-4D97-AF65-F5344CB8AC3E}">
        <p14:creationId xmlns:p14="http://schemas.microsoft.com/office/powerpoint/2010/main" val="2927339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9ABD2-4D2C-5975-5A21-8C0ABB76A5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9C937B-378E-6D74-3681-602C26989A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BDAA76-1C4E-56E1-CE3A-AB9E111DC8E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rgbClr val="2E2E2E"/>
                </a:solidFill>
                <a:latin typeface="Arial" panose="020B0604020202020204" pitchFamily="34" charset="0"/>
                <a:cs typeface="Arial" panose="020B0604020202020204" pitchFamily="34" charset="0"/>
              </a:rPr>
              <a:t>Construction offers a wide range of careers</a:t>
            </a:r>
            <a:r>
              <a:rPr lang="en-GB" sz="1200">
                <a:solidFill>
                  <a:srgbClr val="2E2E2E"/>
                </a:solidFill>
                <a:latin typeface="Arial" panose="020B0604020202020204" pitchFamily="34" charset="0"/>
                <a:cs typeface="Arial" panose="020B0604020202020204" pitchFamily="34" charset="0"/>
              </a:rPr>
              <a:t>, from designing and working on </a:t>
            </a:r>
            <a:r>
              <a:rPr lang="en-GB" sz="1200" b="1">
                <a:solidFill>
                  <a:srgbClr val="2E2E2E"/>
                </a:solidFill>
                <a:latin typeface="Arial" panose="020B0604020202020204" pitchFamily="34" charset="0"/>
                <a:cs typeface="Arial" panose="020B0604020202020204" pitchFamily="34" charset="0"/>
              </a:rPr>
              <a:t>skyscrapers</a:t>
            </a:r>
            <a:r>
              <a:rPr lang="en-GB" sz="1200">
                <a:solidFill>
                  <a:srgbClr val="2E2E2E"/>
                </a:solidFill>
                <a:latin typeface="Arial" panose="020B0604020202020204" pitchFamily="34" charset="0"/>
                <a:cs typeface="Arial" panose="020B0604020202020204" pitchFamily="34" charset="0"/>
              </a:rPr>
              <a:t> and </a:t>
            </a:r>
            <a:r>
              <a:rPr lang="en-GB" sz="1200" b="1">
                <a:solidFill>
                  <a:srgbClr val="2E2E2E"/>
                </a:solidFill>
                <a:latin typeface="Arial" panose="020B0604020202020204" pitchFamily="34" charset="0"/>
                <a:cs typeface="Arial" panose="020B0604020202020204" pitchFamily="34" charset="0"/>
              </a:rPr>
              <a:t>bridges</a:t>
            </a:r>
            <a:r>
              <a:rPr lang="en-GB" sz="1200">
                <a:solidFill>
                  <a:srgbClr val="2E2E2E"/>
                </a:solidFill>
                <a:latin typeface="Arial" panose="020B0604020202020204" pitchFamily="34" charset="0"/>
                <a:cs typeface="Arial" panose="020B0604020202020204" pitchFamily="34" charset="0"/>
              </a:rPr>
              <a:t>, to ensuring </a:t>
            </a:r>
            <a:r>
              <a:rPr lang="en-GB" sz="1200" b="1">
                <a:solidFill>
                  <a:srgbClr val="2E2E2E"/>
                </a:solidFill>
                <a:latin typeface="Arial" panose="020B0604020202020204" pitchFamily="34" charset="0"/>
                <a:cs typeface="Arial" panose="020B0604020202020204" pitchFamily="34" charset="0"/>
              </a:rPr>
              <a:t>workers are safe on site </a:t>
            </a:r>
            <a:r>
              <a:rPr lang="en-GB" sz="1200">
                <a:solidFill>
                  <a:srgbClr val="2E2E2E"/>
                </a:solidFill>
                <a:latin typeface="Arial" panose="020B0604020202020204" pitchFamily="34" charset="0"/>
                <a:cs typeface="Arial" panose="020B0604020202020204" pitchFamily="34" charset="0"/>
              </a:rPr>
              <a:t>and </a:t>
            </a:r>
            <a:r>
              <a:rPr lang="en-GB" sz="1200" b="1">
                <a:solidFill>
                  <a:srgbClr val="2E2E2E"/>
                </a:solidFill>
                <a:latin typeface="Arial" panose="020B0604020202020204" pitchFamily="34" charset="0"/>
                <a:cs typeface="Arial" panose="020B0604020202020204" pitchFamily="34" charset="0"/>
              </a:rPr>
              <a:t>preserving</a:t>
            </a:r>
            <a:r>
              <a:rPr lang="en-GB" sz="1200">
                <a:solidFill>
                  <a:srgbClr val="2E2E2E"/>
                </a:solidFill>
                <a:latin typeface="Arial" panose="020B0604020202020204" pitchFamily="34" charset="0"/>
                <a:cs typeface="Arial" panose="020B0604020202020204" pitchFamily="34" charset="0"/>
              </a:rPr>
              <a:t> heritage buildings.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ln>
                <a:solidFill>
                  <a:srgbClr val="00A8A8"/>
                </a:solidFill>
              </a:ln>
              <a:solidFill>
                <a:srgbClr val="2E2E2E"/>
              </a:solidFill>
              <a:latin typeface="Arial" panose="020B0604020202020204" pitchFamily="34" charset="0"/>
              <a:ea typeface="Microsoft YaHei UI Light" panose="020B0502040204020203" pitchFamily="34" charset="-122"/>
              <a:cs typeface="Arial" panose="020B0604020202020204" pitchFamily="34" charset="0"/>
            </a:endParaRPr>
          </a:p>
          <a:p>
            <a:r>
              <a:rPr lang="en-US" sz="1800" b="0" i="0" u="none" strike="noStrike" baseline="0">
                <a:solidFill>
                  <a:srgbClr val="000000"/>
                </a:solidFill>
                <a:latin typeface="Arial" panose="020B0604020202020204" pitchFamily="34" charset="0"/>
              </a:rPr>
              <a:t>Employers have reported growing demand and skills shortages. Despite this, the number of people in Berkshire engaged in skilled trades jobs has declined. </a:t>
            </a:r>
          </a:p>
          <a:p>
            <a:r>
              <a:rPr lang="en-US" sz="1800" b="0" i="0" u="none" strike="noStrike" baseline="0">
                <a:solidFill>
                  <a:srgbClr val="000000"/>
                </a:solidFill>
                <a:latin typeface="Arial" panose="020B0604020202020204" pitchFamily="34" charset="0"/>
              </a:rPr>
              <a:t>Forecast growth and replacement demand will add pressure to an employment market that is already tight. </a:t>
            </a:r>
          </a:p>
          <a:p>
            <a:r>
              <a:rPr lang="en-US" sz="1800" b="0" i="0" u="none" strike="noStrike" baseline="0">
                <a:solidFill>
                  <a:srgbClr val="000000"/>
                </a:solidFill>
                <a:latin typeface="Arial" panose="020B0604020202020204" pitchFamily="34" charset="0"/>
              </a:rPr>
              <a:t>In addition, changing technologies (often driven by the sustainability agenda) will drive further requirements for training and upskilling. </a:t>
            </a:r>
            <a:endParaRPr lang="en-GB" sz="1200">
              <a:ln>
                <a:solidFill>
                  <a:srgbClr val="00A8A8"/>
                </a:solidFill>
              </a:ln>
              <a:solidFill>
                <a:prstClr val="black"/>
              </a:solidFill>
              <a:latin typeface="Arial" panose="020B0604020202020204" pitchFamily="34" charset="0"/>
              <a:ea typeface="Microsoft YaHei UI Light" panose="020B0502040204020203" pitchFamily="34" charset="-122"/>
              <a:cs typeface="Arial" panose="020B0604020202020204" pitchFamily="34" charset="0"/>
            </a:endParaRPr>
          </a:p>
          <a:p>
            <a:endParaRPr lang="en-GB"/>
          </a:p>
        </p:txBody>
      </p:sp>
      <p:sp>
        <p:nvSpPr>
          <p:cNvPr id="4" name="Slide Number Placeholder 3">
            <a:extLst>
              <a:ext uri="{FF2B5EF4-FFF2-40B4-BE49-F238E27FC236}">
                <a16:creationId xmlns:a16="http://schemas.microsoft.com/office/drawing/2014/main" id="{899BE20A-566B-4CF0-6A82-A3BAB5CDF9BF}"/>
              </a:ext>
            </a:extLst>
          </p:cNvPr>
          <p:cNvSpPr>
            <a:spLocks noGrp="1"/>
          </p:cNvSpPr>
          <p:nvPr>
            <p:ph type="sldNum" sz="quarter" idx="5"/>
          </p:nvPr>
        </p:nvSpPr>
        <p:spPr/>
        <p:txBody>
          <a:bodyPr/>
          <a:lstStyle/>
          <a:p>
            <a:fld id="{685A1154-5595-449F-BBEF-FDE3FC2087E2}" type="slidenum">
              <a:rPr lang="en-GB" smtClean="0"/>
              <a:t>13</a:t>
            </a:fld>
            <a:endParaRPr lang="en-GB"/>
          </a:p>
        </p:txBody>
      </p:sp>
    </p:spTree>
    <p:extLst>
      <p:ext uri="{BB962C8B-B14F-4D97-AF65-F5344CB8AC3E}">
        <p14:creationId xmlns:p14="http://schemas.microsoft.com/office/powerpoint/2010/main" val="1771366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603AF-2C01-1623-D027-0D3E374A9F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EFA6B0-34B8-800B-7AB9-55632CC46E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3A2740-A04E-5DBE-F027-32AC26E7F00E}"/>
              </a:ext>
            </a:extLst>
          </p:cNvPr>
          <p:cNvSpPr>
            <a:spLocks noGrp="1"/>
          </p:cNvSpPr>
          <p:nvPr>
            <p:ph type="body" idx="1"/>
          </p:nvPr>
        </p:nvSpPr>
        <p:spPr/>
        <p:txBody>
          <a:bodyPr/>
          <a:lstStyle/>
          <a:p>
            <a:r>
              <a:rPr lang="en-US" sz="1800" b="0" i="0" u="none" strike="noStrike" baseline="0">
                <a:solidFill>
                  <a:srgbClr val="000000"/>
                </a:solidFill>
                <a:latin typeface="Arial" panose="020B0604020202020204" pitchFamily="34" charset="0"/>
              </a:rPr>
              <a:t>In Life Sciences, there has been a growth in jobs over the last five years, particularly in the Wholesale of Pharmaceutical Goods, and the Manufacture of Pharmaceutical Products and Preparations. </a:t>
            </a:r>
          </a:p>
          <a:p>
            <a:endParaRPr lang="en-US" sz="1800" b="0" i="0" u="none" strike="noStrike" baseline="0">
              <a:solidFill>
                <a:srgbClr val="000000"/>
              </a:solidFill>
              <a:latin typeface="Arial" panose="020B0604020202020204" pitchFamily="34" charset="0"/>
            </a:endParaRPr>
          </a:p>
          <a:p>
            <a:r>
              <a:rPr lang="en-US" sz="1800" b="0" i="0" u="none" strike="noStrike" baseline="0">
                <a:solidFill>
                  <a:srgbClr val="000000"/>
                </a:solidFill>
                <a:latin typeface="Arial" panose="020B0604020202020204" pitchFamily="34" charset="0"/>
              </a:rPr>
              <a:t>A few of the companies in Berkshire are;</a:t>
            </a:r>
          </a:p>
          <a:p>
            <a:r>
              <a:rPr lang="en-GB"/>
              <a:t>Becton Dickinson - Winnersh Triangle</a:t>
            </a:r>
          </a:p>
          <a:p>
            <a:r>
              <a:rPr lang="en-GB"/>
              <a:t>Johnson and Johnson – Maidenhead </a:t>
            </a:r>
          </a:p>
          <a:p>
            <a:r>
              <a:rPr lang="en-GB"/>
              <a:t>Bayer – Reading </a:t>
            </a:r>
          </a:p>
          <a:p>
            <a:r>
              <a:rPr lang="en-GB"/>
              <a:t>RSSL – Reading </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It does seem bazaar that even though we have many companies in the area they are still finding it difficult to recruit.  A full list of Berkshire companies </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here </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hlinkClick r:id="rId3"/>
              </a:rPr>
              <a:t>UK - List of Biotech, Pharmaceutical &amp; Life Sciences Companies</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for students to look through for employment.  </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Also, there are currently 993 NHS jobs found in Berkshire </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hlinkClick r:id="rId4"/>
              </a:rPr>
              <a:t>Jobs in Berkshire - NHS Jobs</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endParaRPr lang="en-GB"/>
          </a:p>
          <a:p>
            <a:endParaRPr lang="en-GB"/>
          </a:p>
        </p:txBody>
      </p:sp>
      <p:sp>
        <p:nvSpPr>
          <p:cNvPr id="4" name="Slide Number Placeholder 3">
            <a:extLst>
              <a:ext uri="{FF2B5EF4-FFF2-40B4-BE49-F238E27FC236}">
                <a16:creationId xmlns:a16="http://schemas.microsoft.com/office/drawing/2014/main" id="{C59B1EEC-8772-3CD3-FEBD-9449D032FD9F}"/>
              </a:ext>
            </a:extLst>
          </p:cNvPr>
          <p:cNvSpPr>
            <a:spLocks noGrp="1"/>
          </p:cNvSpPr>
          <p:nvPr>
            <p:ph type="sldNum" sz="quarter" idx="5"/>
          </p:nvPr>
        </p:nvSpPr>
        <p:spPr/>
        <p:txBody>
          <a:bodyPr/>
          <a:lstStyle/>
          <a:p>
            <a:fld id="{685A1154-5595-449F-BBEF-FDE3FC2087E2}" type="slidenum">
              <a:rPr lang="en-GB" smtClean="0"/>
              <a:t>14</a:t>
            </a:fld>
            <a:endParaRPr lang="en-GB"/>
          </a:p>
        </p:txBody>
      </p:sp>
    </p:spTree>
    <p:extLst>
      <p:ext uri="{BB962C8B-B14F-4D97-AF65-F5344CB8AC3E}">
        <p14:creationId xmlns:p14="http://schemas.microsoft.com/office/powerpoint/2010/main" val="3756975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85C96-B9CA-94FC-FE12-29B5B00F76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971F74-35D9-0515-873B-5A7935E9B2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0C04C7-0DFE-27A6-3CC3-07FFF8090E88}"/>
              </a:ext>
            </a:extLst>
          </p:cNvPr>
          <p:cNvSpPr>
            <a:spLocks noGrp="1"/>
          </p:cNvSpPr>
          <p:nvPr>
            <p:ph type="body" idx="1"/>
          </p:nvPr>
        </p:nvSpPr>
        <p:spPr/>
        <p:txBody>
          <a:bodyPr/>
          <a:lstStyle/>
          <a:p>
            <a:r>
              <a:rPr lang="en-US"/>
              <a:t>An ageing population in Berkshire will drive demand for this industry.</a:t>
            </a:r>
          </a:p>
          <a:p>
            <a:endParaRPr lang="en-US"/>
          </a:p>
          <a:p>
            <a:r>
              <a:rPr lang="en-US"/>
              <a:t>The salaries might have a factor on the demand as they do not represent the responsibilities within the roles.</a:t>
            </a:r>
          </a:p>
          <a:p>
            <a:endParaRPr lang="en-US" b="1"/>
          </a:p>
          <a:p>
            <a:r>
              <a:rPr lang="en-US" b="1"/>
              <a:t>Adult care worker </a:t>
            </a:r>
            <a:r>
              <a:rPr lang="en-US"/>
              <a:t>on average earns </a:t>
            </a:r>
            <a:r>
              <a:rPr lang="en-US" b="1" i="0">
                <a:solidFill>
                  <a:srgbClr val="3CBF0A"/>
                </a:solidFill>
                <a:effectLst/>
                <a:latin typeface="TotalSans"/>
              </a:rPr>
              <a:t>£20,536.  </a:t>
            </a:r>
            <a:r>
              <a:rPr lang="en-US" b="0" i="0">
                <a:solidFill>
                  <a:srgbClr val="3CBF0A"/>
                </a:solidFill>
                <a:effectLst/>
                <a:latin typeface="TotalSans"/>
              </a:rPr>
              <a:t>With a </a:t>
            </a:r>
            <a:r>
              <a:rPr lang="en-US" b="1" i="0">
                <a:solidFill>
                  <a:srgbClr val="3CBF0A"/>
                </a:solidFill>
                <a:effectLst/>
                <a:latin typeface="TotalSans"/>
              </a:rPr>
              <a:t>low of </a:t>
            </a:r>
            <a:r>
              <a:rPr lang="en-US" b="1" i="0">
                <a:solidFill>
                  <a:srgbClr val="454545"/>
                </a:solidFill>
                <a:effectLst/>
                <a:latin typeface="TotalSans"/>
              </a:rPr>
              <a:t>£18,579 </a:t>
            </a:r>
            <a:r>
              <a:rPr lang="en-US" b="0" i="0">
                <a:solidFill>
                  <a:srgbClr val="454545"/>
                </a:solidFill>
                <a:effectLst/>
                <a:latin typeface="TotalSans"/>
              </a:rPr>
              <a:t>and </a:t>
            </a:r>
            <a:r>
              <a:rPr lang="en-US" b="1" i="0">
                <a:solidFill>
                  <a:srgbClr val="454545"/>
                </a:solidFill>
                <a:effectLst/>
                <a:latin typeface="TotalSans"/>
              </a:rPr>
              <a:t>high of £24,449</a:t>
            </a:r>
          </a:p>
          <a:p>
            <a:endParaRPr lang="en-US" b="1" i="0">
              <a:solidFill>
                <a:srgbClr val="454545"/>
              </a:solidFill>
              <a:effectLst/>
              <a:latin typeface="TotalSans"/>
            </a:endParaRPr>
          </a:p>
          <a:p>
            <a:r>
              <a:rPr lang="en-US" b="0" i="0">
                <a:solidFill>
                  <a:srgbClr val="454545"/>
                </a:solidFill>
                <a:effectLst/>
                <a:latin typeface="TotalSans"/>
              </a:rPr>
              <a:t>How much does a </a:t>
            </a:r>
            <a:r>
              <a:rPr lang="en-US" b="1" i="0">
                <a:solidFill>
                  <a:srgbClr val="454545"/>
                </a:solidFill>
                <a:effectLst/>
                <a:latin typeface="TotalSans"/>
              </a:rPr>
              <a:t>Nursing home manager </a:t>
            </a:r>
            <a:r>
              <a:rPr lang="en-US" b="0" i="0">
                <a:solidFill>
                  <a:srgbClr val="454545"/>
                </a:solidFill>
                <a:effectLst/>
                <a:latin typeface="TotalSans"/>
              </a:rPr>
              <a:t>make in Berkshire? </a:t>
            </a:r>
          </a:p>
          <a:p>
            <a:r>
              <a:rPr lang="en-US" b="0" i="0">
                <a:solidFill>
                  <a:srgbClr val="454545"/>
                </a:solidFill>
                <a:effectLst/>
                <a:latin typeface="TotalSans"/>
              </a:rPr>
              <a:t>If we look at the Nursing home manager salary statistics in United Kingdom as of April 16, 2025, the represented employee makes </a:t>
            </a:r>
            <a:r>
              <a:rPr lang="en-US" b="1" i="0">
                <a:solidFill>
                  <a:srgbClr val="454545"/>
                </a:solidFill>
                <a:effectLst/>
                <a:latin typeface="TotalSans"/>
              </a:rPr>
              <a:t>£34,520</a:t>
            </a:r>
            <a:r>
              <a:rPr lang="en-US" b="0" i="0">
                <a:solidFill>
                  <a:srgbClr val="454545"/>
                </a:solidFill>
                <a:effectLst/>
                <a:latin typeface="TotalSans"/>
              </a:rPr>
              <a:t>; to be more precise pay rate is £2,877 per month, £664 per week, or £17.06 per hour.</a:t>
            </a:r>
          </a:p>
          <a:p>
            <a:endParaRPr lang="en-US" b="0" i="0">
              <a:solidFill>
                <a:srgbClr val="454545"/>
              </a:solidFill>
              <a:effectLst/>
              <a:latin typeface="TotalSans"/>
            </a:endParaRPr>
          </a:p>
          <a:p>
            <a:r>
              <a:rPr lang="en-US" b="0" i="0">
                <a:solidFill>
                  <a:srgbClr val="71777D"/>
                </a:solidFill>
                <a:effectLst/>
                <a:latin typeface="Roboto" panose="02000000000000000000" pitchFamily="2" charset="0"/>
              </a:rPr>
              <a:t>The average salary for a </a:t>
            </a:r>
            <a:r>
              <a:rPr lang="en-US" b="1" i="0">
                <a:solidFill>
                  <a:srgbClr val="71777D"/>
                </a:solidFill>
                <a:effectLst/>
                <a:latin typeface="Roboto" panose="02000000000000000000" pitchFamily="2" charset="0"/>
              </a:rPr>
              <a:t>Chef </a:t>
            </a:r>
            <a:r>
              <a:rPr lang="en-US" b="0" i="0">
                <a:solidFill>
                  <a:srgbClr val="71777D"/>
                </a:solidFill>
                <a:effectLst/>
                <a:latin typeface="Roboto" panose="02000000000000000000" pitchFamily="2" charset="0"/>
              </a:rPr>
              <a:t>in Berkshire is </a:t>
            </a:r>
            <a:r>
              <a:rPr lang="en-US" b="1" i="0">
                <a:solidFill>
                  <a:srgbClr val="71777D"/>
                </a:solidFill>
                <a:effectLst/>
                <a:latin typeface="Roboto" panose="02000000000000000000" pitchFamily="2" charset="0"/>
              </a:rPr>
              <a:t>£28,362</a:t>
            </a:r>
            <a:r>
              <a:rPr lang="en-US" b="0" i="0">
                <a:solidFill>
                  <a:srgbClr val="71777D"/>
                </a:solidFill>
                <a:effectLst/>
                <a:latin typeface="Roboto" panose="02000000000000000000" pitchFamily="2" charset="0"/>
              </a:rPr>
              <a:t>. Chef in Berkshire salaries range from </a:t>
            </a:r>
            <a:r>
              <a:rPr lang="en-US" b="1" i="0">
                <a:solidFill>
                  <a:srgbClr val="71777D"/>
                </a:solidFill>
                <a:effectLst/>
                <a:latin typeface="Roboto" panose="02000000000000000000" pitchFamily="2" charset="0"/>
              </a:rPr>
              <a:t>£22,999 </a:t>
            </a:r>
            <a:r>
              <a:rPr lang="en-US" b="0" i="0">
                <a:solidFill>
                  <a:srgbClr val="71777D"/>
                </a:solidFill>
                <a:effectLst/>
                <a:latin typeface="Roboto" panose="02000000000000000000" pitchFamily="2" charset="0"/>
              </a:rPr>
              <a:t>to </a:t>
            </a:r>
            <a:r>
              <a:rPr lang="en-US" b="1" i="0">
                <a:solidFill>
                  <a:srgbClr val="71777D"/>
                </a:solidFill>
                <a:effectLst/>
                <a:latin typeface="Roboto" panose="02000000000000000000" pitchFamily="2" charset="0"/>
              </a:rPr>
              <a:t>£32,499</a:t>
            </a:r>
            <a:endParaRPr lang="en-US" b="1" i="0">
              <a:solidFill>
                <a:srgbClr val="454545"/>
              </a:solidFill>
              <a:effectLst/>
              <a:latin typeface="TotalSans"/>
            </a:endParaRPr>
          </a:p>
          <a:p>
            <a:endParaRPr lang="en-GB"/>
          </a:p>
        </p:txBody>
      </p:sp>
      <p:sp>
        <p:nvSpPr>
          <p:cNvPr id="4" name="Slide Number Placeholder 3">
            <a:extLst>
              <a:ext uri="{FF2B5EF4-FFF2-40B4-BE49-F238E27FC236}">
                <a16:creationId xmlns:a16="http://schemas.microsoft.com/office/drawing/2014/main" id="{8418A1E6-291B-2BA6-5D9D-636C58E4D879}"/>
              </a:ext>
            </a:extLst>
          </p:cNvPr>
          <p:cNvSpPr>
            <a:spLocks noGrp="1"/>
          </p:cNvSpPr>
          <p:nvPr>
            <p:ph type="sldNum" sz="quarter" idx="5"/>
          </p:nvPr>
        </p:nvSpPr>
        <p:spPr/>
        <p:txBody>
          <a:bodyPr/>
          <a:lstStyle/>
          <a:p>
            <a:fld id="{685A1154-5595-449F-BBEF-FDE3FC2087E2}" type="slidenum">
              <a:rPr lang="en-GB" smtClean="0"/>
              <a:t>15</a:t>
            </a:fld>
            <a:endParaRPr lang="en-GB"/>
          </a:p>
        </p:txBody>
      </p:sp>
    </p:spTree>
    <p:extLst>
      <p:ext uri="{BB962C8B-B14F-4D97-AF65-F5344CB8AC3E}">
        <p14:creationId xmlns:p14="http://schemas.microsoft.com/office/powerpoint/2010/main" val="2688963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2F1AC-3DCB-6B4F-6B63-9621B04E21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F33724-6DD6-1F0B-9F60-BA7C6218BC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A835F8-1EF4-8E95-823E-EEF97C4A54D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a:solidFill>
                  <a:srgbClr val="160E21"/>
                </a:solidFill>
                <a:effectLst/>
                <a:latin typeface="Manrope"/>
              </a:rPr>
              <a:t>“Berkshire is at the heart of Britain’s booming film and TV industry and is already home to world-class studios and crew.</a:t>
            </a:r>
            <a:endParaRPr lang="en-US" sz="1200" b="0" i="0" u="none" strike="noStrike" baseline="0">
              <a:solidFill>
                <a:srgbClr val="000000"/>
              </a:solidFill>
              <a:latin typeface="Arial" panose="020B0604020202020204" pitchFamily="34" charset="0"/>
            </a:endParaRPr>
          </a:p>
          <a:p>
            <a:endParaRPr lang="en-US" sz="1800" b="0" i="0" u="none" strike="noStrike" baseline="0">
              <a:solidFill>
                <a:srgbClr val="000000"/>
              </a:solidFill>
              <a:latin typeface="Arial" panose="020B0604020202020204" pitchFamily="34" charset="0"/>
            </a:endParaRPr>
          </a:p>
          <a:p>
            <a:r>
              <a:rPr lang="en-US" sz="1800" b="0" i="0" u="none" strike="noStrike" baseline="0">
                <a:solidFill>
                  <a:srgbClr val="000000"/>
                </a:solidFill>
                <a:latin typeface="Arial" panose="020B0604020202020204" pitchFamily="34" charset="0"/>
              </a:rPr>
              <a:t>There has been major investment in the UK’s film and high-end TV (HETV) production in the past few years this is set to grow in significant new and replacement demand for the foreseeable future. </a:t>
            </a:r>
          </a:p>
          <a:p>
            <a:endParaRPr lang="en-US" sz="1800" b="0" i="0" u="none" strike="noStrike" baseline="0">
              <a:solidFill>
                <a:srgbClr val="000000"/>
              </a:solidFill>
              <a:latin typeface="Arial" panose="020B0604020202020204" pitchFamily="34" charset="0"/>
            </a:endParaRPr>
          </a:p>
          <a:p>
            <a:pPr algn="l">
              <a:buNone/>
            </a:pPr>
            <a:r>
              <a:rPr lang="en-US" b="0" i="0">
                <a:solidFill>
                  <a:srgbClr val="160E21"/>
                </a:solidFill>
                <a:effectLst/>
                <a:latin typeface="Manrope"/>
              </a:rPr>
              <a:t>An organisation formed to provide opportunities for work and training in Berkshire's booming film industry has been launched.</a:t>
            </a:r>
          </a:p>
          <a:p>
            <a:pPr algn="l"/>
            <a:r>
              <a:rPr lang="en-US" b="0" i="0">
                <a:solidFill>
                  <a:srgbClr val="160E21"/>
                </a:solidFill>
                <a:effectLst/>
                <a:latin typeface="Manrope"/>
              </a:rPr>
              <a:t>Screen Berkshire will support the ongoing growth of the film and TV production industry in the region.</a:t>
            </a:r>
          </a:p>
          <a:p>
            <a:endParaRPr lang="en-GB"/>
          </a:p>
          <a:p>
            <a:r>
              <a:rPr lang="en-US" b="0" i="0">
                <a:solidFill>
                  <a:srgbClr val="160E21"/>
                </a:solidFill>
                <a:effectLst/>
                <a:latin typeface="Manrope"/>
              </a:rPr>
              <a:t>Shinfield Studios is a Screen Berkshire partner alongside the University of Reading and Berkshire-based Bedlam Film Productions. The organisations were brought together and are led by Slough-based social enterprise Resource Productions CIC, which also established the Berkshire Film Office, with all six local councils.</a:t>
            </a:r>
          </a:p>
          <a:p>
            <a:endParaRPr lang="en-US" b="0" i="0">
              <a:solidFill>
                <a:srgbClr val="160E21"/>
              </a:solidFill>
              <a:effectLst/>
              <a:latin typeface="Manrope"/>
            </a:endParaRPr>
          </a:p>
          <a:p>
            <a:r>
              <a:rPr lang="en-US" b="0" i="0">
                <a:solidFill>
                  <a:srgbClr val="160E21"/>
                </a:solidFill>
                <a:effectLst/>
                <a:latin typeface="Manrope"/>
              </a:rPr>
              <a:t>“Screen Berkshire is focused on providing opportunities for Berkshire people of all backgrounds to train or update their skills, to help match the continued high demand for skilled crew. A more diverse production staff, and a broader pipeline of technical and creative talent, is crucial to the future of the industry. Through Screen Berkshire, we have the plan and the partners to achieve it.”</a:t>
            </a:r>
            <a:endParaRPr lang="en-GB"/>
          </a:p>
        </p:txBody>
      </p:sp>
      <p:sp>
        <p:nvSpPr>
          <p:cNvPr id="4" name="Slide Number Placeholder 3">
            <a:extLst>
              <a:ext uri="{FF2B5EF4-FFF2-40B4-BE49-F238E27FC236}">
                <a16:creationId xmlns:a16="http://schemas.microsoft.com/office/drawing/2014/main" id="{317870C9-879B-828F-3190-BA1DB7855DB8}"/>
              </a:ext>
            </a:extLst>
          </p:cNvPr>
          <p:cNvSpPr>
            <a:spLocks noGrp="1"/>
          </p:cNvSpPr>
          <p:nvPr>
            <p:ph type="sldNum" sz="quarter" idx="5"/>
          </p:nvPr>
        </p:nvSpPr>
        <p:spPr/>
        <p:txBody>
          <a:bodyPr/>
          <a:lstStyle/>
          <a:p>
            <a:fld id="{685A1154-5595-449F-BBEF-FDE3FC2087E2}" type="slidenum">
              <a:rPr lang="en-GB" smtClean="0"/>
              <a:t>16</a:t>
            </a:fld>
            <a:endParaRPr lang="en-GB"/>
          </a:p>
        </p:txBody>
      </p:sp>
    </p:spTree>
    <p:extLst>
      <p:ext uri="{BB962C8B-B14F-4D97-AF65-F5344CB8AC3E}">
        <p14:creationId xmlns:p14="http://schemas.microsoft.com/office/powerpoint/2010/main" val="669259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4FE1A-D009-F843-36C0-5AB6A34107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BC944-1A91-4832-58AE-ACD6DEF5B2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8A5967-BC94-8992-CC48-D688DF9C3DDC}"/>
              </a:ext>
            </a:extLst>
          </p:cNvPr>
          <p:cNvSpPr>
            <a:spLocks noGrp="1"/>
          </p:cNvSpPr>
          <p:nvPr>
            <p:ph type="body" idx="1"/>
          </p:nvPr>
        </p:nvSpPr>
        <p:spPr/>
        <p:txBody>
          <a:bodyPr/>
          <a:lstStyle/>
          <a:p>
            <a:r>
              <a:rPr lang="en-US"/>
              <a:t>The shortage is due to 55% of the current HGV workforce being aged between 50 and 65, the country is on the cusp of a mass retirement wave that could leave a critical gap in the logistics sector.</a:t>
            </a:r>
          </a:p>
          <a:p>
            <a:endParaRPr lang="en-US"/>
          </a:p>
          <a:p>
            <a:r>
              <a:rPr lang="en-US"/>
              <a:t>Young people face some challenges (in terms of licence eligibility) and the industry faces image challenges when it comes to becoming HGV drivers. Many may have chosen other career paths before they’re even eligible to begin training for a commercial driving licence.</a:t>
            </a:r>
          </a:p>
          <a:p>
            <a:endParaRPr lang="en-US"/>
          </a:p>
          <a:p>
            <a:r>
              <a:rPr lang="en-US"/>
              <a:t>“Professional driving can offer great flexibility, decent wages, the chance to travel and meet people — we need to promote this narrative far and wide, ideally before career choices are locked in.”</a:t>
            </a:r>
            <a:endParaRPr lang="en-GB"/>
          </a:p>
        </p:txBody>
      </p:sp>
      <p:sp>
        <p:nvSpPr>
          <p:cNvPr id="4" name="Slide Number Placeholder 3">
            <a:extLst>
              <a:ext uri="{FF2B5EF4-FFF2-40B4-BE49-F238E27FC236}">
                <a16:creationId xmlns:a16="http://schemas.microsoft.com/office/drawing/2014/main" id="{F60BE6AD-9AFE-3C80-EE2D-B10B5BC632B0}"/>
              </a:ext>
            </a:extLst>
          </p:cNvPr>
          <p:cNvSpPr>
            <a:spLocks noGrp="1"/>
          </p:cNvSpPr>
          <p:nvPr>
            <p:ph type="sldNum" sz="quarter" idx="5"/>
          </p:nvPr>
        </p:nvSpPr>
        <p:spPr/>
        <p:txBody>
          <a:bodyPr/>
          <a:lstStyle/>
          <a:p>
            <a:fld id="{685A1154-5595-449F-BBEF-FDE3FC2087E2}" type="slidenum">
              <a:rPr lang="en-GB" smtClean="0"/>
              <a:t>17</a:t>
            </a:fld>
            <a:endParaRPr lang="en-GB"/>
          </a:p>
        </p:txBody>
      </p:sp>
    </p:spTree>
    <p:extLst>
      <p:ext uri="{BB962C8B-B14F-4D97-AF65-F5344CB8AC3E}">
        <p14:creationId xmlns:p14="http://schemas.microsoft.com/office/powerpoint/2010/main" val="1646444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407E1-9E67-1472-E33B-354114F2AE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581D03-D40A-1659-3725-DDAF35D76C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112F7D-84F6-C5E3-5364-A0AE9386BE9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accent6">
                    <a:lumMod val="10000"/>
                  </a:schemeClr>
                </a:solidFill>
                <a:latin typeface="Arial" panose="020B0604020202020204" pitchFamily="34" charset="0"/>
                <a:cs typeface="Arial" panose="020B0604020202020204" pitchFamily="34" charset="0"/>
              </a:rPr>
              <a:t>Demand within the Information &amp; Communication industry across Berkshire is forecast to continue to increase in size and will require an additional 13,800 workers by 2035</a:t>
            </a:r>
            <a:endParaRPr lang="en-GB" sz="1200">
              <a:solidFill>
                <a:schemeClr val="accent6">
                  <a:lumMod val="10000"/>
                </a:schemeClr>
              </a:solidFill>
              <a:latin typeface="Arial" panose="020B0604020202020204" pitchFamily="34" charset="0"/>
              <a:cs typeface="Arial" panose="020B0604020202020204" pitchFamily="34" charset="0"/>
            </a:endParaRPr>
          </a:p>
          <a:p>
            <a:endParaRPr lang="en-US"/>
          </a:p>
          <a:p>
            <a:r>
              <a:rPr lang="en-US"/>
              <a:t>Berkshire’s economy is critically dependent on the ICT sector which generates nearly a quarter of its GDP. It is vital that the skills needs are met to enable businesses to remain competitive.</a:t>
            </a:r>
          </a:p>
          <a:p>
            <a:r>
              <a:rPr lang="en-US"/>
              <a:t>Workforce has continued to grow, particularly in graphic and web design and computer programming and software development.</a:t>
            </a:r>
          </a:p>
          <a:p>
            <a:r>
              <a:rPr lang="en-US"/>
              <a:t>The forecast growth and significant replacement demand is for 48k jobs up to 2035</a:t>
            </a:r>
          </a:p>
          <a:p>
            <a:endParaRPr lang="en-US"/>
          </a:p>
          <a:p>
            <a:r>
              <a:rPr lang="en-US"/>
              <a:t>Many apprenticeships are on offer to bridge the recruitment difficulty.</a:t>
            </a:r>
            <a:endParaRPr lang="en-GB"/>
          </a:p>
        </p:txBody>
      </p:sp>
      <p:sp>
        <p:nvSpPr>
          <p:cNvPr id="4" name="Slide Number Placeholder 3">
            <a:extLst>
              <a:ext uri="{FF2B5EF4-FFF2-40B4-BE49-F238E27FC236}">
                <a16:creationId xmlns:a16="http://schemas.microsoft.com/office/drawing/2014/main" id="{9D9B51A6-9900-0766-4577-6845C9C53FAE}"/>
              </a:ext>
            </a:extLst>
          </p:cNvPr>
          <p:cNvSpPr>
            <a:spLocks noGrp="1"/>
          </p:cNvSpPr>
          <p:nvPr>
            <p:ph type="sldNum" sz="quarter" idx="5"/>
          </p:nvPr>
        </p:nvSpPr>
        <p:spPr/>
        <p:txBody>
          <a:bodyPr/>
          <a:lstStyle/>
          <a:p>
            <a:fld id="{685A1154-5595-449F-BBEF-FDE3FC2087E2}" type="slidenum">
              <a:rPr lang="en-GB" smtClean="0"/>
              <a:t>18</a:t>
            </a:fld>
            <a:endParaRPr lang="en-GB"/>
          </a:p>
        </p:txBody>
      </p:sp>
    </p:spTree>
    <p:extLst>
      <p:ext uri="{BB962C8B-B14F-4D97-AF65-F5344CB8AC3E}">
        <p14:creationId xmlns:p14="http://schemas.microsoft.com/office/powerpoint/2010/main" val="2639117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72,320 digital jobs in Berkshire today, representing 14% of all jobs in the county. Demand for these jobs has remained strong in recent years, with job vacancy volume recovering quickly after a minor dip during the first Covid-19 lockdown</a:t>
            </a:r>
          </a:p>
          <a:p>
            <a:endParaRPr lang="en-US"/>
          </a:p>
          <a:p>
            <a:pPr algn="l">
              <a:buNone/>
            </a:pPr>
            <a:r>
              <a:rPr lang="en-US" b="1" i="0">
                <a:solidFill>
                  <a:srgbClr val="FFFFFF"/>
                </a:solidFill>
                <a:effectLst/>
                <a:latin typeface="GDS Transport"/>
              </a:rPr>
              <a:t>Invest 2035: the UK's modern industrial strategy</a:t>
            </a:r>
          </a:p>
          <a:p>
            <a:pPr algn="l"/>
            <a:r>
              <a:rPr lang="en-US" b="0" i="0">
                <a:solidFill>
                  <a:srgbClr val="FFFFFF"/>
                </a:solidFill>
                <a:effectLst/>
                <a:latin typeface="GDS Transport"/>
              </a:rPr>
              <a:t>Updated 24 November 2024 </a:t>
            </a:r>
            <a:r>
              <a:rPr lang="en-US">
                <a:hlinkClick r:id="rId3"/>
              </a:rPr>
              <a:t>Invest 2035: the UK's modern industrial strategy - GOV.UK</a:t>
            </a:r>
            <a:endParaRPr lang="en-GB"/>
          </a:p>
        </p:txBody>
      </p:sp>
      <p:sp>
        <p:nvSpPr>
          <p:cNvPr id="4" name="Slide Number Placeholder 3"/>
          <p:cNvSpPr>
            <a:spLocks noGrp="1"/>
          </p:cNvSpPr>
          <p:nvPr>
            <p:ph type="sldNum" sz="quarter" idx="5"/>
          </p:nvPr>
        </p:nvSpPr>
        <p:spPr/>
        <p:txBody>
          <a:bodyPr/>
          <a:lstStyle/>
          <a:p>
            <a:fld id="{685A1154-5595-449F-BBEF-FDE3FC2087E2}" type="slidenum">
              <a:rPr lang="en-GB" smtClean="0"/>
              <a:t>19</a:t>
            </a:fld>
            <a:endParaRPr lang="en-GB"/>
          </a:p>
        </p:txBody>
      </p:sp>
    </p:spTree>
    <p:extLst>
      <p:ext uri="{BB962C8B-B14F-4D97-AF65-F5344CB8AC3E}">
        <p14:creationId xmlns:p14="http://schemas.microsoft.com/office/powerpoint/2010/main" val="1597896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is LMI?</a:t>
            </a:r>
          </a:p>
          <a:p>
            <a:r>
              <a:rPr lang="en-US"/>
              <a:t>In its simplest form it is information on :-</a:t>
            </a:r>
          </a:p>
          <a:p>
            <a:r>
              <a:rPr lang="en-US"/>
              <a:t>•	What skills employers are looking for and what jobs are available</a:t>
            </a:r>
          </a:p>
          <a:p>
            <a:r>
              <a:rPr lang="en-US"/>
              <a:t>•	Wage rates, working hours, holiday entitlement etc </a:t>
            </a:r>
          </a:p>
          <a:p>
            <a:r>
              <a:rPr lang="en-US"/>
              <a:t>•	What skills gaps exist and what skills are expected to be needed in the future.</a:t>
            </a:r>
          </a:p>
          <a:p>
            <a:endParaRPr lang="en-GB"/>
          </a:p>
        </p:txBody>
      </p:sp>
      <p:sp>
        <p:nvSpPr>
          <p:cNvPr id="4" name="Slide Number Placeholder 3"/>
          <p:cNvSpPr>
            <a:spLocks noGrp="1"/>
          </p:cNvSpPr>
          <p:nvPr>
            <p:ph type="sldNum" sz="quarter" idx="5"/>
          </p:nvPr>
        </p:nvSpPr>
        <p:spPr/>
        <p:txBody>
          <a:bodyPr/>
          <a:lstStyle/>
          <a:p>
            <a:fld id="{685A1154-5595-449F-BBEF-FDE3FC2087E2}" type="slidenum">
              <a:rPr lang="en-GB" smtClean="0"/>
              <a:t>2</a:t>
            </a:fld>
            <a:endParaRPr lang="en-GB"/>
          </a:p>
        </p:txBody>
      </p:sp>
    </p:spTree>
    <p:extLst>
      <p:ext uri="{BB962C8B-B14F-4D97-AF65-F5344CB8AC3E}">
        <p14:creationId xmlns:p14="http://schemas.microsoft.com/office/powerpoint/2010/main" val="11270287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85136-687C-E546-A0BC-6E2D7E4A6A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40F382-E98C-21F3-9CE7-8C1225E77C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21E8A1-EF9F-21EC-D140-0B418BD3264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4C793FD-C3E5-6CF3-B67E-6299D1D448E7}"/>
              </a:ext>
            </a:extLst>
          </p:cNvPr>
          <p:cNvSpPr>
            <a:spLocks noGrp="1"/>
          </p:cNvSpPr>
          <p:nvPr>
            <p:ph type="sldNum" sz="quarter" idx="5"/>
          </p:nvPr>
        </p:nvSpPr>
        <p:spPr/>
        <p:txBody>
          <a:bodyPr/>
          <a:lstStyle/>
          <a:p>
            <a:fld id="{685A1154-5595-449F-BBEF-FDE3FC2087E2}" type="slidenum">
              <a:rPr lang="en-GB" smtClean="0"/>
              <a:t>20</a:t>
            </a:fld>
            <a:endParaRPr lang="en-GB"/>
          </a:p>
        </p:txBody>
      </p:sp>
    </p:spTree>
    <p:extLst>
      <p:ext uri="{BB962C8B-B14F-4D97-AF65-F5344CB8AC3E}">
        <p14:creationId xmlns:p14="http://schemas.microsoft.com/office/powerpoint/2010/main" val="27871464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a:solidFill>
                  <a:srgbClr val="000000"/>
                </a:solidFill>
                <a:effectLst/>
                <a:latin typeface="Arial" panose="020B0604020202020204" pitchFamily="34" charset="0"/>
              </a:rPr>
              <a:t>There was a broad range of apprenticeships across the technical routes, the largest volumes were in Business and Administration with 2,210 apprentices on a programme.</a:t>
            </a:r>
            <a:r>
              <a:rPr lang="en-US"/>
              <a:t> </a:t>
            </a:r>
          </a:p>
          <a:p>
            <a:r>
              <a:rPr lang="en-US" sz="1800" b="0" i="0" u="none" strike="noStrike">
                <a:solidFill>
                  <a:srgbClr val="000000"/>
                </a:solidFill>
                <a:effectLst/>
                <a:latin typeface="Arial" panose="020B0604020202020204" pitchFamily="34" charset="0"/>
              </a:rPr>
              <a:t>The volume of apprenticeships in the routes aligned to some priority sectors (Screen Industry and Haulage &amp; Logistics) were relatively small.</a:t>
            </a:r>
            <a:r>
              <a:rPr lang="en-US"/>
              <a:t> </a:t>
            </a:r>
          </a:p>
          <a:p>
            <a:r>
              <a:rPr lang="en-US"/>
              <a:t>Page 29 Annex A</a:t>
            </a:r>
            <a:endParaRPr lang="en-GB"/>
          </a:p>
        </p:txBody>
      </p:sp>
      <p:sp>
        <p:nvSpPr>
          <p:cNvPr id="4" name="Slide Number Placeholder 3"/>
          <p:cNvSpPr>
            <a:spLocks noGrp="1"/>
          </p:cNvSpPr>
          <p:nvPr>
            <p:ph type="sldNum" sz="quarter" idx="5"/>
          </p:nvPr>
        </p:nvSpPr>
        <p:spPr/>
        <p:txBody>
          <a:bodyPr/>
          <a:lstStyle/>
          <a:p>
            <a:fld id="{685A1154-5595-449F-BBEF-FDE3FC2087E2}" type="slidenum">
              <a:rPr lang="en-GB" smtClean="0"/>
              <a:t>21</a:t>
            </a:fld>
            <a:endParaRPr lang="en-GB"/>
          </a:p>
        </p:txBody>
      </p:sp>
    </p:spTree>
    <p:extLst>
      <p:ext uri="{BB962C8B-B14F-4D97-AF65-F5344CB8AC3E}">
        <p14:creationId xmlns:p14="http://schemas.microsoft.com/office/powerpoint/2010/main" val="33657337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a:solidFill>
                  <a:srgbClr val="000000"/>
                </a:solidFill>
                <a:latin typeface="Arial" panose="020B0604020202020204" pitchFamily="34" charset="0"/>
              </a:rPr>
              <a:t>In 2020/21, 1,460 learners studied at Levels 4 or 5 in Berkshire. </a:t>
            </a:r>
          </a:p>
          <a:p>
            <a:r>
              <a:rPr lang="en-US" sz="1800" b="0" i="0" u="none" strike="noStrike" baseline="0">
                <a:solidFill>
                  <a:srgbClr val="000000"/>
                </a:solidFill>
                <a:latin typeface="Arial" panose="020B0604020202020204" pitchFamily="34" charset="0"/>
              </a:rPr>
              <a:t>Of these, the largest volumes of enrolments were in Health, Nursing &amp; Care. There were relatively few enrolments in qualifications addressing priority sectors such as Science, Construction, ICT, Media. </a:t>
            </a:r>
            <a:endParaRPr lang="en-GB"/>
          </a:p>
        </p:txBody>
      </p:sp>
      <p:sp>
        <p:nvSpPr>
          <p:cNvPr id="4" name="Slide Number Placeholder 3"/>
          <p:cNvSpPr>
            <a:spLocks noGrp="1"/>
          </p:cNvSpPr>
          <p:nvPr>
            <p:ph type="sldNum" sz="quarter" idx="5"/>
          </p:nvPr>
        </p:nvSpPr>
        <p:spPr/>
        <p:txBody>
          <a:bodyPr/>
          <a:lstStyle/>
          <a:p>
            <a:fld id="{685A1154-5595-449F-BBEF-FDE3FC2087E2}" type="slidenum">
              <a:rPr lang="en-GB" smtClean="0"/>
              <a:t>22</a:t>
            </a:fld>
            <a:endParaRPr lang="en-GB"/>
          </a:p>
        </p:txBody>
      </p:sp>
    </p:spTree>
    <p:extLst>
      <p:ext uri="{BB962C8B-B14F-4D97-AF65-F5344CB8AC3E}">
        <p14:creationId xmlns:p14="http://schemas.microsoft.com/office/powerpoint/2010/main" val="3492509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85A1154-5595-449F-BBEF-FDE3FC2087E2}" type="slidenum">
              <a:rPr lang="en-GB" smtClean="0"/>
              <a:t>23</a:t>
            </a:fld>
            <a:endParaRPr lang="en-GB"/>
          </a:p>
        </p:txBody>
      </p:sp>
    </p:spTree>
    <p:extLst>
      <p:ext uri="{BB962C8B-B14F-4D97-AF65-F5344CB8AC3E}">
        <p14:creationId xmlns:p14="http://schemas.microsoft.com/office/powerpoint/2010/main" val="21330021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85A1154-5595-449F-BBEF-FDE3FC2087E2}" type="slidenum">
              <a:rPr lang="en-GB" smtClean="0"/>
              <a:t>24</a:t>
            </a:fld>
            <a:endParaRPr lang="en-GB"/>
          </a:p>
        </p:txBody>
      </p:sp>
    </p:spTree>
    <p:extLst>
      <p:ext uri="{BB962C8B-B14F-4D97-AF65-F5344CB8AC3E}">
        <p14:creationId xmlns:p14="http://schemas.microsoft.com/office/powerpoint/2010/main" val="16700644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a:solidFill>
                  <a:srgbClr val="000000"/>
                </a:solidFill>
                <a:latin typeface="Arial" panose="020B0604020202020204" pitchFamily="34" charset="0"/>
              </a:rPr>
              <a:t>Amongst Apprentices aged under 19, five key subject areas represented 81% of the 980 identifiable Starts in 2021/22. Of the priority sectors, apprenticeship volumes were lower in Media (Screen Sector), Science (Life Science) and ICT. </a:t>
            </a:r>
            <a:endParaRPr lang="en-GB"/>
          </a:p>
        </p:txBody>
      </p:sp>
      <p:sp>
        <p:nvSpPr>
          <p:cNvPr id="4" name="Slide Number Placeholder 3"/>
          <p:cNvSpPr>
            <a:spLocks noGrp="1"/>
          </p:cNvSpPr>
          <p:nvPr>
            <p:ph type="sldNum" sz="quarter" idx="5"/>
          </p:nvPr>
        </p:nvSpPr>
        <p:spPr/>
        <p:txBody>
          <a:bodyPr/>
          <a:lstStyle/>
          <a:p>
            <a:fld id="{685A1154-5595-449F-BBEF-FDE3FC2087E2}" type="slidenum">
              <a:rPr lang="en-GB" smtClean="0"/>
              <a:t>25</a:t>
            </a:fld>
            <a:endParaRPr lang="en-GB"/>
          </a:p>
        </p:txBody>
      </p:sp>
    </p:spTree>
    <p:extLst>
      <p:ext uri="{BB962C8B-B14F-4D97-AF65-F5344CB8AC3E}">
        <p14:creationId xmlns:p14="http://schemas.microsoft.com/office/powerpoint/2010/main" val="31383205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a:solidFill>
                  <a:srgbClr val="000000"/>
                </a:solidFill>
                <a:latin typeface="Arial" panose="020B0604020202020204" pitchFamily="34" charset="0"/>
              </a:rPr>
              <a:t>Half (50%) of residents aged 16-64 in Berkshire were, by 2021, educated to level NVQ4 or above – up from 39% a decade earlier. </a:t>
            </a:r>
            <a:endParaRPr lang="en-GB" sz="1200">
              <a:solidFill>
                <a:schemeClr val="accent1"/>
              </a:solidFill>
              <a:latin typeface="Helvetica" panose="020B0604020202020204" pitchFamily="34" charset="0"/>
              <a:cs typeface="Helvetica" panose="020B0604020202020204" pitchFamily="34" charset="0"/>
            </a:endParaRPr>
          </a:p>
          <a:p>
            <a:pPr algn="l"/>
            <a:r>
              <a:rPr lang="en-GB" sz="1200">
                <a:solidFill>
                  <a:schemeClr val="accent1"/>
                </a:solidFill>
                <a:latin typeface="Helvetica" panose="020B0604020202020204" pitchFamily="34" charset="0"/>
                <a:cs typeface="Helvetica" panose="020B0604020202020204" pitchFamily="34" charset="0"/>
              </a:rPr>
              <a:t>No qualifications: no formal qualifications</a:t>
            </a:r>
          </a:p>
          <a:p>
            <a:pPr algn="l"/>
            <a:r>
              <a:rPr lang="en-GB" sz="1200">
                <a:solidFill>
                  <a:schemeClr val="accent1"/>
                </a:solidFill>
                <a:latin typeface="Helvetica" panose="020B0604020202020204" pitchFamily="34" charset="0"/>
                <a:cs typeface="Helvetica" panose="020B0604020202020204" pitchFamily="34" charset="0"/>
              </a:rPr>
              <a:t>Level 1: one to four GCSE passes (grade A* to C or grade 4 and above) and any other GCSEs at other grades, or equivalent qualifications</a:t>
            </a:r>
          </a:p>
          <a:p>
            <a:pPr algn="l"/>
            <a:r>
              <a:rPr lang="en-GB" sz="1200">
                <a:solidFill>
                  <a:schemeClr val="accent1"/>
                </a:solidFill>
                <a:latin typeface="Helvetica" panose="020B0604020202020204" pitchFamily="34" charset="0"/>
                <a:cs typeface="Helvetica" panose="020B0604020202020204" pitchFamily="34" charset="0"/>
              </a:rPr>
              <a:t>Level 2: five or more GCSE passes (grade A* to C or grade 4 and above) or equivalent qualifications apprenticeships</a:t>
            </a:r>
          </a:p>
          <a:p>
            <a:pPr algn="l"/>
            <a:r>
              <a:rPr lang="en-GB" sz="1200">
                <a:solidFill>
                  <a:schemeClr val="accent1"/>
                </a:solidFill>
                <a:latin typeface="Helvetica" panose="020B0604020202020204" pitchFamily="34" charset="0"/>
                <a:cs typeface="Helvetica" panose="020B0604020202020204" pitchFamily="34" charset="0"/>
              </a:rPr>
              <a:t>Level 3: two or more A Levels or equivalent qualifications</a:t>
            </a:r>
          </a:p>
          <a:p>
            <a:pPr algn="l"/>
            <a:r>
              <a:rPr lang="en-GB" sz="1200">
                <a:solidFill>
                  <a:schemeClr val="accent1"/>
                </a:solidFill>
                <a:latin typeface="Helvetica" panose="020B0604020202020204" pitchFamily="34" charset="0"/>
                <a:cs typeface="Helvetica" panose="020B0604020202020204" pitchFamily="34" charset="0"/>
              </a:rPr>
              <a:t>Level 4 or above: Higher National Certificate, Higher National Diploma, Bachelor's degree, or post-graduate qualifications</a:t>
            </a:r>
          </a:p>
          <a:p>
            <a:pPr algn="l"/>
            <a:endParaRPr lang="en-US"/>
          </a:p>
        </p:txBody>
      </p:sp>
      <p:sp>
        <p:nvSpPr>
          <p:cNvPr id="4" name="Slide Number Placeholder 3"/>
          <p:cNvSpPr>
            <a:spLocks noGrp="1"/>
          </p:cNvSpPr>
          <p:nvPr>
            <p:ph type="sldNum" sz="quarter" idx="5"/>
          </p:nvPr>
        </p:nvSpPr>
        <p:spPr/>
        <p:txBody>
          <a:bodyPr/>
          <a:lstStyle/>
          <a:p>
            <a:fld id="{685A1154-5595-449F-BBEF-FDE3FC2087E2}" type="slidenum">
              <a:rPr lang="en-GB" smtClean="0"/>
              <a:t>26</a:t>
            </a:fld>
            <a:endParaRPr lang="en-GB"/>
          </a:p>
        </p:txBody>
      </p:sp>
    </p:spTree>
    <p:extLst>
      <p:ext uri="{BB962C8B-B14F-4D97-AF65-F5344CB8AC3E}">
        <p14:creationId xmlns:p14="http://schemas.microsoft.com/office/powerpoint/2010/main" val="2236543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A1998-12FA-AC5D-35F6-2F3A1E5703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5FED87-8D8C-1A78-4223-EAD8D71E99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BD2C00-8BA0-193E-633D-0FD70E6F031A}"/>
              </a:ext>
            </a:extLst>
          </p:cNvPr>
          <p:cNvSpPr>
            <a:spLocks noGrp="1"/>
          </p:cNvSpPr>
          <p:nvPr>
            <p:ph type="body" idx="1"/>
          </p:nvPr>
        </p:nvSpPr>
        <p:spPr/>
        <p:txBody>
          <a:bodyPr/>
          <a:lstStyle/>
          <a:p>
            <a:r>
              <a:rPr lang="en-GB"/>
              <a:t>A shortage of finance skills and marketing, particularly digital marketing is cited in the LSIP findings and reports </a:t>
            </a:r>
          </a:p>
        </p:txBody>
      </p:sp>
      <p:sp>
        <p:nvSpPr>
          <p:cNvPr id="4" name="Slide Number Placeholder 3">
            <a:extLst>
              <a:ext uri="{FF2B5EF4-FFF2-40B4-BE49-F238E27FC236}">
                <a16:creationId xmlns:a16="http://schemas.microsoft.com/office/drawing/2014/main" id="{6738C1F3-CF28-CB10-C1DB-1E5CEF89CA8D}"/>
              </a:ext>
            </a:extLst>
          </p:cNvPr>
          <p:cNvSpPr>
            <a:spLocks noGrp="1"/>
          </p:cNvSpPr>
          <p:nvPr>
            <p:ph type="sldNum" sz="quarter" idx="5"/>
          </p:nvPr>
        </p:nvSpPr>
        <p:spPr/>
        <p:txBody>
          <a:bodyPr/>
          <a:lstStyle/>
          <a:p>
            <a:fld id="{685A1154-5595-449F-BBEF-FDE3FC2087E2}" type="slidenum">
              <a:rPr lang="en-GB" smtClean="0"/>
              <a:t>29</a:t>
            </a:fld>
            <a:endParaRPr lang="en-GB"/>
          </a:p>
        </p:txBody>
      </p:sp>
    </p:spTree>
    <p:extLst>
      <p:ext uri="{BB962C8B-B14F-4D97-AF65-F5344CB8AC3E}">
        <p14:creationId xmlns:p14="http://schemas.microsoft.com/office/powerpoint/2010/main" val="19486393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9CCED-6637-F482-AAA3-262F171224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96D5CF-D356-8670-9F1A-4C32D1B5A6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24DE2C-B841-05F6-AD47-57EB8E76319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a:extLst>
              <a:ext uri="{FF2B5EF4-FFF2-40B4-BE49-F238E27FC236}">
                <a16:creationId xmlns:a16="http://schemas.microsoft.com/office/drawing/2014/main" id="{4580A16D-AE79-9EED-DA3A-A363C63588BB}"/>
              </a:ext>
            </a:extLst>
          </p:cNvPr>
          <p:cNvSpPr>
            <a:spLocks noGrp="1"/>
          </p:cNvSpPr>
          <p:nvPr>
            <p:ph type="sldNum" sz="quarter" idx="5"/>
          </p:nvPr>
        </p:nvSpPr>
        <p:spPr/>
        <p:txBody>
          <a:bodyPr/>
          <a:lstStyle/>
          <a:p>
            <a:fld id="{685A1154-5595-449F-BBEF-FDE3FC2087E2}" type="slidenum">
              <a:rPr lang="en-GB" smtClean="0"/>
              <a:t>31</a:t>
            </a:fld>
            <a:endParaRPr lang="en-GB"/>
          </a:p>
        </p:txBody>
      </p:sp>
    </p:spTree>
    <p:extLst>
      <p:ext uri="{BB962C8B-B14F-4D97-AF65-F5344CB8AC3E}">
        <p14:creationId xmlns:p14="http://schemas.microsoft.com/office/powerpoint/2010/main" val="26915044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800" b="0" i="0" u="none" strike="noStrike" baseline="0">
                <a:solidFill>
                  <a:srgbClr val="000000"/>
                </a:solidFill>
                <a:latin typeface="Arial" panose="020B0604020202020204" pitchFamily="34" charset="0"/>
              </a:rPr>
              <a:t>Forecast business growth is likely to require more skilled labour, at a time when there is a tightening labour market with skills shortages and increased competition for workers in certain industries. For production to remain competitive many businesses are dependent on greater automation and the use of new technologies and a highly skilled IT workforce. </a:t>
            </a:r>
          </a:p>
          <a:p>
            <a:r>
              <a:rPr lang="en-US" sz="1800" b="0" i="0" u="none" strike="noStrike" baseline="0">
                <a:solidFill>
                  <a:srgbClr val="000000"/>
                </a:solidFill>
                <a:latin typeface="Arial" panose="020B0604020202020204" pitchFamily="34" charset="0"/>
              </a:rPr>
              <a:t>Many of the dominant sectors in Berkshire (particularly Professional, Scientific &amp; Technical Activities, Information &amp; Communication) are changing through digitalisation and new technologies and have increasing demands for skills </a:t>
            </a:r>
          </a:p>
          <a:p>
            <a:endParaRPr lang="en-US" sz="1800" b="0" i="0" u="none" strike="noStrike" baseline="0">
              <a:solidFill>
                <a:srgbClr val="000000"/>
              </a:solidFill>
              <a:latin typeface="Arial" panose="020B0604020202020204" pitchFamily="34" charset="0"/>
            </a:endParaRPr>
          </a:p>
          <a:p>
            <a:r>
              <a:rPr lang="en-US" sz="1800" b="0" i="0" u="none" strike="noStrike" baseline="0">
                <a:solidFill>
                  <a:srgbClr val="000000"/>
                </a:solidFill>
                <a:latin typeface="Arial" panose="020B0604020202020204" pitchFamily="34" charset="0"/>
              </a:rPr>
              <a:t>Di</a:t>
            </a:r>
            <a:r>
              <a:rPr lang="en-US" sz="1800" b="0" i="1" u="none" strike="noStrike" baseline="0">
                <a:solidFill>
                  <a:srgbClr val="000000"/>
                </a:solidFill>
                <a:latin typeface="Arial" panose="020B0604020202020204" pitchFamily="34" charset="0"/>
              </a:rPr>
              <a:t>fficulties can be found in </a:t>
            </a:r>
            <a:r>
              <a:rPr lang="en-US" sz="1800" b="0" i="0" u="none" strike="noStrike" baseline="0">
                <a:solidFill>
                  <a:srgbClr val="000000"/>
                </a:solidFill>
                <a:latin typeface="Arial" panose="020B0604020202020204" pitchFamily="34" charset="0"/>
              </a:rPr>
              <a:t> the priority sectors of Health, Construction and Haulage and Logistics. </a:t>
            </a:r>
          </a:p>
          <a:p>
            <a:r>
              <a:rPr lang="en-US" sz="1800" b="0" i="0" u="none" strike="noStrike" baseline="0">
                <a:solidFill>
                  <a:srgbClr val="000000"/>
                </a:solidFill>
                <a:latin typeface="Arial" panose="020B0604020202020204" pitchFamily="34" charset="0"/>
              </a:rPr>
              <a:t>Because of the predominance of SMEs, employer demand can be	 fragmented </a:t>
            </a:r>
            <a:endParaRPr lang="en-GB"/>
          </a:p>
          <a:p>
            <a:endParaRPr lang="en-GB"/>
          </a:p>
          <a:p>
            <a:r>
              <a:rPr lang="en-GB"/>
              <a:t>All the key LSIP recruitment difficulties/skills shortages can be found in the report, pages 16 – 22</a:t>
            </a:r>
          </a:p>
          <a:p>
            <a:endParaRPr lang="en-GB"/>
          </a:p>
          <a:p>
            <a:r>
              <a:rPr lang="en-GB">
                <a:hlinkClick r:id="rId3"/>
              </a:rPr>
              <a:t>Berkshire Local Skills Improvement Plan (berkshirelsip.co.uk)</a:t>
            </a:r>
            <a:endParaRPr lang="en-GB"/>
          </a:p>
          <a:p>
            <a:endParaRPr lang="en-GB"/>
          </a:p>
          <a:p>
            <a:r>
              <a:rPr lang="en-GB"/>
              <a:t>There will be an update to this to be published by the end of June.</a:t>
            </a:r>
          </a:p>
        </p:txBody>
      </p:sp>
      <p:sp>
        <p:nvSpPr>
          <p:cNvPr id="4" name="灯片编号占位符 3"/>
          <p:cNvSpPr>
            <a:spLocks noGrp="1"/>
          </p:cNvSpPr>
          <p:nvPr>
            <p:ph type="sldNum" sz="quarter" idx="5"/>
          </p:nvPr>
        </p:nvSpPr>
        <p:spPr/>
        <p:txBody>
          <a:bodyPr/>
          <a:lstStyle/>
          <a:p>
            <a:fld id="{685A1154-5595-449F-BBEF-FDE3FC2087E2}" type="slidenum">
              <a:rPr lang="en-GB" smtClean="0"/>
              <a:t>32</a:t>
            </a:fld>
            <a:endParaRPr lang="en-GB"/>
          </a:p>
        </p:txBody>
      </p:sp>
    </p:spTree>
    <p:extLst>
      <p:ext uri="{BB962C8B-B14F-4D97-AF65-F5344CB8AC3E}">
        <p14:creationId xmlns:p14="http://schemas.microsoft.com/office/powerpoint/2010/main" val="2937857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Berkshire Opportunities website will direct you and students to find new opportunities that are available within your area.</a:t>
            </a:r>
          </a:p>
          <a:p>
            <a:r>
              <a:rPr lang="en-US"/>
              <a:t>Also, many websites offer this such as Indeed, Totaljobs, and NHS jobs are a few examples you can search. </a:t>
            </a:r>
          </a:p>
          <a:p>
            <a:endParaRPr lang="en-US"/>
          </a:p>
          <a:p>
            <a:r>
              <a:rPr lang="en-US"/>
              <a:t>The next few slides will show more information regarding employers, wages and where the gaps are within Berkshire.</a:t>
            </a:r>
          </a:p>
          <a:p>
            <a:endParaRPr lang="en-US"/>
          </a:p>
          <a:p>
            <a:endParaRPr lang="en-GB"/>
          </a:p>
        </p:txBody>
      </p:sp>
      <p:sp>
        <p:nvSpPr>
          <p:cNvPr id="4" name="Slide Number Placeholder 3"/>
          <p:cNvSpPr>
            <a:spLocks noGrp="1"/>
          </p:cNvSpPr>
          <p:nvPr>
            <p:ph type="sldNum" sz="quarter" idx="10"/>
          </p:nvPr>
        </p:nvSpPr>
        <p:spPr/>
        <p:txBody>
          <a:bodyPr/>
          <a:lstStyle/>
          <a:p>
            <a:pPr defTabSz="966155">
              <a:defRPr/>
            </a:pPr>
            <a:fld id="{8D4A6D0B-28A9-4E84-BCB8-F688BBDB5717}" type="slidenum">
              <a:rPr lang="en-US" sz="1900" kern="0">
                <a:solidFill>
                  <a:sysClr val="windowText" lastClr="000000"/>
                </a:solidFill>
              </a:rPr>
              <a:pPr defTabSz="966155">
                <a:defRPr/>
              </a:pPr>
              <a:t>3</a:t>
            </a:fld>
            <a:endParaRPr lang="en-US" sz="1900" kern="0">
              <a:solidFill>
                <a:sysClr val="windowText" lastClr="000000"/>
              </a:solidFill>
            </a:endParaRPr>
          </a:p>
        </p:txBody>
      </p:sp>
    </p:spTree>
    <p:extLst>
      <p:ext uri="{BB962C8B-B14F-4D97-AF65-F5344CB8AC3E}">
        <p14:creationId xmlns:p14="http://schemas.microsoft.com/office/powerpoint/2010/main" val="40408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85A1154-5595-449F-BBEF-FDE3FC2087E2}" type="slidenum">
              <a:rPr lang="en-GB" smtClean="0"/>
              <a:t>33</a:t>
            </a:fld>
            <a:endParaRPr lang="en-GB"/>
          </a:p>
        </p:txBody>
      </p:sp>
    </p:spTree>
    <p:extLst>
      <p:ext uri="{BB962C8B-B14F-4D97-AF65-F5344CB8AC3E}">
        <p14:creationId xmlns:p14="http://schemas.microsoft.com/office/powerpoint/2010/main" val="3411255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85A1154-5595-449F-BBEF-FDE3FC2087E2}" type="slidenum">
              <a:rPr lang="en-GB" smtClean="0"/>
              <a:t>34</a:t>
            </a:fld>
            <a:endParaRPr lang="en-GB"/>
          </a:p>
        </p:txBody>
      </p:sp>
    </p:spTree>
    <p:extLst>
      <p:ext uri="{BB962C8B-B14F-4D97-AF65-F5344CB8AC3E}">
        <p14:creationId xmlns:p14="http://schemas.microsoft.com/office/powerpoint/2010/main" val="3422686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85A1154-5595-449F-BBEF-FDE3FC2087E2}" type="slidenum">
              <a:rPr lang="en-GB" smtClean="0"/>
              <a:t>35</a:t>
            </a:fld>
            <a:endParaRPr lang="en-GB"/>
          </a:p>
        </p:txBody>
      </p:sp>
    </p:spTree>
    <p:extLst>
      <p:ext uri="{BB962C8B-B14F-4D97-AF65-F5344CB8AC3E}">
        <p14:creationId xmlns:p14="http://schemas.microsoft.com/office/powerpoint/2010/main" val="2411313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Wokingham Borough is a strategic location for businesses situated to the West of London in the centre of Berkshire at the heart of the Thames Valley.</a:t>
            </a:r>
          </a:p>
          <a:p>
            <a:endParaRPr lang="en-US"/>
          </a:p>
          <a:p>
            <a:pPr marL="171450" indent="-171450">
              <a:buFont typeface="Arial" panose="020B0604020202020204" pitchFamily="34" charset="0"/>
              <a:buChar char="•"/>
            </a:pPr>
            <a:r>
              <a:rPr lang="en-US"/>
              <a:t>The area is exceptionally well connected to both UK and overseas markets. </a:t>
            </a:r>
          </a:p>
          <a:p>
            <a:pPr marL="171450" indent="-171450">
              <a:buFont typeface="Arial" panose="020B0604020202020204" pitchFamily="34" charset="0"/>
              <a:buChar char="•"/>
            </a:pPr>
            <a:r>
              <a:rPr lang="en-US"/>
              <a:t>It sits between the M3 and the M4, and has excellent transport links to London and the wider Southeast by both rail and road and is in close proximity to the country’s major airports – Heathrow and Gatwick. </a:t>
            </a:r>
          </a:p>
          <a:p>
            <a:pPr marL="171450" indent="-171450">
              <a:buFont typeface="Arial" panose="020B0604020202020204" pitchFamily="34" charset="0"/>
              <a:buChar char="•"/>
            </a:pPr>
            <a:r>
              <a:rPr lang="en-US"/>
              <a:t>The strategic location has attracted major global technology, life science and more recently creative businesses such as Microsoft, Oracle, Hewlett Packard, </a:t>
            </a:r>
          </a:p>
          <a:p>
            <a:r>
              <a:rPr lang="en-US"/>
              <a:t>     Bayer, Sanofi and Shinfield Studios as well as a plethora of small and medium enterprises including scale-ups. </a:t>
            </a:r>
          </a:p>
          <a:p>
            <a:pPr marL="171450" indent="-171450">
              <a:buFont typeface="Arial" panose="020B0604020202020204" pitchFamily="34" charset="0"/>
              <a:buChar char="•"/>
            </a:pPr>
            <a:r>
              <a:rPr lang="en-US"/>
              <a:t>Wokingham’s businesses are able to take advantage of the Borough’s strong and varied commercial space, good broadband and mobile connectivity. </a:t>
            </a:r>
          </a:p>
          <a:p>
            <a:endParaRPr lang="en-US"/>
          </a:p>
          <a:p>
            <a:r>
              <a:rPr lang="en-US"/>
              <a:t>The economic vision for the Borough is that by 2035, Wokingham Borough will have built ‘a growing and greener economy for everyone’.</a:t>
            </a:r>
          </a:p>
          <a:p>
            <a:endParaRPr lang="en-US"/>
          </a:p>
        </p:txBody>
      </p:sp>
      <p:sp>
        <p:nvSpPr>
          <p:cNvPr id="4" name="Slide Number Placeholder 3"/>
          <p:cNvSpPr>
            <a:spLocks noGrp="1"/>
          </p:cNvSpPr>
          <p:nvPr>
            <p:ph type="sldNum" sz="quarter" idx="5"/>
          </p:nvPr>
        </p:nvSpPr>
        <p:spPr/>
        <p:txBody>
          <a:bodyPr/>
          <a:lstStyle/>
          <a:p>
            <a:fld id="{685A1154-5595-449F-BBEF-FDE3FC2087E2}" type="slidenum">
              <a:rPr lang="en-GB" smtClean="0"/>
              <a:t>4</a:t>
            </a:fld>
            <a:endParaRPr lang="en-GB"/>
          </a:p>
        </p:txBody>
      </p:sp>
    </p:spTree>
    <p:extLst>
      <p:ext uri="{BB962C8B-B14F-4D97-AF65-F5344CB8AC3E}">
        <p14:creationId xmlns:p14="http://schemas.microsoft.com/office/powerpoint/2010/main" val="580127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966155">
              <a:defRPr/>
            </a:pPr>
            <a:r>
              <a:rPr lang="en-GB" sz="1900" kern="0">
                <a:solidFill>
                  <a:srgbClr val="000000"/>
                </a:solidFill>
                <a:latin typeface="Arial" panose="020B0604020202020204" pitchFamily="34" charset="0"/>
                <a:ea typeface="Aptos" panose="020B0004020202020204" pitchFamily="34" charset="0"/>
                <a:cs typeface="Times New Roman" panose="02020603050405020304" pitchFamily="18" charset="0"/>
              </a:rPr>
              <a:t>For employment by occupation, in 2023, 60.1% of Berkshire’s workforce was at Manager, Director or Professional or Associate professional level, which was significantly higher than that for the South-East of 57.1% and 52.9% nationally. </a:t>
            </a:r>
            <a:endParaRPr lang="en-GB" sz="1900" kern="100">
              <a:latin typeface="Aptos" panose="020B0004020202020204" pitchFamily="34" charset="0"/>
              <a:ea typeface="Aptos" panose="020B0004020202020204" pitchFamily="34" charset="0"/>
              <a:cs typeface="Times New Roman" panose="02020603050405020304" pitchFamily="18" charset="0"/>
            </a:endParaRPr>
          </a:p>
          <a:p>
            <a:endParaRPr lang="en-GB"/>
          </a:p>
          <a:p>
            <a:r>
              <a:rPr lang="en-GB"/>
              <a:t>Annex A pages 18 – 21 for more detail on this.</a:t>
            </a:r>
          </a:p>
        </p:txBody>
      </p:sp>
      <p:sp>
        <p:nvSpPr>
          <p:cNvPr id="4" name="灯片编号占位符 3"/>
          <p:cNvSpPr>
            <a:spLocks noGrp="1"/>
          </p:cNvSpPr>
          <p:nvPr>
            <p:ph type="sldNum" sz="quarter" idx="5"/>
          </p:nvPr>
        </p:nvSpPr>
        <p:spPr/>
        <p:txBody>
          <a:bodyPr/>
          <a:lstStyle/>
          <a:p>
            <a:fld id="{685A1154-5595-449F-BBEF-FDE3FC2087E2}" type="slidenum">
              <a:rPr lang="en-GB" smtClean="0"/>
              <a:t>5</a:t>
            </a:fld>
            <a:endParaRPr lang="en-GB"/>
          </a:p>
        </p:txBody>
      </p:sp>
    </p:spTree>
    <p:extLst>
      <p:ext uri="{BB962C8B-B14F-4D97-AF65-F5344CB8AC3E}">
        <p14:creationId xmlns:p14="http://schemas.microsoft.com/office/powerpoint/2010/main" val="113856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Showing gaps within relevant sectors either wanting extra employees or less employees required between now and 2035.</a:t>
            </a:r>
            <a:endParaRPr lang="en-GB"/>
          </a:p>
        </p:txBody>
      </p:sp>
      <p:sp>
        <p:nvSpPr>
          <p:cNvPr id="4" name="Slide Number Placeholder 3"/>
          <p:cNvSpPr>
            <a:spLocks noGrp="1"/>
          </p:cNvSpPr>
          <p:nvPr>
            <p:ph type="sldNum" sz="quarter" idx="5"/>
          </p:nvPr>
        </p:nvSpPr>
        <p:spPr/>
        <p:txBody>
          <a:bodyPr/>
          <a:lstStyle/>
          <a:p>
            <a:fld id="{685A1154-5595-449F-BBEF-FDE3FC2087E2}" type="slidenum">
              <a:rPr lang="en-GB" smtClean="0"/>
              <a:t>6</a:t>
            </a:fld>
            <a:endParaRPr lang="en-GB"/>
          </a:p>
        </p:txBody>
      </p:sp>
    </p:spTree>
    <p:extLst>
      <p:ext uri="{BB962C8B-B14F-4D97-AF65-F5344CB8AC3E}">
        <p14:creationId xmlns:p14="http://schemas.microsoft.com/office/powerpoint/2010/main" val="242000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a:solidFill>
                  <a:srgbClr val="000000"/>
                </a:solidFill>
                <a:latin typeface="Arial" panose="020B0604020202020204" pitchFamily="34" charset="0"/>
              </a:rPr>
              <a:t>There are some key occupational areas of consistent challenging and/or growing need shown here. These are consistent with the growing employee workforce numbers highlighted industries such as Professional, Scientific &amp; Technical, Information &amp; Communication and Care. </a:t>
            </a:r>
            <a:endParaRPr lang="en-GB"/>
          </a:p>
        </p:txBody>
      </p:sp>
      <p:sp>
        <p:nvSpPr>
          <p:cNvPr id="4" name="Slide Number Placeholder 3"/>
          <p:cNvSpPr>
            <a:spLocks noGrp="1"/>
          </p:cNvSpPr>
          <p:nvPr>
            <p:ph type="sldNum" sz="quarter" idx="5"/>
          </p:nvPr>
        </p:nvSpPr>
        <p:spPr/>
        <p:txBody>
          <a:bodyPr/>
          <a:lstStyle/>
          <a:p>
            <a:fld id="{685A1154-5595-449F-BBEF-FDE3FC2087E2}" type="slidenum">
              <a:rPr lang="en-GB" smtClean="0"/>
              <a:t>7</a:t>
            </a:fld>
            <a:endParaRPr lang="en-GB"/>
          </a:p>
        </p:txBody>
      </p:sp>
    </p:spTree>
    <p:extLst>
      <p:ext uri="{BB962C8B-B14F-4D97-AF65-F5344CB8AC3E}">
        <p14:creationId xmlns:p14="http://schemas.microsoft.com/office/powerpoint/2010/main" val="1304344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Comparing the 25 sectors shown, Berkshire has a higher percentage rate in 9 areas of employment.    </a:t>
            </a:r>
          </a:p>
          <a:p>
            <a:r>
              <a:rPr lang="en-US"/>
              <a:t>These are within, Science, Research, Engineering and Technology, Business and Public Service, Corporate Managers and Directors, Teaching and Educational Professionals, Skills metal, Electrical and Electronic Trades, Customer Service Occupations, Culture, Media and Sports Occupations.</a:t>
            </a:r>
          </a:p>
          <a:p>
            <a:endParaRPr lang="en-US"/>
          </a:p>
          <a:p>
            <a:r>
              <a:rPr lang="en-US"/>
              <a:t>This reflects the number of companies and job opportunities already discussed earlier.  </a:t>
            </a:r>
          </a:p>
          <a:p>
            <a:endParaRPr lang="en-US"/>
          </a:p>
          <a:p>
            <a:r>
              <a:rPr lang="en-US"/>
              <a:t>The Berkshire Economic Strategy 2025-2035 is due to published with the aim for Berkshire to be UK's most productive and fastest-growing local economy by 2035.</a:t>
            </a:r>
            <a:endParaRPr lang="en-GB"/>
          </a:p>
        </p:txBody>
      </p:sp>
      <p:sp>
        <p:nvSpPr>
          <p:cNvPr id="4" name="Slide Number Placeholder 3"/>
          <p:cNvSpPr>
            <a:spLocks noGrp="1"/>
          </p:cNvSpPr>
          <p:nvPr>
            <p:ph type="sldNum" sz="quarter" idx="5"/>
          </p:nvPr>
        </p:nvSpPr>
        <p:spPr/>
        <p:txBody>
          <a:bodyPr/>
          <a:lstStyle/>
          <a:p>
            <a:fld id="{685A1154-5595-449F-BBEF-FDE3FC2087E2}" type="slidenum">
              <a:rPr lang="en-GB" smtClean="0"/>
              <a:t>8</a:t>
            </a:fld>
            <a:endParaRPr lang="en-GB"/>
          </a:p>
        </p:txBody>
      </p:sp>
    </p:spTree>
    <p:extLst>
      <p:ext uri="{BB962C8B-B14F-4D97-AF65-F5344CB8AC3E}">
        <p14:creationId xmlns:p14="http://schemas.microsoft.com/office/powerpoint/2010/main" val="3105641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t>Other facts</a:t>
            </a:r>
          </a:p>
          <a:p>
            <a:r>
              <a:rPr lang="en-US"/>
              <a:t>Employment Characteristics (2022)</a:t>
            </a:r>
          </a:p>
          <a:p>
            <a:r>
              <a:rPr lang="en-US"/>
              <a:t>13.2% self-employed workers, broadly consistent with the national average. </a:t>
            </a:r>
          </a:p>
          <a:p>
            <a:r>
              <a:rPr lang="en-US"/>
              <a:t>3.7% (17,400) of people officially had two or more jobs</a:t>
            </a:r>
          </a:p>
          <a:p>
            <a:r>
              <a:rPr lang="en-US"/>
              <a:t>22.4% worked part-time</a:t>
            </a:r>
          </a:p>
          <a:p>
            <a:r>
              <a:rPr lang="en-US"/>
              <a:t>The pandemic had fundamentally changed where work is performed in Berkshire. As at March 2021, 41% were working primarily from home, compared to 32% across England.</a:t>
            </a:r>
          </a:p>
          <a:p>
            <a:r>
              <a:rPr lang="en-US"/>
              <a:t>Working from home has become the preferred work location for many of those who can. This impacts workers’ preparedness to travel to a fixed work location and increases work opportunities from outside the region from employers who are prepared to accommodate remote working.</a:t>
            </a:r>
          </a:p>
          <a:p>
            <a:r>
              <a:rPr lang="en-US" sz="1800" b="0" i="0" u="none" strike="noStrike" baseline="0">
                <a:solidFill>
                  <a:srgbClr val="000000"/>
                </a:solidFill>
                <a:latin typeface="Arial" panose="020B0604020202020204" pitchFamily="34" charset="0"/>
              </a:rPr>
              <a:t>The majority (62%) of the medium and large enterprises within Berkshire operate within five sectors: Information &amp; Communication (a combined 170), Wholesale &amp; Retail, &amp; vehicle repair (140), Administration &amp; Support Services (120), Education (115) and Professional, Scientific &amp; Technical sectors (105). </a:t>
            </a:r>
          </a:p>
          <a:p>
            <a:endParaRPr lang="en-US" sz="1800" b="0" i="0" u="none" strike="noStrike" baseline="0">
              <a:solidFill>
                <a:srgbClr val="000000"/>
              </a:solidFill>
              <a:latin typeface="Arial" panose="020B0604020202020204" pitchFamily="34" charset="0"/>
            </a:endParaRPr>
          </a:p>
          <a:p>
            <a:r>
              <a:rPr lang="en-GB"/>
              <a:t>More detail on Annex A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Page 17/18 and Page 25</a:t>
            </a:r>
          </a:p>
          <a:p>
            <a:endParaRPr lang="en-GB"/>
          </a:p>
        </p:txBody>
      </p:sp>
      <p:sp>
        <p:nvSpPr>
          <p:cNvPr id="4" name="灯片编号占位符 3"/>
          <p:cNvSpPr>
            <a:spLocks noGrp="1"/>
          </p:cNvSpPr>
          <p:nvPr>
            <p:ph type="sldNum" sz="quarter" idx="5"/>
          </p:nvPr>
        </p:nvSpPr>
        <p:spPr/>
        <p:txBody>
          <a:bodyPr/>
          <a:lstStyle/>
          <a:p>
            <a:fld id="{685A1154-5595-449F-BBEF-FDE3FC2087E2}" type="slidenum">
              <a:rPr lang="en-GB" smtClean="0"/>
              <a:t>9</a:t>
            </a:fld>
            <a:endParaRPr lang="en-GB"/>
          </a:p>
        </p:txBody>
      </p:sp>
    </p:spTree>
    <p:extLst>
      <p:ext uri="{BB962C8B-B14F-4D97-AF65-F5344CB8AC3E}">
        <p14:creationId xmlns:p14="http://schemas.microsoft.com/office/powerpoint/2010/main" val="1487168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smtClean="0"/>
              <a:pPr/>
              <a:t>12/18/2025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009191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smtClean="0"/>
              <a:pPr/>
              <a:t>12/18/2025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058878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smtClean="0"/>
              <a:pPr/>
              <a:t>12/18/2025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607391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65D4526-E410-6817-9153-D0FC988AC2E4}"/>
              </a:ext>
            </a:extLst>
          </p:cNvPr>
          <p:cNvSpPr>
            <a:spLocks noGrp="1"/>
          </p:cNvSpPr>
          <p:nvPr>
            <p:ph type="ctrTitle"/>
          </p:nvPr>
        </p:nvSpPr>
        <p:spPr>
          <a:xfrm>
            <a:off x="853437" y="3396342"/>
            <a:ext cx="9144000" cy="605661"/>
          </a:xfrm>
        </p:spPr>
        <p:txBody>
          <a:bodyPr anchor="ctr" anchorCtr="0">
            <a:normAutofit/>
          </a:bodyPr>
          <a:lstStyle>
            <a:lvl1pPr algn="l">
              <a:defRPr sz="3600"/>
            </a:lvl1pPr>
          </a:lstStyle>
          <a:p>
            <a:r>
              <a:rPr lang="en-US"/>
              <a:t>Click to edit Master title style</a:t>
            </a:r>
          </a:p>
        </p:txBody>
      </p:sp>
      <p:sp>
        <p:nvSpPr>
          <p:cNvPr id="10" name="Subtitle 2">
            <a:extLst>
              <a:ext uri="{FF2B5EF4-FFF2-40B4-BE49-F238E27FC236}">
                <a16:creationId xmlns:a16="http://schemas.microsoft.com/office/drawing/2014/main" id="{11E0F276-FAE2-0129-F285-460CFEDABCFC}"/>
              </a:ext>
            </a:extLst>
          </p:cNvPr>
          <p:cNvSpPr>
            <a:spLocks noGrp="1"/>
          </p:cNvSpPr>
          <p:nvPr>
            <p:ph type="subTitle" idx="1"/>
          </p:nvPr>
        </p:nvSpPr>
        <p:spPr>
          <a:xfrm>
            <a:off x="853437" y="4002004"/>
            <a:ext cx="9144000" cy="1935066"/>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6" name="Picture 15" descr="A logo with text on it&#10;&#10;AI-generated content may be incorrect.">
            <a:extLst>
              <a:ext uri="{FF2B5EF4-FFF2-40B4-BE49-F238E27FC236}">
                <a16:creationId xmlns:a16="http://schemas.microsoft.com/office/drawing/2014/main" id="{37D9EA92-DB17-CAE1-08F4-36BEB6FC730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53437" y="1243367"/>
            <a:ext cx="4683499" cy="2185633"/>
          </a:xfrm>
          <a:prstGeom prst="rect">
            <a:avLst/>
          </a:prstGeom>
        </p:spPr>
      </p:pic>
    </p:spTree>
    <p:extLst>
      <p:ext uri="{BB962C8B-B14F-4D97-AF65-F5344CB8AC3E}">
        <p14:creationId xmlns:p14="http://schemas.microsoft.com/office/powerpoint/2010/main" val="247676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6"/>
        </a:solidFill>
        <a:effectLst/>
      </p:bgPr>
    </p:bg>
    <p:spTree>
      <p:nvGrpSpPr>
        <p:cNvPr id="1" name=""/>
        <p:cNvGrpSpPr/>
        <p:nvPr/>
      </p:nvGrpSpPr>
      <p:grpSpPr>
        <a:xfrm>
          <a:off x="0" y="0"/>
          <a:ext cx="0" cy="0"/>
          <a:chOff x="0" y="0"/>
          <a:chExt cx="0" cy="0"/>
        </a:xfrm>
      </p:grpSpPr>
      <p:pic>
        <p:nvPicPr>
          <p:cNvPr id="11" name="Picture 10" descr="A black background with white text&#10;&#10;AI-generated content may be incorrect.">
            <a:extLst>
              <a:ext uri="{FF2B5EF4-FFF2-40B4-BE49-F238E27FC236}">
                <a16:creationId xmlns:a16="http://schemas.microsoft.com/office/drawing/2014/main" id="{D6CD26F0-6846-77D5-5C90-DCCFC8058B5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53437" y="1243367"/>
            <a:ext cx="4682572" cy="2185200"/>
          </a:xfrm>
          <a:prstGeom prst="rect">
            <a:avLst/>
          </a:prstGeom>
        </p:spPr>
      </p:pic>
      <p:sp>
        <p:nvSpPr>
          <p:cNvPr id="9" name="Title 1">
            <a:extLst>
              <a:ext uri="{FF2B5EF4-FFF2-40B4-BE49-F238E27FC236}">
                <a16:creationId xmlns:a16="http://schemas.microsoft.com/office/drawing/2014/main" id="{F65D4526-E410-6817-9153-D0FC988AC2E4}"/>
              </a:ext>
            </a:extLst>
          </p:cNvPr>
          <p:cNvSpPr>
            <a:spLocks noGrp="1"/>
          </p:cNvSpPr>
          <p:nvPr>
            <p:ph type="ctrTitle"/>
          </p:nvPr>
        </p:nvSpPr>
        <p:spPr>
          <a:xfrm>
            <a:off x="853437" y="3396342"/>
            <a:ext cx="9144000" cy="605661"/>
          </a:xfrm>
        </p:spPr>
        <p:txBody>
          <a:bodyPr anchor="ctr" anchorCtr="0">
            <a:normAutofit/>
          </a:bodyPr>
          <a:lstStyle>
            <a:lvl1pPr algn="l">
              <a:defRPr sz="3600">
                <a:solidFill>
                  <a:schemeClr val="bg1"/>
                </a:solidFill>
              </a:defRPr>
            </a:lvl1pPr>
          </a:lstStyle>
          <a:p>
            <a:r>
              <a:rPr lang="en-US"/>
              <a:t>Click to edit Master title style</a:t>
            </a:r>
          </a:p>
        </p:txBody>
      </p:sp>
      <p:sp>
        <p:nvSpPr>
          <p:cNvPr id="10" name="Subtitle 2">
            <a:extLst>
              <a:ext uri="{FF2B5EF4-FFF2-40B4-BE49-F238E27FC236}">
                <a16:creationId xmlns:a16="http://schemas.microsoft.com/office/drawing/2014/main" id="{11E0F276-FAE2-0129-F285-460CFEDABCFC}"/>
              </a:ext>
            </a:extLst>
          </p:cNvPr>
          <p:cNvSpPr>
            <a:spLocks noGrp="1"/>
          </p:cNvSpPr>
          <p:nvPr>
            <p:ph type="subTitle" idx="1"/>
          </p:nvPr>
        </p:nvSpPr>
        <p:spPr>
          <a:xfrm>
            <a:off x="853437" y="4002004"/>
            <a:ext cx="9144000" cy="1935066"/>
          </a:xfr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866557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04419-50BE-3539-030C-64DF363F86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7B70931-BAD7-8461-7148-DA2C78343B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A logo with text on it&#10;&#10;AI-generated content may be incorrect.">
            <a:extLst>
              <a:ext uri="{FF2B5EF4-FFF2-40B4-BE49-F238E27FC236}">
                <a16:creationId xmlns:a16="http://schemas.microsoft.com/office/drawing/2014/main" id="{A4CE8074-87C6-A831-FA72-5C19BA8AC8D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252891" y="5575177"/>
            <a:ext cx="2628390" cy="1226582"/>
          </a:xfrm>
          <a:prstGeom prst="rect">
            <a:avLst/>
          </a:prstGeom>
        </p:spPr>
      </p:pic>
      <p:pic>
        <p:nvPicPr>
          <p:cNvPr id="6" name="Picture 5">
            <a:extLst>
              <a:ext uri="{FF2B5EF4-FFF2-40B4-BE49-F238E27FC236}">
                <a16:creationId xmlns:a16="http://schemas.microsoft.com/office/drawing/2014/main" id="{046BC0F2-4737-33F8-BB86-844F90FFBECB}"/>
              </a:ext>
            </a:extLst>
          </p:cNvPr>
          <p:cNvPicPr>
            <a:picLocks noChangeAspect="1"/>
          </p:cNvPicPr>
          <p:nvPr userDrawn="1"/>
        </p:nvPicPr>
        <p:blipFill>
          <a:blip r:embed="rId3"/>
          <a:stretch>
            <a:fillRect/>
          </a:stretch>
        </p:blipFill>
        <p:spPr>
          <a:xfrm>
            <a:off x="8458201" y="92496"/>
            <a:ext cx="3068002" cy="1185782"/>
          </a:xfrm>
          <a:prstGeom prst="rect">
            <a:avLst/>
          </a:prstGeom>
        </p:spPr>
      </p:pic>
    </p:spTree>
    <p:extLst>
      <p:ext uri="{BB962C8B-B14F-4D97-AF65-F5344CB8AC3E}">
        <p14:creationId xmlns:p14="http://schemas.microsoft.com/office/powerpoint/2010/main" val="3316362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B773B-F2E2-D342-8BF9-8F11694183B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73D7125-6FFE-E667-A75F-114C7CD8AC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396A2C3-BB43-28E3-2728-05FC530BC8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A logo with text on it&#10;&#10;AI-generated content may be incorrect.">
            <a:extLst>
              <a:ext uri="{FF2B5EF4-FFF2-40B4-BE49-F238E27FC236}">
                <a16:creationId xmlns:a16="http://schemas.microsoft.com/office/drawing/2014/main" id="{CC1E3714-71C6-BFD5-009B-0A1B76BC816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252891" y="5575177"/>
            <a:ext cx="2628390" cy="1226582"/>
          </a:xfrm>
          <a:prstGeom prst="rect">
            <a:avLst/>
          </a:prstGeom>
        </p:spPr>
      </p:pic>
    </p:spTree>
    <p:extLst>
      <p:ext uri="{BB962C8B-B14F-4D97-AF65-F5344CB8AC3E}">
        <p14:creationId xmlns:p14="http://schemas.microsoft.com/office/powerpoint/2010/main" val="29527591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98A8F-83B5-D5B7-3C15-BED6BE264FA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44110FA-6A79-FE7A-8140-4CB578D523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C72C88-BA10-5D1E-71E2-9402A67F80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6780FF6-073C-6734-12BD-65B3FBB4B8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8823B7-0045-3101-90AC-5B8C9B888A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descr="A logo with text on it&#10;&#10;AI-generated content may be incorrect.">
            <a:extLst>
              <a:ext uri="{FF2B5EF4-FFF2-40B4-BE49-F238E27FC236}">
                <a16:creationId xmlns:a16="http://schemas.microsoft.com/office/drawing/2014/main" id="{4E36E55D-CF95-7BC4-C83B-947F275D368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252891" y="5575177"/>
            <a:ext cx="2628390" cy="1226582"/>
          </a:xfrm>
          <a:prstGeom prst="rect">
            <a:avLst/>
          </a:prstGeom>
        </p:spPr>
      </p:pic>
    </p:spTree>
    <p:extLst>
      <p:ext uri="{BB962C8B-B14F-4D97-AF65-F5344CB8AC3E}">
        <p14:creationId xmlns:p14="http://schemas.microsoft.com/office/powerpoint/2010/main" val="1888996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39BC4-01C1-B3D4-7A79-E93274649C95}"/>
              </a:ext>
            </a:extLst>
          </p:cNvPr>
          <p:cNvSpPr>
            <a:spLocks noGrp="1"/>
          </p:cNvSpPr>
          <p:nvPr>
            <p:ph type="title"/>
          </p:nvPr>
        </p:nvSpPr>
        <p:spPr/>
        <p:txBody>
          <a:bodyPr/>
          <a:lstStyle/>
          <a:p>
            <a:r>
              <a:rPr lang="en-US"/>
              <a:t>Click to edit Master title style</a:t>
            </a:r>
            <a:endParaRPr lang="en-GB"/>
          </a:p>
        </p:txBody>
      </p:sp>
      <p:pic>
        <p:nvPicPr>
          <p:cNvPr id="6" name="Picture 5" descr="A logo with text on it&#10;&#10;AI-generated content may be incorrect.">
            <a:extLst>
              <a:ext uri="{FF2B5EF4-FFF2-40B4-BE49-F238E27FC236}">
                <a16:creationId xmlns:a16="http://schemas.microsoft.com/office/drawing/2014/main" id="{4A614DF8-935F-4B11-5A5C-64768F1C19D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252891" y="5575177"/>
            <a:ext cx="2628390" cy="1226582"/>
          </a:xfrm>
          <a:prstGeom prst="rect">
            <a:avLst/>
          </a:prstGeom>
        </p:spPr>
      </p:pic>
    </p:spTree>
    <p:extLst>
      <p:ext uri="{BB962C8B-B14F-4D97-AF65-F5344CB8AC3E}">
        <p14:creationId xmlns:p14="http://schemas.microsoft.com/office/powerpoint/2010/main" val="5041635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A logo with text on it&#10;&#10;AI-generated content may be incorrect.">
            <a:extLst>
              <a:ext uri="{FF2B5EF4-FFF2-40B4-BE49-F238E27FC236}">
                <a16:creationId xmlns:a16="http://schemas.microsoft.com/office/drawing/2014/main" id="{520F3F3B-BEB9-B2FA-89A4-42510724AA8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252891" y="5575177"/>
            <a:ext cx="2628390" cy="1226582"/>
          </a:xfrm>
          <a:prstGeom prst="rect">
            <a:avLst/>
          </a:prstGeom>
        </p:spPr>
      </p:pic>
    </p:spTree>
    <p:extLst>
      <p:ext uri="{BB962C8B-B14F-4D97-AF65-F5344CB8AC3E}">
        <p14:creationId xmlns:p14="http://schemas.microsoft.com/office/powerpoint/2010/main" val="27661201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12673-404B-4381-065F-09F15DA849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753A0CF-8966-339E-3DF1-A1531B9768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3FB1A1A-4204-B547-5519-70ACAF870C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logo with text on it&#10;&#10;AI-generated content may be incorrect.">
            <a:extLst>
              <a:ext uri="{FF2B5EF4-FFF2-40B4-BE49-F238E27FC236}">
                <a16:creationId xmlns:a16="http://schemas.microsoft.com/office/drawing/2014/main" id="{C692D0DD-C55A-137E-FBE3-48DFE7AF40C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252891" y="5575177"/>
            <a:ext cx="2628390" cy="1226582"/>
          </a:xfrm>
          <a:prstGeom prst="rect">
            <a:avLst/>
          </a:prstGeom>
        </p:spPr>
      </p:pic>
    </p:spTree>
    <p:extLst>
      <p:ext uri="{BB962C8B-B14F-4D97-AF65-F5344CB8AC3E}">
        <p14:creationId xmlns:p14="http://schemas.microsoft.com/office/powerpoint/2010/main" val="3951237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smtClean="0"/>
              <a:pPr/>
              <a:t>12/18/2025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0466861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0055B-BE96-AFC5-7ED5-E06C917E40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122CF4C-7B25-E1DF-B0EE-677F746ABE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4B84EF5-9CB5-F07A-0E60-766A8BB457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logo with text on it&#10;&#10;AI-generated content may be incorrect.">
            <a:extLst>
              <a:ext uri="{FF2B5EF4-FFF2-40B4-BE49-F238E27FC236}">
                <a16:creationId xmlns:a16="http://schemas.microsoft.com/office/drawing/2014/main" id="{F08E1C00-8B98-04F5-07B3-A7EE9E9B732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252891" y="5575177"/>
            <a:ext cx="2628390" cy="1226582"/>
          </a:xfrm>
          <a:prstGeom prst="rect">
            <a:avLst/>
          </a:prstGeom>
        </p:spPr>
      </p:pic>
    </p:spTree>
    <p:extLst>
      <p:ext uri="{BB962C8B-B14F-4D97-AF65-F5344CB8AC3E}">
        <p14:creationId xmlns:p14="http://schemas.microsoft.com/office/powerpoint/2010/main" val="3211830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485302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5586B75A-687E-405C-8A0B-8D00578BA2C3}" type="datetimeFigureOut">
              <a:rPr lang="en-US" smtClean="0"/>
              <a:pPr/>
              <a:t>12/18/2025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964571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5586B75A-687E-405C-8A0B-8D00578BA2C3}" type="datetimeFigureOut">
              <a:rPr lang="en-US" smtClean="0"/>
              <a:pPr/>
              <a:t>12/18/2025</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477717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smtClean="0"/>
              <a:pPr/>
              <a:t>12/18/2025</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418427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12/18/2025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860065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12/18/2025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995721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12/18/2025</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094277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alpha val="5000"/>
          </a:schemeClr>
        </a:solidFill>
        <a:effectLst/>
      </p:bgPr>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smtClean="0"/>
              <a:pPr/>
              <a:t>12/18/2025</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329259399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8EB1FD-BD4B-69ED-B038-C30FE2F34418}"/>
              </a:ext>
            </a:extLst>
          </p:cNvPr>
          <p:cNvSpPr>
            <a:spLocks noGrp="1"/>
          </p:cNvSpPr>
          <p:nvPr>
            <p:ph type="title"/>
          </p:nvPr>
        </p:nvSpPr>
        <p:spPr>
          <a:xfrm>
            <a:off x="838200" y="365126"/>
            <a:ext cx="10515600" cy="835704"/>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F53104D-85AE-A13B-5616-FC10CC4C7188}"/>
              </a:ext>
            </a:extLst>
          </p:cNvPr>
          <p:cNvSpPr>
            <a:spLocks noGrp="1"/>
          </p:cNvSpPr>
          <p:nvPr>
            <p:ph type="body" idx="1"/>
          </p:nvPr>
        </p:nvSpPr>
        <p:spPr>
          <a:xfrm>
            <a:off x="838200" y="1473693"/>
            <a:ext cx="10515600" cy="47032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016899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7.emf"/></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3.emf"/></Relationships>
</file>

<file path=ppt/slides/_rels/slide1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hyperlink" Target="about:blank" TargetMode="External"/><Relationship Id="rId7" Type="http://schemas.openxmlformats.org/officeDocument/2006/relationships/hyperlink" Target="https://berkshireopportunities.co.uk/resources/careers-in-berkshire-labour-market-information-2023/"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0.png"/></Relationships>
</file>

<file path=ppt/slides/_rels/slide35.xml.rels><?xml version="1.0" encoding="UTF-8" standalone="yes"?>
<Relationships xmlns="http://schemas.openxmlformats.org/package/2006/relationships"><Relationship Id="rId8" Type="http://schemas.openxmlformats.org/officeDocument/2006/relationships/hyperlink" Target="https://www.oecd.org/en/publications/" TargetMode="External"/><Relationship Id="rId3" Type="http://schemas.openxmlformats.org/officeDocument/2006/relationships/hyperlink" Target="http://www.amazingapprenticeships.com/apprenticeship-pack/" TargetMode="External"/><Relationship Id="rId7" Type="http://schemas.openxmlformats.org/officeDocument/2006/relationships/hyperlink" Target="https://www.berkshirelsip.co.uk/index.php/news/report" TargetMode="External"/><Relationship Id="rId12" Type="http://schemas.openxmlformats.org/officeDocument/2006/relationships/hyperlink" Target="http://www.thamesvalleyberkshire.co.uk/"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about:blank" TargetMode="External"/><Relationship Id="rId11" Type="http://schemas.openxmlformats.org/officeDocument/2006/relationships/hyperlink" Target="https://www.gov.uk/government/publications/cyber-security-sectoral-analysis-2025/cyber-security-sectoral-analysis-2025" TargetMode="External"/><Relationship Id="rId5" Type="http://schemas.openxmlformats.org/officeDocument/2006/relationships/hyperlink" Target="http://www.ucas.com/apprenticeships" TargetMode="External"/><Relationship Id="rId10" Type="http://schemas.openxmlformats.org/officeDocument/2006/relationships/hyperlink" Target="http://www.careersandenterprise.co.uk/" TargetMode="External"/><Relationship Id="rId4" Type="http://schemas.openxmlformats.org/officeDocument/2006/relationships/hyperlink" Target="http://www.apprenticeships.gov.uk/" TargetMode="External"/><Relationship Id="rId9" Type="http://schemas.openxmlformats.org/officeDocument/2006/relationships/hyperlink" Target="http://www.plumplot.co.u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alpha val="57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B4A349-84F2-D7EA-BEB3-8288B357B8DB}"/>
              </a:ext>
            </a:extLst>
          </p:cNvPr>
          <p:cNvSpPr txBox="1"/>
          <p:nvPr/>
        </p:nvSpPr>
        <p:spPr>
          <a:xfrm>
            <a:off x="2376000" y="0"/>
            <a:ext cx="7581900" cy="6804000"/>
          </a:xfrm>
          <a:prstGeom prst="rect">
            <a:avLst/>
          </a:prstGeom>
          <a:solidFill>
            <a:srgbClr val="002060"/>
          </a:solidFill>
        </p:spPr>
        <p:txBody>
          <a:bodyPr wrap="square" lIns="144000" rIns="216000" anchor="ctr" anchorCtr="0">
            <a:normAutofit/>
          </a:bodyPr>
          <a:lstStyle/>
          <a:p>
            <a:pPr marL="360000" algn="ctr"/>
            <a:r>
              <a:rPr kumimoji="0" lang="en-GB" sz="5500" b="0" i="0" u="none" strike="noStrike" kern="1200" cap="none" spc="-100" normalizeH="0" baseline="0" noProof="0">
                <a:ln>
                  <a:noFill/>
                </a:ln>
                <a:solidFill>
                  <a:srgbClr val="FFFFFF"/>
                </a:solidFill>
                <a:effectLst/>
                <a:uLnTx/>
                <a:uFillTx/>
                <a:latin typeface="Arial" panose="020B0604020202020204" pitchFamily="34" charset="0"/>
                <a:ea typeface="+mj-ea"/>
                <a:cs typeface="Arial" panose="020B0604020202020204" pitchFamily="34" charset="0"/>
              </a:rPr>
              <a:t>Careers in Berkshire</a:t>
            </a:r>
            <a:br>
              <a:rPr kumimoji="0" lang="en-GB" sz="5500" b="0" i="0" u="none" strike="noStrike" kern="1200" cap="none" spc="-100" normalizeH="0" baseline="0" noProof="0">
                <a:ln>
                  <a:noFill/>
                </a:ln>
                <a:solidFill>
                  <a:srgbClr val="FFFFFF"/>
                </a:solidFill>
                <a:effectLst/>
                <a:uLnTx/>
                <a:uFillTx/>
                <a:latin typeface="Arial" panose="020B0604020202020204" pitchFamily="34" charset="0"/>
                <a:ea typeface="+mj-ea"/>
                <a:cs typeface="Arial" panose="020B0604020202020204" pitchFamily="34" charset="0"/>
              </a:rPr>
            </a:br>
            <a:r>
              <a:rPr kumimoji="0" lang="en-GB" sz="5500" b="0" i="0" u="none" strike="noStrike" kern="1200" cap="none" spc="-100" normalizeH="0" baseline="0" noProof="0">
                <a:ln>
                  <a:noFill/>
                </a:ln>
                <a:solidFill>
                  <a:srgbClr val="FFFFFF"/>
                </a:solidFill>
                <a:effectLst/>
                <a:uLnTx/>
                <a:uFillTx/>
                <a:latin typeface="Arial" panose="020B0604020202020204" pitchFamily="34" charset="0"/>
                <a:ea typeface="+mj-ea"/>
                <a:cs typeface="Arial" panose="020B0604020202020204" pitchFamily="34" charset="0"/>
              </a:rPr>
              <a:t>Local Labour Market Information </a:t>
            </a:r>
            <a:endParaRPr lang="en-GB" sz="5500" spc="-100">
              <a:solidFill>
                <a:srgbClr val="FFFFFF"/>
              </a:solidFill>
              <a:latin typeface="Arial" panose="020B0604020202020204" pitchFamily="34" charset="0"/>
              <a:ea typeface="+mj-ea"/>
              <a:cs typeface="Arial" panose="020B0604020202020204" pitchFamily="34" charset="0"/>
            </a:endParaRPr>
          </a:p>
        </p:txBody>
      </p:sp>
      <p:sp>
        <p:nvSpPr>
          <p:cNvPr id="4" name="TextBox 3">
            <a:extLst>
              <a:ext uri="{FF2B5EF4-FFF2-40B4-BE49-F238E27FC236}">
                <a16:creationId xmlns:a16="http://schemas.microsoft.com/office/drawing/2014/main" id="{00FF971A-FF3E-D831-0C2D-38D939B76213}"/>
              </a:ext>
            </a:extLst>
          </p:cNvPr>
          <p:cNvSpPr txBox="1"/>
          <p:nvPr/>
        </p:nvSpPr>
        <p:spPr>
          <a:xfrm>
            <a:off x="9212750" y="6375400"/>
            <a:ext cx="1206500" cy="369332"/>
          </a:xfrm>
          <a:prstGeom prst="rect">
            <a:avLst/>
          </a:prstGeom>
          <a:noFill/>
        </p:spPr>
        <p:txBody>
          <a:bodyPr wrap="square" rtlCol="0">
            <a:spAutoFit/>
          </a:bodyPr>
          <a:lstStyle/>
          <a:p>
            <a:r>
              <a:rPr lang="en-GB">
                <a:solidFill>
                  <a:schemeClr val="bg1"/>
                </a:solidFill>
                <a:latin typeface="Arial" panose="020B0604020202020204" pitchFamily="34" charset="0"/>
                <a:cs typeface="Arial" panose="020B0604020202020204" pitchFamily="34" charset="0"/>
              </a:rPr>
              <a:t>2025</a:t>
            </a:r>
          </a:p>
        </p:txBody>
      </p:sp>
    </p:spTree>
    <p:extLst>
      <p:ext uri="{BB962C8B-B14F-4D97-AF65-F5344CB8AC3E}">
        <p14:creationId xmlns:p14="http://schemas.microsoft.com/office/powerpoint/2010/main" val="1586389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4093E51-61A4-3B25-22B7-477F1C822F9B}"/>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2ABBB681-F4D2-40F2-ACC3-DE0B4B4880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9388ED0-1FEF-4E11-B488-BD661D1AC1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EFA8C725-61BD-8FA3-AD13-AF258F851453}"/>
              </a:ext>
            </a:extLst>
          </p:cNvPr>
          <p:cNvPicPr>
            <a:picLocks noChangeAspect="1"/>
          </p:cNvPicPr>
          <p:nvPr/>
        </p:nvPicPr>
        <p:blipFill>
          <a:blip r:embed="rId3"/>
          <a:stretch>
            <a:fillRect/>
          </a:stretch>
        </p:blipFill>
        <p:spPr>
          <a:xfrm>
            <a:off x="794805" y="1867156"/>
            <a:ext cx="10602391" cy="3080508"/>
          </a:xfrm>
          <a:prstGeom prst="rect">
            <a:avLst/>
          </a:prstGeom>
        </p:spPr>
      </p:pic>
      <p:sp>
        <p:nvSpPr>
          <p:cNvPr id="4" name="TextBox 3">
            <a:extLst>
              <a:ext uri="{FF2B5EF4-FFF2-40B4-BE49-F238E27FC236}">
                <a16:creationId xmlns:a16="http://schemas.microsoft.com/office/drawing/2014/main" id="{7B7CB716-AA83-85FE-66BB-DF2ED289ADC3}"/>
              </a:ext>
            </a:extLst>
          </p:cNvPr>
          <p:cNvSpPr txBox="1"/>
          <p:nvPr/>
        </p:nvSpPr>
        <p:spPr>
          <a:xfrm>
            <a:off x="8625840" y="5031868"/>
            <a:ext cx="3566160" cy="261610"/>
          </a:xfrm>
          <a:prstGeom prst="rect">
            <a:avLst/>
          </a:prstGeom>
          <a:noFill/>
        </p:spPr>
        <p:txBody>
          <a:bodyPr wrap="square">
            <a:spAutoFit/>
          </a:bodyPr>
          <a:lstStyle/>
          <a:p>
            <a:r>
              <a:rPr lang="en-US" sz="1100">
                <a:latin typeface="Arial" panose="020B0604020202020204" pitchFamily="34" charset="0"/>
                <a:cs typeface="Arial" panose="020B0604020202020204" pitchFamily="34" charset="0"/>
              </a:rPr>
              <a:t>(Numbers are rounded to the nearest 5)</a:t>
            </a:r>
          </a:p>
        </p:txBody>
      </p:sp>
    </p:spTree>
    <p:extLst>
      <p:ext uri="{BB962C8B-B14F-4D97-AF65-F5344CB8AC3E}">
        <p14:creationId xmlns:p14="http://schemas.microsoft.com/office/powerpoint/2010/main" val="3503413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F4AD318-2FB6-4C6E-931E-58E404FA18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A118E35-1CBF-4863-8497-F4DF1A166D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6" name="Freeform: Shape 15">
            <a:extLst>
              <a:ext uri="{FF2B5EF4-FFF2-40B4-BE49-F238E27FC236}">
                <a16:creationId xmlns:a16="http://schemas.microsoft.com/office/drawing/2014/main" id="{6E187274-5DC2-4BE0-AF99-925D6D9735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826D0886-7731-E4DA-FB93-8A5FAEC7261E}"/>
              </a:ext>
            </a:extLst>
          </p:cNvPr>
          <p:cNvSpPr>
            <a:spLocks noGrp="1"/>
          </p:cNvSpPr>
          <p:nvPr>
            <p:ph type="ctrTitle"/>
          </p:nvPr>
        </p:nvSpPr>
        <p:spPr>
          <a:xfrm>
            <a:off x="243408" y="1292013"/>
            <a:ext cx="10207751" cy="3255264"/>
          </a:xfrm>
        </p:spPr>
        <p:txBody>
          <a:bodyPr anchor="ctr">
            <a:normAutofit/>
          </a:bodyPr>
          <a:lstStyle/>
          <a:p>
            <a:pPr algn="r"/>
            <a:r>
              <a:rPr lang="en-GB" sz="6000">
                <a:latin typeface="Arial" panose="020B0604020202020204" pitchFamily="34" charset="0"/>
                <a:cs typeface="Arial" panose="020B0604020202020204" pitchFamily="34" charset="0"/>
              </a:rPr>
              <a:t>Priority Sectors in Berkshire</a:t>
            </a:r>
          </a:p>
        </p:txBody>
      </p:sp>
      <p:pic>
        <p:nvPicPr>
          <p:cNvPr id="7" name="Picture 6">
            <a:extLst>
              <a:ext uri="{FF2B5EF4-FFF2-40B4-BE49-F238E27FC236}">
                <a16:creationId xmlns:a16="http://schemas.microsoft.com/office/drawing/2014/main" id="{7806BB06-7289-CDEF-3784-0C3B2F213FE1}"/>
              </a:ext>
            </a:extLst>
          </p:cNvPr>
          <p:cNvPicPr>
            <a:picLocks noChangeAspect="1"/>
          </p:cNvPicPr>
          <p:nvPr/>
        </p:nvPicPr>
        <p:blipFill>
          <a:blip r:embed="rId3"/>
          <a:stretch>
            <a:fillRect/>
          </a:stretch>
        </p:blipFill>
        <p:spPr>
          <a:xfrm>
            <a:off x="-314829" y="4157130"/>
            <a:ext cx="13036916" cy="1808821"/>
          </a:xfrm>
          <a:prstGeom prst="rect">
            <a:avLst/>
          </a:prstGeom>
        </p:spPr>
      </p:pic>
    </p:spTree>
    <p:extLst>
      <p:ext uri="{BB962C8B-B14F-4D97-AF65-F5344CB8AC3E}">
        <p14:creationId xmlns:p14="http://schemas.microsoft.com/office/powerpoint/2010/main" val="4178345043"/>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49C22837-76A1-BB63-557F-B09F9AE4A24C}"/>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997CDA1A-07F7-1538-9343-32641974EF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0" name="Rectangle 9">
            <a:extLst>
              <a:ext uri="{FF2B5EF4-FFF2-40B4-BE49-F238E27FC236}">
                <a16:creationId xmlns:a16="http://schemas.microsoft.com/office/drawing/2014/main" id="{AF749C59-541E-86F7-8949-69F5A0F689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5" name="TextBox 4">
            <a:extLst>
              <a:ext uri="{FF2B5EF4-FFF2-40B4-BE49-F238E27FC236}">
                <a16:creationId xmlns:a16="http://schemas.microsoft.com/office/drawing/2014/main" id="{B0F7FBC0-D814-40F1-FBFB-862BD6C8887B}"/>
              </a:ext>
            </a:extLst>
          </p:cNvPr>
          <p:cNvSpPr txBox="1"/>
          <p:nvPr/>
        </p:nvSpPr>
        <p:spPr>
          <a:xfrm>
            <a:off x="9270263" y="761999"/>
            <a:ext cx="2921737" cy="5324535"/>
          </a:xfrm>
          <a:prstGeom prst="rect">
            <a:avLst/>
          </a:prstGeom>
          <a:noFill/>
        </p:spPr>
        <p:txBody>
          <a:bodyPr wrap="square">
            <a:spAutoFit/>
          </a:bodyPr>
          <a:lstStyle/>
          <a:p>
            <a:r>
              <a:rPr lang="en-GB" sz="2000" b="1">
                <a:solidFill>
                  <a:schemeClr val="bg1"/>
                </a:solidFill>
                <a:latin typeface="Arial" panose="020B0604020202020204" pitchFamily="34" charset="0"/>
                <a:cs typeface="Arial" panose="020B0604020202020204" pitchFamily="34" charset="0"/>
              </a:rPr>
              <a:t>Key Fact </a:t>
            </a:r>
          </a:p>
          <a:p>
            <a:endParaRPr lang="en-GB" sz="2000">
              <a:solidFill>
                <a:schemeClr val="bg1"/>
              </a:solidFill>
              <a:latin typeface="Arial" panose="020B0604020202020204" pitchFamily="34" charset="0"/>
              <a:cs typeface="Arial" panose="020B0604020202020204" pitchFamily="34" charset="0"/>
            </a:endParaRPr>
          </a:p>
          <a:p>
            <a:r>
              <a:rPr lang="en-GB" sz="2000">
                <a:solidFill>
                  <a:schemeClr val="bg1"/>
                </a:solidFill>
                <a:latin typeface="Arial" panose="020B0604020202020204" pitchFamily="34" charset="0"/>
                <a:cs typeface="Arial" panose="020B0604020202020204" pitchFamily="34" charset="0"/>
              </a:rPr>
              <a:t>Top job postings in Berkshire are: </a:t>
            </a:r>
          </a:p>
          <a:p>
            <a:endParaRPr lang="en-GB" sz="2000">
              <a:solidFill>
                <a:schemeClr val="bg1"/>
              </a:solidFill>
              <a:latin typeface="Arial" panose="020B0604020202020204" pitchFamily="34" charset="0"/>
              <a:cs typeface="Arial" panose="020B0604020202020204" pitchFamily="34" charset="0"/>
            </a:endParaRPr>
          </a:p>
          <a:p>
            <a:r>
              <a:rPr lang="en-GB" sz="2000">
                <a:solidFill>
                  <a:schemeClr val="bg1"/>
                </a:solidFill>
                <a:latin typeface="Arial" panose="020B0604020202020204" pitchFamily="34" charset="0"/>
                <a:cs typeface="Arial" panose="020B0604020202020204" pitchFamily="34" charset="0"/>
              </a:rPr>
              <a:t>Professional, Scientific &amp; Technical, Information &amp; Communication and Care</a:t>
            </a:r>
          </a:p>
          <a:p>
            <a:endParaRPr lang="en-GB" sz="2000">
              <a:solidFill>
                <a:schemeClr val="bg1"/>
              </a:solidFill>
              <a:latin typeface="Arial" panose="020B0604020202020204" pitchFamily="34" charset="0"/>
              <a:cs typeface="Arial" panose="020B0604020202020204" pitchFamily="34" charset="0"/>
            </a:endParaRPr>
          </a:p>
          <a:p>
            <a:r>
              <a:rPr lang="en-US" sz="2000" b="0" i="0" u="none" strike="noStrike" baseline="0">
                <a:solidFill>
                  <a:schemeClr val="bg1"/>
                </a:solidFill>
                <a:latin typeface="Arial" panose="020B0604020202020204" pitchFamily="34" charset="0"/>
                <a:cs typeface="Arial" panose="020B0604020202020204" pitchFamily="34" charset="0"/>
              </a:rPr>
              <a:t>Berkshire employment is highly dependent on the Information and Communication sector with 14.4% of the total jobs forecast in 2022 versus 4.7% in England </a:t>
            </a:r>
            <a:endParaRPr lang="en-GB" sz="2000">
              <a:solidFill>
                <a:schemeClr val="bg1"/>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7A3C5FEA-6400-23C8-E4EC-42E301FEF95E}"/>
              </a:ext>
            </a:extLst>
          </p:cNvPr>
          <p:cNvPicPr>
            <a:picLocks noChangeAspect="1"/>
          </p:cNvPicPr>
          <p:nvPr/>
        </p:nvPicPr>
        <p:blipFill>
          <a:blip r:embed="rId3"/>
          <a:stretch>
            <a:fillRect/>
          </a:stretch>
        </p:blipFill>
        <p:spPr>
          <a:xfrm>
            <a:off x="221791" y="1762539"/>
            <a:ext cx="8919828" cy="3612615"/>
          </a:xfrm>
          <a:prstGeom prst="rect">
            <a:avLst/>
          </a:prstGeom>
        </p:spPr>
      </p:pic>
      <p:sp>
        <p:nvSpPr>
          <p:cNvPr id="3" name="TextBox 2">
            <a:extLst>
              <a:ext uri="{FF2B5EF4-FFF2-40B4-BE49-F238E27FC236}">
                <a16:creationId xmlns:a16="http://schemas.microsoft.com/office/drawing/2014/main" id="{F27DCAB8-CDFD-CA5C-D67E-6A4E7E2BA944}"/>
              </a:ext>
            </a:extLst>
          </p:cNvPr>
          <p:cNvSpPr txBox="1"/>
          <p:nvPr/>
        </p:nvSpPr>
        <p:spPr>
          <a:xfrm>
            <a:off x="571500" y="53853"/>
            <a:ext cx="5156200" cy="707886"/>
          </a:xfrm>
          <a:prstGeom prst="rect">
            <a:avLst/>
          </a:prstGeom>
          <a:noFill/>
        </p:spPr>
        <p:txBody>
          <a:bodyPr wrap="square" rtlCol="0">
            <a:spAutoFit/>
          </a:bodyPr>
          <a:lstStyle/>
          <a:p>
            <a:r>
              <a:rPr lang="en-GB" sz="4000">
                <a:solidFill>
                  <a:srgbClr val="002060"/>
                </a:solidFill>
                <a:latin typeface="Arial" panose="020B0604020202020204" pitchFamily="34" charset="0"/>
                <a:cs typeface="Arial" panose="020B0604020202020204" pitchFamily="34" charset="0"/>
              </a:rPr>
              <a:t>Priority Sectors </a:t>
            </a:r>
          </a:p>
        </p:txBody>
      </p:sp>
    </p:spTree>
    <p:extLst>
      <p:ext uri="{BB962C8B-B14F-4D97-AF65-F5344CB8AC3E}">
        <p14:creationId xmlns:p14="http://schemas.microsoft.com/office/powerpoint/2010/main" val="393219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E43783BA-EBDA-7589-60F2-0423C670D94B}"/>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6E356786-F03E-2930-5BFB-8EFD84FB44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0" name="Rectangle 9">
            <a:extLst>
              <a:ext uri="{FF2B5EF4-FFF2-40B4-BE49-F238E27FC236}">
                <a16:creationId xmlns:a16="http://schemas.microsoft.com/office/drawing/2014/main" id="{E9E57B51-78BC-B270-0DE8-F3DA5FA76C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4" name="TextBox 3">
            <a:extLst>
              <a:ext uri="{FF2B5EF4-FFF2-40B4-BE49-F238E27FC236}">
                <a16:creationId xmlns:a16="http://schemas.microsoft.com/office/drawing/2014/main" id="{3619871A-E95F-C4D4-FEFA-25BD990E5A89}"/>
              </a:ext>
            </a:extLst>
          </p:cNvPr>
          <p:cNvSpPr txBox="1"/>
          <p:nvPr/>
        </p:nvSpPr>
        <p:spPr>
          <a:xfrm>
            <a:off x="9270263" y="946294"/>
            <a:ext cx="2925318" cy="5693866"/>
          </a:xfrm>
          <a:prstGeom prst="rect">
            <a:avLst/>
          </a:prstGeom>
          <a:noFill/>
        </p:spPr>
        <p:txBody>
          <a:bodyPr wrap="square" rtlCol="0">
            <a:spAutoFit/>
          </a:bodyPr>
          <a:lstStyle/>
          <a:p>
            <a:r>
              <a:rPr lang="en-GB" sz="2600" b="1">
                <a:solidFill>
                  <a:schemeClr val="bg1"/>
                </a:solidFill>
                <a:latin typeface="Arial" panose="020B0604020202020204" pitchFamily="34" charset="0"/>
                <a:cs typeface="Arial" panose="020B0604020202020204" pitchFamily="34" charset="0"/>
              </a:rPr>
              <a:t>Key Fact</a:t>
            </a:r>
          </a:p>
          <a:p>
            <a:r>
              <a:rPr lang="en-US" sz="2600" b="0" i="0" u="none" strike="noStrike" baseline="0">
                <a:solidFill>
                  <a:schemeClr val="bg1"/>
                </a:solidFill>
                <a:latin typeface="Arial" panose="020B0604020202020204" pitchFamily="34" charset="0"/>
              </a:rPr>
              <a:t>The biggest enterprise growth since 2017 has been in the number of companies involved in the construction of residential and non-residential buildings. </a:t>
            </a:r>
            <a:endParaRPr lang="en-GB" sz="2600" b="1">
              <a:solidFill>
                <a:schemeClr val="bg1"/>
              </a:solidFill>
              <a:latin typeface="Arial" panose="020B0604020202020204" pitchFamily="34" charset="0"/>
              <a:cs typeface="Arial" panose="020B0604020202020204" pitchFamily="34" charset="0"/>
            </a:endParaRPr>
          </a:p>
          <a:p>
            <a:endParaRPr lang="en-GB" sz="2600" b="1">
              <a:solidFill>
                <a:schemeClr val="accent6">
                  <a:lumMod val="10000"/>
                </a:schemeClr>
              </a:solidFill>
              <a:latin typeface="Arial" panose="020B0604020202020204" pitchFamily="34" charset="0"/>
              <a:cs typeface="Arial" panose="020B0604020202020204" pitchFamily="34" charset="0"/>
            </a:endParaRPr>
          </a:p>
          <a:p>
            <a:endParaRPr lang="en-GB" sz="26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DD632A5-1A60-6D6C-FF51-D8A5CF977362}"/>
              </a:ext>
            </a:extLst>
          </p:cNvPr>
          <p:cNvSpPr txBox="1"/>
          <p:nvPr/>
        </p:nvSpPr>
        <p:spPr>
          <a:xfrm>
            <a:off x="571500" y="0"/>
            <a:ext cx="6972300" cy="707886"/>
          </a:xfrm>
          <a:prstGeom prst="rect">
            <a:avLst/>
          </a:prstGeom>
          <a:noFill/>
        </p:spPr>
        <p:txBody>
          <a:bodyPr wrap="square" rtlCol="0">
            <a:spAutoFit/>
          </a:bodyPr>
          <a:lstStyle/>
          <a:p>
            <a:r>
              <a:rPr lang="en-GB" sz="4000">
                <a:solidFill>
                  <a:srgbClr val="002060"/>
                </a:solidFill>
                <a:latin typeface="Arial" panose="020B0604020202020204" pitchFamily="34" charset="0"/>
                <a:cs typeface="Arial" panose="020B0604020202020204" pitchFamily="34" charset="0"/>
              </a:rPr>
              <a:t>The Construction Sector</a:t>
            </a:r>
          </a:p>
        </p:txBody>
      </p:sp>
      <p:pic>
        <p:nvPicPr>
          <p:cNvPr id="5" name="Picture 4">
            <a:extLst>
              <a:ext uri="{FF2B5EF4-FFF2-40B4-BE49-F238E27FC236}">
                <a16:creationId xmlns:a16="http://schemas.microsoft.com/office/drawing/2014/main" id="{CC090990-E98B-30EF-929C-BE59BC370CFF}"/>
              </a:ext>
            </a:extLst>
          </p:cNvPr>
          <p:cNvPicPr>
            <a:picLocks noChangeAspect="1"/>
          </p:cNvPicPr>
          <p:nvPr/>
        </p:nvPicPr>
        <p:blipFill>
          <a:blip r:embed="rId3"/>
          <a:stretch>
            <a:fillRect/>
          </a:stretch>
        </p:blipFill>
        <p:spPr>
          <a:xfrm>
            <a:off x="805079" y="971694"/>
            <a:ext cx="5600575" cy="5637912"/>
          </a:xfrm>
          <a:prstGeom prst="rect">
            <a:avLst/>
          </a:prstGeom>
        </p:spPr>
      </p:pic>
      <p:pic>
        <p:nvPicPr>
          <p:cNvPr id="7" name="Picture 6">
            <a:extLst>
              <a:ext uri="{FF2B5EF4-FFF2-40B4-BE49-F238E27FC236}">
                <a16:creationId xmlns:a16="http://schemas.microsoft.com/office/drawing/2014/main" id="{A552A542-1551-D4EB-E23F-21B4EA648C85}"/>
              </a:ext>
            </a:extLst>
          </p:cNvPr>
          <p:cNvPicPr>
            <a:picLocks noChangeAspect="1"/>
          </p:cNvPicPr>
          <p:nvPr/>
        </p:nvPicPr>
        <p:blipFill>
          <a:blip r:embed="rId4"/>
          <a:stretch>
            <a:fillRect/>
          </a:stretch>
        </p:blipFill>
        <p:spPr>
          <a:xfrm>
            <a:off x="7116320" y="3006630"/>
            <a:ext cx="1314633" cy="1352739"/>
          </a:xfrm>
          <a:prstGeom prst="rect">
            <a:avLst/>
          </a:prstGeom>
        </p:spPr>
      </p:pic>
    </p:spTree>
    <p:extLst>
      <p:ext uri="{BB962C8B-B14F-4D97-AF65-F5344CB8AC3E}">
        <p14:creationId xmlns:p14="http://schemas.microsoft.com/office/powerpoint/2010/main" val="3013155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A6B8313F-E43C-5589-239F-398C8BE4C88E}"/>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554ACC6C-2E6C-6FE9-61DF-A3DDC44552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0" name="Rectangle 9">
            <a:extLst>
              <a:ext uri="{FF2B5EF4-FFF2-40B4-BE49-F238E27FC236}">
                <a16:creationId xmlns:a16="http://schemas.microsoft.com/office/drawing/2014/main" id="{8AF33D9D-EB24-6032-E5E5-DB455FB82E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4" name="TextBox 3">
            <a:extLst>
              <a:ext uri="{FF2B5EF4-FFF2-40B4-BE49-F238E27FC236}">
                <a16:creationId xmlns:a16="http://schemas.microsoft.com/office/drawing/2014/main" id="{082D0D16-8222-326C-EEAF-D7C21A3EE97E}"/>
              </a:ext>
            </a:extLst>
          </p:cNvPr>
          <p:cNvSpPr txBox="1"/>
          <p:nvPr/>
        </p:nvSpPr>
        <p:spPr>
          <a:xfrm>
            <a:off x="9270263" y="1076922"/>
            <a:ext cx="2925318" cy="3693319"/>
          </a:xfrm>
          <a:prstGeom prst="rect">
            <a:avLst/>
          </a:prstGeom>
          <a:noFill/>
        </p:spPr>
        <p:txBody>
          <a:bodyPr wrap="square" rtlCol="0">
            <a:spAutoFit/>
          </a:bodyPr>
          <a:lstStyle/>
          <a:p>
            <a:r>
              <a:rPr lang="en-GB" sz="2600" b="1">
                <a:solidFill>
                  <a:schemeClr val="bg1"/>
                </a:solidFill>
                <a:latin typeface="Arial" panose="020B0604020202020204" pitchFamily="34" charset="0"/>
                <a:cs typeface="Arial" panose="020B0604020202020204" pitchFamily="34" charset="0"/>
              </a:rPr>
              <a:t>Key Fact </a:t>
            </a:r>
          </a:p>
          <a:p>
            <a:endParaRPr lang="en-GB" sz="2600" b="1">
              <a:solidFill>
                <a:schemeClr val="bg1"/>
              </a:solidFill>
              <a:latin typeface="Arial" panose="020B0604020202020204" pitchFamily="34" charset="0"/>
              <a:cs typeface="Arial" panose="020B0604020202020204" pitchFamily="34" charset="0"/>
            </a:endParaRPr>
          </a:p>
          <a:p>
            <a:r>
              <a:rPr lang="en-US" sz="2600" b="0" i="0" u="none" strike="noStrike" baseline="0">
                <a:solidFill>
                  <a:schemeClr val="bg1"/>
                </a:solidFill>
                <a:latin typeface="Arial" panose="020B0604020202020204" pitchFamily="34" charset="0"/>
              </a:rPr>
              <a:t>Employers report chronic and acute difficulties in recruiting laboratory technicians and scientists </a:t>
            </a:r>
            <a:endParaRPr lang="en-GB" sz="260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E3BDCA7-9941-9D1F-8C97-9FB4F72EA506}"/>
              </a:ext>
            </a:extLst>
          </p:cNvPr>
          <p:cNvSpPr txBox="1"/>
          <p:nvPr/>
        </p:nvSpPr>
        <p:spPr>
          <a:xfrm>
            <a:off x="469900" y="54113"/>
            <a:ext cx="6096000" cy="707886"/>
          </a:xfrm>
          <a:prstGeom prst="rect">
            <a:avLst/>
          </a:prstGeom>
          <a:noFill/>
        </p:spPr>
        <p:txBody>
          <a:bodyPr wrap="square">
            <a:spAutoFit/>
          </a:bodyPr>
          <a:lstStyle/>
          <a:p>
            <a:r>
              <a:rPr lang="en-GB" sz="4000">
                <a:solidFill>
                  <a:srgbClr val="002060"/>
                </a:solidFill>
                <a:latin typeface="Arial" panose="020B0604020202020204" pitchFamily="34" charset="0"/>
                <a:cs typeface="Arial" panose="020B0604020202020204" pitchFamily="34" charset="0"/>
              </a:rPr>
              <a:t>Life Sciences</a:t>
            </a:r>
          </a:p>
        </p:txBody>
      </p:sp>
      <p:sp>
        <p:nvSpPr>
          <p:cNvPr id="6" name="TextBox 5">
            <a:extLst>
              <a:ext uri="{FF2B5EF4-FFF2-40B4-BE49-F238E27FC236}">
                <a16:creationId xmlns:a16="http://schemas.microsoft.com/office/drawing/2014/main" id="{D5152A00-A926-E2EF-9EC0-76A65400DE15}"/>
              </a:ext>
            </a:extLst>
          </p:cNvPr>
          <p:cNvSpPr txBox="1"/>
          <p:nvPr/>
        </p:nvSpPr>
        <p:spPr>
          <a:xfrm>
            <a:off x="10021722" y="6410923"/>
            <a:ext cx="2170278" cy="369332"/>
          </a:xfrm>
          <a:prstGeom prst="rect">
            <a:avLst/>
          </a:prstGeom>
          <a:noFill/>
        </p:spPr>
        <p:txBody>
          <a:bodyPr wrap="square">
            <a:spAutoFit/>
          </a:bodyPr>
          <a:lstStyle/>
          <a:p>
            <a:r>
              <a:rPr lang="en-GB" b="0" i="0">
                <a:solidFill>
                  <a:srgbClr val="6E7B84"/>
                </a:solidFill>
                <a:effectLst/>
                <a:latin typeface="system-ui"/>
              </a:rPr>
              <a:t>Images Vecteezy.</a:t>
            </a:r>
            <a:endParaRPr lang="en-GB"/>
          </a:p>
        </p:txBody>
      </p:sp>
      <p:pic>
        <p:nvPicPr>
          <p:cNvPr id="9" name="Picture 8">
            <a:extLst>
              <a:ext uri="{FF2B5EF4-FFF2-40B4-BE49-F238E27FC236}">
                <a16:creationId xmlns:a16="http://schemas.microsoft.com/office/drawing/2014/main" id="{E9EBE7FC-DA6E-2C9C-4EC9-7A0883F720DD}"/>
              </a:ext>
            </a:extLst>
          </p:cNvPr>
          <p:cNvPicPr>
            <a:picLocks noChangeAspect="1"/>
          </p:cNvPicPr>
          <p:nvPr/>
        </p:nvPicPr>
        <p:blipFill>
          <a:blip r:embed="rId3"/>
          <a:stretch>
            <a:fillRect/>
          </a:stretch>
        </p:blipFill>
        <p:spPr>
          <a:xfrm>
            <a:off x="6948080" y="2923581"/>
            <a:ext cx="1181265" cy="1514686"/>
          </a:xfrm>
          <a:prstGeom prst="rect">
            <a:avLst/>
          </a:prstGeom>
        </p:spPr>
      </p:pic>
      <p:pic>
        <p:nvPicPr>
          <p:cNvPr id="11" name="Picture 10">
            <a:extLst>
              <a:ext uri="{FF2B5EF4-FFF2-40B4-BE49-F238E27FC236}">
                <a16:creationId xmlns:a16="http://schemas.microsoft.com/office/drawing/2014/main" id="{BF493994-1899-FDBC-B678-4D4AA987DE77}"/>
              </a:ext>
            </a:extLst>
          </p:cNvPr>
          <p:cNvPicPr>
            <a:picLocks noChangeAspect="1"/>
          </p:cNvPicPr>
          <p:nvPr/>
        </p:nvPicPr>
        <p:blipFill>
          <a:blip r:embed="rId4"/>
          <a:stretch>
            <a:fillRect/>
          </a:stretch>
        </p:blipFill>
        <p:spPr>
          <a:xfrm>
            <a:off x="469900" y="1798784"/>
            <a:ext cx="6370320" cy="3764280"/>
          </a:xfrm>
          <a:prstGeom prst="rect">
            <a:avLst/>
          </a:prstGeom>
        </p:spPr>
      </p:pic>
    </p:spTree>
    <p:extLst>
      <p:ext uri="{BB962C8B-B14F-4D97-AF65-F5344CB8AC3E}">
        <p14:creationId xmlns:p14="http://schemas.microsoft.com/office/powerpoint/2010/main" val="1275490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B56F1468-C044-7691-6111-3CBED760E127}"/>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FA03FD56-0BA9-A593-7A21-310BF6C2C6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0" name="Rectangle 9">
            <a:extLst>
              <a:ext uri="{FF2B5EF4-FFF2-40B4-BE49-F238E27FC236}">
                <a16:creationId xmlns:a16="http://schemas.microsoft.com/office/drawing/2014/main" id="{7DC2C121-0E5C-718E-B617-D3241B81A3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4" name="TextBox 3">
            <a:extLst>
              <a:ext uri="{FF2B5EF4-FFF2-40B4-BE49-F238E27FC236}">
                <a16:creationId xmlns:a16="http://schemas.microsoft.com/office/drawing/2014/main" id="{C39F8676-F437-54B4-9D3C-549C9723A6D1}"/>
              </a:ext>
            </a:extLst>
          </p:cNvPr>
          <p:cNvSpPr txBox="1"/>
          <p:nvPr/>
        </p:nvSpPr>
        <p:spPr>
          <a:xfrm>
            <a:off x="9270263" y="181956"/>
            <a:ext cx="3010814" cy="6093976"/>
          </a:xfrm>
          <a:prstGeom prst="rect">
            <a:avLst/>
          </a:prstGeom>
          <a:noFill/>
        </p:spPr>
        <p:txBody>
          <a:bodyPr wrap="square" rtlCol="0">
            <a:spAutoFit/>
          </a:bodyPr>
          <a:lstStyle/>
          <a:p>
            <a:r>
              <a:rPr lang="en-GB" sz="2600" b="1">
                <a:solidFill>
                  <a:schemeClr val="accent6">
                    <a:lumMod val="10000"/>
                  </a:schemeClr>
                </a:solidFill>
                <a:latin typeface="Arial" panose="020B0604020202020204" pitchFamily="34" charset="0"/>
                <a:cs typeface="Arial" panose="020B0604020202020204" pitchFamily="34" charset="0"/>
              </a:rPr>
              <a:t>Key Fact</a:t>
            </a:r>
          </a:p>
          <a:p>
            <a:endParaRPr lang="en-GB" sz="2600" b="1">
              <a:solidFill>
                <a:schemeClr val="accent6">
                  <a:lumMod val="10000"/>
                </a:schemeClr>
              </a:solidFill>
              <a:latin typeface="Arial" panose="020B0604020202020204" pitchFamily="34" charset="0"/>
              <a:cs typeface="Arial" panose="020B0604020202020204" pitchFamily="34" charset="0"/>
            </a:endParaRPr>
          </a:p>
          <a:p>
            <a:r>
              <a:rPr lang="en-US" sz="2600" b="1">
                <a:solidFill>
                  <a:schemeClr val="bg1"/>
                </a:solidFill>
                <a:latin typeface="Arial" panose="020B0604020202020204" pitchFamily="34" charset="0"/>
                <a:cs typeface="Arial" panose="020B0604020202020204" pitchFamily="34" charset="0"/>
              </a:rPr>
              <a:t>Adult care worker </a:t>
            </a:r>
            <a:r>
              <a:rPr lang="en-US" sz="2600">
                <a:solidFill>
                  <a:schemeClr val="bg1"/>
                </a:solidFill>
                <a:latin typeface="Arial" panose="020B0604020202020204" pitchFamily="34" charset="0"/>
                <a:cs typeface="Arial" panose="020B0604020202020204" pitchFamily="34" charset="0"/>
              </a:rPr>
              <a:t>on average earns £</a:t>
            </a:r>
            <a:r>
              <a:rPr lang="en-US" sz="2600" b="1" i="0">
                <a:solidFill>
                  <a:schemeClr val="bg1"/>
                </a:solidFill>
                <a:effectLst/>
                <a:latin typeface="Arial" panose="020B0604020202020204" pitchFamily="34" charset="0"/>
                <a:cs typeface="Arial" panose="020B0604020202020204" pitchFamily="34" charset="0"/>
              </a:rPr>
              <a:t>20,536</a:t>
            </a:r>
          </a:p>
          <a:p>
            <a:r>
              <a:rPr lang="en-US" sz="2600" b="0" i="0">
                <a:solidFill>
                  <a:schemeClr val="bg1"/>
                </a:solidFill>
                <a:effectLst/>
                <a:latin typeface="Arial" panose="020B0604020202020204" pitchFamily="34" charset="0"/>
                <a:cs typeface="Arial" panose="020B0604020202020204" pitchFamily="34" charset="0"/>
              </a:rPr>
              <a:t>Nursing home manager c</a:t>
            </a:r>
            <a:r>
              <a:rPr lang="en-US" sz="2600" b="1">
                <a:solidFill>
                  <a:schemeClr val="bg1"/>
                </a:solidFill>
                <a:latin typeface="Arial" panose="020B0604020202020204" pitchFamily="34" charset="0"/>
                <a:cs typeface="Arial" panose="020B0604020202020204" pitchFamily="34" charset="0"/>
              </a:rPr>
              <a:t>an earn </a:t>
            </a:r>
            <a:r>
              <a:rPr lang="en-US" sz="2600" b="1" i="0">
                <a:solidFill>
                  <a:schemeClr val="bg1"/>
                </a:solidFill>
                <a:effectLst/>
                <a:latin typeface="Arial" panose="020B0604020202020204" pitchFamily="34" charset="0"/>
                <a:cs typeface="Arial" panose="020B0604020202020204" pitchFamily="34" charset="0"/>
              </a:rPr>
              <a:t>£34,520</a:t>
            </a:r>
          </a:p>
          <a:p>
            <a:endParaRPr lang="en-US" sz="2600" b="1">
              <a:solidFill>
                <a:schemeClr val="bg1"/>
              </a:solidFill>
              <a:latin typeface="Arial" panose="020B0604020202020204" pitchFamily="34" charset="0"/>
              <a:cs typeface="Arial" panose="020B0604020202020204" pitchFamily="34" charset="0"/>
            </a:endParaRPr>
          </a:p>
          <a:p>
            <a:r>
              <a:rPr lang="en-US" sz="2600" b="1">
                <a:solidFill>
                  <a:schemeClr val="bg1"/>
                </a:solidFill>
                <a:latin typeface="Arial" panose="020B0604020202020204" pitchFamily="34" charset="0"/>
                <a:cs typeface="Arial" panose="020B0604020202020204" pitchFamily="34" charset="0"/>
              </a:rPr>
              <a:t>There are many more jobs such as Chefs, Grounds man and Drivers in this sector. </a:t>
            </a:r>
            <a:endParaRPr lang="en-GB" sz="2600" b="1">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758A532-4946-4306-18C5-B6274291AD35}"/>
              </a:ext>
            </a:extLst>
          </p:cNvPr>
          <p:cNvSpPr txBox="1"/>
          <p:nvPr/>
        </p:nvSpPr>
        <p:spPr>
          <a:xfrm>
            <a:off x="469900" y="54113"/>
            <a:ext cx="6096000" cy="707886"/>
          </a:xfrm>
          <a:prstGeom prst="rect">
            <a:avLst/>
          </a:prstGeom>
          <a:noFill/>
        </p:spPr>
        <p:txBody>
          <a:bodyPr wrap="square">
            <a:spAutoFit/>
          </a:bodyPr>
          <a:lstStyle/>
          <a:p>
            <a:r>
              <a:rPr lang="en-GB" sz="4000">
                <a:solidFill>
                  <a:srgbClr val="002060"/>
                </a:solidFill>
                <a:latin typeface="Arial" panose="020B0604020202020204" pitchFamily="34" charset="0"/>
                <a:cs typeface="Arial" panose="020B0604020202020204" pitchFamily="34" charset="0"/>
              </a:rPr>
              <a:t>Care Sector </a:t>
            </a:r>
          </a:p>
        </p:txBody>
      </p:sp>
      <p:pic>
        <p:nvPicPr>
          <p:cNvPr id="6" name="Picture 5">
            <a:extLst>
              <a:ext uri="{FF2B5EF4-FFF2-40B4-BE49-F238E27FC236}">
                <a16:creationId xmlns:a16="http://schemas.microsoft.com/office/drawing/2014/main" id="{75D3C6D8-BD76-E7AA-C98D-C44BF88CF354}"/>
              </a:ext>
            </a:extLst>
          </p:cNvPr>
          <p:cNvPicPr>
            <a:picLocks noChangeAspect="1"/>
          </p:cNvPicPr>
          <p:nvPr/>
        </p:nvPicPr>
        <p:blipFill>
          <a:blip r:embed="rId3"/>
          <a:stretch>
            <a:fillRect/>
          </a:stretch>
        </p:blipFill>
        <p:spPr>
          <a:xfrm>
            <a:off x="5715177" y="1342881"/>
            <a:ext cx="1267002" cy="1495634"/>
          </a:xfrm>
          <a:prstGeom prst="rect">
            <a:avLst/>
          </a:prstGeom>
        </p:spPr>
      </p:pic>
      <p:pic>
        <p:nvPicPr>
          <p:cNvPr id="11" name="Picture 10">
            <a:extLst>
              <a:ext uri="{FF2B5EF4-FFF2-40B4-BE49-F238E27FC236}">
                <a16:creationId xmlns:a16="http://schemas.microsoft.com/office/drawing/2014/main" id="{36D3F5B7-B01D-347D-C5CB-657550B4843C}"/>
              </a:ext>
            </a:extLst>
          </p:cNvPr>
          <p:cNvPicPr>
            <a:picLocks noChangeAspect="1"/>
          </p:cNvPicPr>
          <p:nvPr/>
        </p:nvPicPr>
        <p:blipFill>
          <a:blip r:embed="rId4"/>
          <a:stretch>
            <a:fillRect/>
          </a:stretch>
        </p:blipFill>
        <p:spPr>
          <a:xfrm>
            <a:off x="257188" y="2090698"/>
            <a:ext cx="7486711" cy="3726417"/>
          </a:xfrm>
          <a:prstGeom prst="rect">
            <a:avLst/>
          </a:prstGeom>
        </p:spPr>
      </p:pic>
    </p:spTree>
    <p:extLst>
      <p:ext uri="{BB962C8B-B14F-4D97-AF65-F5344CB8AC3E}">
        <p14:creationId xmlns:p14="http://schemas.microsoft.com/office/powerpoint/2010/main" val="674053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275F1CA7-5C05-934B-DCF9-ECBBDE5B8909}"/>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8E675655-8A7C-26C1-6235-790C35FA02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0" name="Rectangle 9">
            <a:extLst>
              <a:ext uri="{FF2B5EF4-FFF2-40B4-BE49-F238E27FC236}">
                <a16:creationId xmlns:a16="http://schemas.microsoft.com/office/drawing/2014/main" id="{799BE6ED-D62D-39E8-5669-B56ABA973E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4" name="TextBox 3">
            <a:extLst>
              <a:ext uri="{FF2B5EF4-FFF2-40B4-BE49-F238E27FC236}">
                <a16:creationId xmlns:a16="http://schemas.microsoft.com/office/drawing/2014/main" id="{B094BB5B-2310-1C7F-E50A-EB66A4B69C8D}"/>
              </a:ext>
            </a:extLst>
          </p:cNvPr>
          <p:cNvSpPr txBox="1"/>
          <p:nvPr/>
        </p:nvSpPr>
        <p:spPr>
          <a:xfrm>
            <a:off x="9270263" y="946294"/>
            <a:ext cx="2925318" cy="4493538"/>
          </a:xfrm>
          <a:prstGeom prst="rect">
            <a:avLst/>
          </a:prstGeom>
          <a:noFill/>
        </p:spPr>
        <p:txBody>
          <a:bodyPr wrap="square" rtlCol="0">
            <a:spAutoFit/>
          </a:bodyPr>
          <a:lstStyle/>
          <a:p>
            <a:r>
              <a:rPr lang="en-GB" sz="2600" b="1">
                <a:solidFill>
                  <a:schemeClr val="bg1"/>
                </a:solidFill>
                <a:latin typeface="Arial" panose="020B0604020202020204" pitchFamily="34" charset="0"/>
                <a:cs typeface="Arial" panose="020B0604020202020204" pitchFamily="34" charset="0"/>
              </a:rPr>
              <a:t>Key Fact </a:t>
            </a:r>
          </a:p>
          <a:p>
            <a:r>
              <a:rPr lang="en-US" sz="2600" b="0" i="0" u="none" strike="noStrike" baseline="0">
                <a:solidFill>
                  <a:schemeClr val="bg1"/>
                </a:solidFill>
                <a:latin typeface="Arial" panose="020B0604020202020204" pitchFamily="34" charset="0"/>
              </a:rPr>
              <a:t>There has been a substantial increase in the number of jobs in ‘Motion Picture, Video and TV Programme Production Activities in Berkshire</a:t>
            </a:r>
            <a:endParaRPr lang="en-GB" sz="260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0DBE911-8E7D-4D9A-8C28-8AB8EC11E231}"/>
              </a:ext>
            </a:extLst>
          </p:cNvPr>
          <p:cNvSpPr txBox="1"/>
          <p:nvPr/>
        </p:nvSpPr>
        <p:spPr>
          <a:xfrm>
            <a:off x="469900" y="54113"/>
            <a:ext cx="6096000" cy="707886"/>
          </a:xfrm>
          <a:prstGeom prst="rect">
            <a:avLst/>
          </a:prstGeom>
          <a:noFill/>
        </p:spPr>
        <p:txBody>
          <a:bodyPr wrap="square">
            <a:spAutoFit/>
          </a:bodyPr>
          <a:lstStyle/>
          <a:p>
            <a:r>
              <a:rPr lang="en-GB" sz="4000">
                <a:solidFill>
                  <a:srgbClr val="002060"/>
                </a:solidFill>
                <a:latin typeface="Arial" panose="020B0604020202020204" pitchFamily="34" charset="0"/>
                <a:cs typeface="Arial" panose="020B0604020202020204" pitchFamily="34" charset="0"/>
              </a:rPr>
              <a:t>The Screen Industries </a:t>
            </a:r>
          </a:p>
        </p:txBody>
      </p:sp>
      <p:pic>
        <p:nvPicPr>
          <p:cNvPr id="6" name="Picture 5">
            <a:extLst>
              <a:ext uri="{FF2B5EF4-FFF2-40B4-BE49-F238E27FC236}">
                <a16:creationId xmlns:a16="http://schemas.microsoft.com/office/drawing/2014/main" id="{651800C1-D4E3-E7C6-AB9C-30312C67D180}"/>
              </a:ext>
            </a:extLst>
          </p:cNvPr>
          <p:cNvPicPr>
            <a:picLocks noChangeAspect="1"/>
          </p:cNvPicPr>
          <p:nvPr/>
        </p:nvPicPr>
        <p:blipFill>
          <a:blip r:embed="rId3"/>
          <a:stretch>
            <a:fillRect/>
          </a:stretch>
        </p:blipFill>
        <p:spPr>
          <a:xfrm>
            <a:off x="652429" y="1009049"/>
            <a:ext cx="5107021" cy="5334000"/>
          </a:xfrm>
          <a:prstGeom prst="rect">
            <a:avLst/>
          </a:prstGeom>
        </p:spPr>
      </p:pic>
      <p:sp>
        <p:nvSpPr>
          <p:cNvPr id="7" name="TextBox 6">
            <a:extLst>
              <a:ext uri="{FF2B5EF4-FFF2-40B4-BE49-F238E27FC236}">
                <a16:creationId xmlns:a16="http://schemas.microsoft.com/office/drawing/2014/main" id="{316C7615-A751-6D01-04D9-F3C1829DDDEF}"/>
              </a:ext>
            </a:extLst>
          </p:cNvPr>
          <p:cNvSpPr txBox="1"/>
          <p:nvPr/>
        </p:nvSpPr>
        <p:spPr>
          <a:xfrm>
            <a:off x="9985375" y="6324890"/>
            <a:ext cx="2295525" cy="369332"/>
          </a:xfrm>
          <a:prstGeom prst="rect">
            <a:avLst/>
          </a:prstGeom>
          <a:noFill/>
        </p:spPr>
        <p:txBody>
          <a:bodyPr wrap="square">
            <a:spAutoFit/>
          </a:bodyPr>
          <a:lstStyle/>
          <a:p>
            <a:r>
              <a:rPr lang="en-GB" b="0" i="0">
                <a:solidFill>
                  <a:srgbClr val="6E7B84"/>
                </a:solidFill>
                <a:effectLst/>
                <a:latin typeface="system-ui"/>
              </a:rPr>
              <a:t>Images Vestees.</a:t>
            </a:r>
            <a:endParaRPr lang="en-GB"/>
          </a:p>
        </p:txBody>
      </p:sp>
      <p:pic>
        <p:nvPicPr>
          <p:cNvPr id="9" name="Picture 8">
            <a:extLst>
              <a:ext uri="{FF2B5EF4-FFF2-40B4-BE49-F238E27FC236}">
                <a16:creationId xmlns:a16="http://schemas.microsoft.com/office/drawing/2014/main" id="{3A73962E-F04F-0D75-6D91-F5F7278E3EE1}"/>
              </a:ext>
            </a:extLst>
          </p:cNvPr>
          <p:cNvPicPr>
            <a:picLocks noChangeAspect="1"/>
          </p:cNvPicPr>
          <p:nvPr/>
        </p:nvPicPr>
        <p:blipFill>
          <a:blip r:embed="rId4"/>
          <a:stretch>
            <a:fillRect/>
          </a:stretch>
        </p:blipFill>
        <p:spPr>
          <a:xfrm>
            <a:off x="6565900" y="2913942"/>
            <a:ext cx="1333686" cy="1524213"/>
          </a:xfrm>
          <a:prstGeom prst="rect">
            <a:avLst/>
          </a:prstGeom>
        </p:spPr>
      </p:pic>
    </p:spTree>
    <p:extLst>
      <p:ext uri="{BB962C8B-B14F-4D97-AF65-F5344CB8AC3E}">
        <p14:creationId xmlns:p14="http://schemas.microsoft.com/office/powerpoint/2010/main" val="1725780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629178E1-6580-2215-5124-5CF8108C68E5}"/>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528EE387-5BFA-42B7-A7CB-6428F6D358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0" name="Rectangle 9">
            <a:extLst>
              <a:ext uri="{FF2B5EF4-FFF2-40B4-BE49-F238E27FC236}">
                <a16:creationId xmlns:a16="http://schemas.microsoft.com/office/drawing/2014/main" id="{569C800A-7659-E1AA-ABD8-945434376E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4" name="TextBox 3">
            <a:extLst>
              <a:ext uri="{FF2B5EF4-FFF2-40B4-BE49-F238E27FC236}">
                <a16:creationId xmlns:a16="http://schemas.microsoft.com/office/drawing/2014/main" id="{203C28B0-8577-5E7D-0A42-54540AE4F4BE}"/>
              </a:ext>
            </a:extLst>
          </p:cNvPr>
          <p:cNvSpPr txBox="1"/>
          <p:nvPr/>
        </p:nvSpPr>
        <p:spPr>
          <a:xfrm>
            <a:off x="9270263" y="1076922"/>
            <a:ext cx="2925318" cy="5355312"/>
          </a:xfrm>
          <a:prstGeom prst="rect">
            <a:avLst/>
          </a:prstGeom>
          <a:noFill/>
        </p:spPr>
        <p:txBody>
          <a:bodyPr wrap="square" rtlCol="0">
            <a:spAutoFit/>
          </a:bodyPr>
          <a:lstStyle/>
          <a:p>
            <a:r>
              <a:rPr lang="en-GB" sz="2600" b="1">
                <a:solidFill>
                  <a:schemeClr val="accent6">
                    <a:lumMod val="10000"/>
                  </a:schemeClr>
                </a:solidFill>
                <a:latin typeface="Arial" panose="020B0604020202020204" pitchFamily="34" charset="0"/>
                <a:cs typeface="Arial" panose="020B0604020202020204" pitchFamily="34" charset="0"/>
              </a:rPr>
              <a:t>Key Fact</a:t>
            </a:r>
          </a:p>
          <a:p>
            <a:r>
              <a:rPr lang="en-US" sz="2400" i="0" u="none" strike="noStrike" baseline="0">
                <a:solidFill>
                  <a:srgbClr val="000000"/>
                </a:solidFill>
                <a:latin typeface="Arial" panose="020B0604020202020204" pitchFamily="34" charset="0"/>
              </a:rPr>
              <a:t>Skills requirements are heavily influenced by changing technology and automation. </a:t>
            </a:r>
          </a:p>
          <a:p>
            <a:r>
              <a:rPr lang="en-US" sz="2400" i="0" u="none" strike="noStrike" baseline="0">
                <a:solidFill>
                  <a:srgbClr val="000000"/>
                </a:solidFill>
                <a:latin typeface="Arial" panose="020B0604020202020204" pitchFamily="34" charset="0"/>
              </a:rPr>
              <a:t>Freight Drivers, Vehicle Mechanics, and Warehouse Workers- remain in high</a:t>
            </a:r>
            <a:r>
              <a:rPr lang="en-GB" sz="2400">
                <a:solidFill>
                  <a:schemeClr val="accent6">
                    <a:lumMod val="10000"/>
                  </a:schemeClr>
                </a:solidFill>
                <a:latin typeface="Arial" panose="020B0604020202020204" pitchFamily="34" charset="0"/>
                <a:cs typeface="Arial" panose="020B0604020202020204" pitchFamily="34" charset="0"/>
              </a:rPr>
              <a:t> need</a:t>
            </a:r>
          </a:p>
          <a:p>
            <a:r>
              <a:rPr lang="en-GB" sz="2600" b="1">
                <a:solidFill>
                  <a:schemeClr val="accent6">
                    <a:lumMod val="10000"/>
                  </a:schemeClr>
                </a:solidFill>
                <a:latin typeface="Arial" panose="020B0604020202020204" pitchFamily="34" charset="0"/>
                <a:cs typeface="Arial" panose="020B0604020202020204" pitchFamily="34" charset="0"/>
              </a:rPr>
              <a:t> </a:t>
            </a:r>
          </a:p>
          <a:p>
            <a:endParaRPr lang="en-GB" sz="2600" b="1">
              <a:solidFill>
                <a:schemeClr val="accent6">
                  <a:lumMod val="10000"/>
                </a:scheme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A33A282-3278-647F-17CE-E58F338EE562}"/>
              </a:ext>
            </a:extLst>
          </p:cNvPr>
          <p:cNvSpPr txBox="1"/>
          <p:nvPr/>
        </p:nvSpPr>
        <p:spPr>
          <a:xfrm>
            <a:off x="469900" y="54113"/>
            <a:ext cx="6096000" cy="707886"/>
          </a:xfrm>
          <a:prstGeom prst="rect">
            <a:avLst/>
          </a:prstGeom>
          <a:noFill/>
        </p:spPr>
        <p:txBody>
          <a:bodyPr wrap="square">
            <a:spAutoFit/>
          </a:bodyPr>
          <a:lstStyle/>
          <a:p>
            <a:r>
              <a:rPr lang="en-GB" sz="4000">
                <a:solidFill>
                  <a:srgbClr val="002060"/>
                </a:solidFill>
                <a:latin typeface="Arial" panose="020B0604020202020204" pitchFamily="34" charset="0"/>
                <a:cs typeface="Arial" panose="020B0604020202020204" pitchFamily="34" charset="0"/>
              </a:rPr>
              <a:t>Haulage &amp; Logistics</a:t>
            </a:r>
          </a:p>
        </p:txBody>
      </p:sp>
      <p:pic>
        <p:nvPicPr>
          <p:cNvPr id="6" name="Picture 5">
            <a:extLst>
              <a:ext uri="{FF2B5EF4-FFF2-40B4-BE49-F238E27FC236}">
                <a16:creationId xmlns:a16="http://schemas.microsoft.com/office/drawing/2014/main" id="{D8CB0210-23D2-9E4C-1508-ABD03B8EC8A6}"/>
              </a:ext>
            </a:extLst>
          </p:cNvPr>
          <p:cNvPicPr>
            <a:picLocks noChangeAspect="1"/>
          </p:cNvPicPr>
          <p:nvPr/>
        </p:nvPicPr>
        <p:blipFill>
          <a:blip r:embed="rId3"/>
          <a:stretch>
            <a:fillRect/>
          </a:stretch>
        </p:blipFill>
        <p:spPr>
          <a:xfrm>
            <a:off x="6972215" y="1207003"/>
            <a:ext cx="1219370" cy="1381318"/>
          </a:xfrm>
          <a:prstGeom prst="rect">
            <a:avLst/>
          </a:prstGeom>
        </p:spPr>
      </p:pic>
      <p:pic>
        <p:nvPicPr>
          <p:cNvPr id="7" name="Picture 6">
            <a:extLst>
              <a:ext uri="{FF2B5EF4-FFF2-40B4-BE49-F238E27FC236}">
                <a16:creationId xmlns:a16="http://schemas.microsoft.com/office/drawing/2014/main" id="{BB8AD471-3683-1753-980F-3CF2062F4B5F}"/>
              </a:ext>
            </a:extLst>
          </p:cNvPr>
          <p:cNvPicPr>
            <a:picLocks noChangeAspect="1"/>
          </p:cNvPicPr>
          <p:nvPr/>
        </p:nvPicPr>
        <p:blipFill>
          <a:blip r:embed="rId4"/>
          <a:stretch>
            <a:fillRect/>
          </a:stretch>
        </p:blipFill>
        <p:spPr>
          <a:xfrm>
            <a:off x="469900" y="2186127"/>
            <a:ext cx="7519057" cy="3136901"/>
          </a:xfrm>
          <a:prstGeom prst="rect">
            <a:avLst/>
          </a:prstGeom>
        </p:spPr>
      </p:pic>
    </p:spTree>
    <p:extLst>
      <p:ext uri="{BB962C8B-B14F-4D97-AF65-F5344CB8AC3E}">
        <p14:creationId xmlns:p14="http://schemas.microsoft.com/office/powerpoint/2010/main" val="471719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B7388535-9F90-0F21-245F-260980BB8CBB}"/>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375F142D-1CA8-2DA6-303E-9525CF1028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0" name="Rectangle 9">
            <a:extLst>
              <a:ext uri="{FF2B5EF4-FFF2-40B4-BE49-F238E27FC236}">
                <a16:creationId xmlns:a16="http://schemas.microsoft.com/office/drawing/2014/main" id="{96A75EB0-7BE6-A90B-D4BE-5851DFAE14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4" name="TextBox 3">
            <a:extLst>
              <a:ext uri="{FF2B5EF4-FFF2-40B4-BE49-F238E27FC236}">
                <a16:creationId xmlns:a16="http://schemas.microsoft.com/office/drawing/2014/main" id="{3444D826-0941-5DF0-F500-123946F443F2}"/>
              </a:ext>
            </a:extLst>
          </p:cNvPr>
          <p:cNvSpPr txBox="1"/>
          <p:nvPr/>
        </p:nvSpPr>
        <p:spPr>
          <a:xfrm>
            <a:off x="9270263" y="1076922"/>
            <a:ext cx="2925318" cy="5724644"/>
          </a:xfrm>
          <a:prstGeom prst="rect">
            <a:avLst/>
          </a:prstGeom>
          <a:noFill/>
        </p:spPr>
        <p:txBody>
          <a:bodyPr wrap="square" rtlCol="0">
            <a:spAutoFit/>
          </a:bodyPr>
          <a:lstStyle/>
          <a:p>
            <a:r>
              <a:rPr lang="en-GB" sz="2600" b="1">
                <a:solidFill>
                  <a:schemeClr val="bg1"/>
                </a:solidFill>
                <a:latin typeface="Arial" panose="020B0604020202020204" pitchFamily="34" charset="0"/>
                <a:cs typeface="Arial" panose="020B0604020202020204" pitchFamily="34" charset="0"/>
              </a:rPr>
              <a:t>Key Fact</a:t>
            </a:r>
          </a:p>
          <a:p>
            <a:r>
              <a:rPr lang="en-US" sz="2600" b="0" i="0" u="none" strike="noStrike" baseline="0">
                <a:solidFill>
                  <a:schemeClr val="bg1"/>
                </a:solidFill>
                <a:latin typeface="Arial" panose="020B0604020202020204" pitchFamily="34" charset="0"/>
              </a:rPr>
              <a:t>Berkshire is significantly dependent on the Information and Communication sector with 14.4% of jobs in this sector in 2022 compared to 4.7% across England</a:t>
            </a:r>
            <a:r>
              <a:rPr lang="en-US" sz="2800" b="0" i="0" u="none" strike="noStrike" baseline="0">
                <a:solidFill>
                  <a:srgbClr val="000000"/>
                </a:solidFill>
                <a:latin typeface="Arial" panose="020B0604020202020204" pitchFamily="34" charset="0"/>
              </a:rPr>
              <a:t>. </a:t>
            </a:r>
            <a:endParaRPr lang="en-US" sz="1800"/>
          </a:p>
          <a:p>
            <a:endParaRPr lang="en-GB" sz="2600" b="1">
              <a:solidFill>
                <a:schemeClr val="accent6">
                  <a:lumMod val="10000"/>
                </a:schemeClr>
              </a:solidFill>
              <a:latin typeface="Arial" panose="020B0604020202020204" pitchFamily="34" charset="0"/>
              <a:cs typeface="Arial" panose="020B0604020202020204" pitchFamily="34" charset="0"/>
            </a:endParaRPr>
          </a:p>
          <a:p>
            <a:endParaRPr lang="en-GB" sz="2600" b="1">
              <a:solidFill>
                <a:schemeClr val="accent6">
                  <a:lumMod val="10000"/>
                </a:schemeClr>
              </a:solidFill>
              <a:latin typeface="Arial" panose="020B0604020202020204" pitchFamily="34" charset="0"/>
              <a:cs typeface="Arial" panose="020B0604020202020204" pitchFamily="34" charset="0"/>
            </a:endParaRPr>
          </a:p>
          <a:p>
            <a:endParaRPr lang="en-GB" sz="2600" b="1">
              <a:solidFill>
                <a:schemeClr val="accent6">
                  <a:lumMod val="10000"/>
                </a:scheme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CB5CD4C-91F2-00D2-1C7B-1ABD4D655D4E}"/>
              </a:ext>
            </a:extLst>
          </p:cNvPr>
          <p:cNvSpPr txBox="1"/>
          <p:nvPr/>
        </p:nvSpPr>
        <p:spPr>
          <a:xfrm>
            <a:off x="469900" y="54113"/>
            <a:ext cx="6096000" cy="707886"/>
          </a:xfrm>
          <a:prstGeom prst="rect">
            <a:avLst/>
          </a:prstGeom>
          <a:noFill/>
        </p:spPr>
        <p:txBody>
          <a:bodyPr wrap="square">
            <a:spAutoFit/>
          </a:bodyPr>
          <a:lstStyle/>
          <a:p>
            <a:r>
              <a:rPr lang="en-GB" sz="4000">
                <a:solidFill>
                  <a:srgbClr val="002060"/>
                </a:solidFill>
                <a:latin typeface="Arial" panose="020B0604020202020204" pitchFamily="34" charset="0"/>
                <a:cs typeface="Arial" panose="020B0604020202020204" pitchFamily="34" charset="0"/>
              </a:rPr>
              <a:t>ICT </a:t>
            </a:r>
          </a:p>
        </p:txBody>
      </p:sp>
      <p:pic>
        <p:nvPicPr>
          <p:cNvPr id="2" name="Picture 1">
            <a:extLst>
              <a:ext uri="{FF2B5EF4-FFF2-40B4-BE49-F238E27FC236}">
                <a16:creationId xmlns:a16="http://schemas.microsoft.com/office/drawing/2014/main" id="{CD384585-93E4-C2D6-CE9C-3DF57B207FEC}"/>
              </a:ext>
            </a:extLst>
          </p:cNvPr>
          <p:cNvPicPr>
            <a:picLocks noChangeAspect="1"/>
          </p:cNvPicPr>
          <p:nvPr/>
        </p:nvPicPr>
        <p:blipFill>
          <a:blip r:embed="rId3"/>
          <a:stretch>
            <a:fillRect/>
          </a:stretch>
        </p:blipFill>
        <p:spPr>
          <a:xfrm>
            <a:off x="66176" y="1923307"/>
            <a:ext cx="9009265" cy="3063150"/>
          </a:xfrm>
          <a:prstGeom prst="rect">
            <a:avLst/>
          </a:prstGeom>
        </p:spPr>
      </p:pic>
      <p:pic>
        <p:nvPicPr>
          <p:cNvPr id="6" name="Picture 5">
            <a:extLst>
              <a:ext uri="{FF2B5EF4-FFF2-40B4-BE49-F238E27FC236}">
                <a16:creationId xmlns:a16="http://schemas.microsoft.com/office/drawing/2014/main" id="{B91629E0-1C93-5326-7ED5-453BDD8D3702}"/>
              </a:ext>
            </a:extLst>
          </p:cNvPr>
          <p:cNvPicPr>
            <a:picLocks noChangeAspect="1"/>
          </p:cNvPicPr>
          <p:nvPr/>
        </p:nvPicPr>
        <p:blipFill>
          <a:blip r:embed="rId4"/>
          <a:stretch>
            <a:fillRect/>
          </a:stretch>
        </p:blipFill>
        <p:spPr>
          <a:xfrm>
            <a:off x="6851573" y="1076922"/>
            <a:ext cx="1105054" cy="1257475"/>
          </a:xfrm>
          <a:prstGeom prst="rect">
            <a:avLst/>
          </a:prstGeom>
        </p:spPr>
      </p:pic>
    </p:spTree>
    <p:extLst>
      <p:ext uri="{BB962C8B-B14F-4D97-AF65-F5344CB8AC3E}">
        <p14:creationId xmlns:p14="http://schemas.microsoft.com/office/powerpoint/2010/main" val="1338311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291506C-FBF5-BA82-E9E3-AA7CFE5362AC}"/>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2ABBB681-F4D2-40F2-ACC3-DE0B4B4880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9388ED0-1FEF-4E11-B488-BD661D1AC1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EE7F169-03E3-5162-102D-D38F337B7545}"/>
              </a:ext>
            </a:extLst>
          </p:cNvPr>
          <p:cNvPicPr>
            <a:picLocks noChangeAspect="1"/>
          </p:cNvPicPr>
          <p:nvPr/>
        </p:nvPicPr>
        <p:blipFill>
          <a:blip r:embed="rId3"/>
          <a:stretch>
            <a:fillRect/>
          </a:stretch>
        </p:blipFill>
        <p:spPr>
          <a:xfrm>
            <a:off x="981724" y="458470"/>
            <a:ext cx="9622776" cy="5922398"/>
          </a:xfrm>
          <a:prstGeom prst="rect">
            <a:avLst/>
          </a:prstGeom>
        </p:spPr>
      </p:pic>
      <p:sp>
        <p:nvSpPr>
          <p:cNvPr id="5" name="TextBox 4">
            <a:extLst>
              <a:ext uri="{FF2B5EF4-FFF2-40B4-BE49-F238E27FC236}">
                <a16:creationId xmlns:a16="http://schemas.microsoft.com/office/drawing/2014/main" id="{EA4B11DA-26FC-40F8-3A73-2FB6A8168CE1}"/>
              </a:ext>
            </a:extLst>
          </p:cNvPr>
          <p:cNvSpPr txBox="1"/>
          <p:nvPr/>
        </p:nvSpPr>
        <p:spPr>
          <a:xfrm>
            <a:off x="2438400" y="667435"/>
            <a:ext cx="7556500" cy="954107"/>
          </a:xfrm>
          <a:prstGeom prst="rect">
            <a:avLst/>
          </a:prstGeom>
          <a:noFill/>
        </p:spPr>
        <p:txBody>
          <a:bodyPr wrap="square">
            <a:spAutoFit/>
          </a:bodyPr>
          <a:lstStyle/>
          <a:p>
            <a:r>
              <a:rPr lang="en-US" sz="2800">
                <a:solidFill>
                  <a:srgbClr val="002060"/>
                </a:solidFill>
                <a:latin typeface="Arial" panose="020B0604020202020204" pitchFamily="34" charset="0"/>
                <a:cs typeface="Arial" panose="020B0604020202020204" pitchFamily="34" charset="0"/>
              </a:rPr>
              <a:t>Workforce jobs in Berkshire in the Information and Communication sectors 2022</a:t>
            </a:r>
          </a:p>
        </p:txBody>
      </p:sp>
      <p:sp>
        <p:nvSpPr>
          <p:cNvPr id="8" name="TextBox 7">
            <a:extLst>
              <a:ext uri="{FF2B5EF4-FFF2-40B4-BE49-F238E27FC236}">
                <a16:creationId xmlns:a16="http://schemas.microsoft.com/office/drawing/2014/main" id="{C31A5145-73CF-AA00-E14B-220365D77201}"/>
              </a:ext>
            </a:extLst>
          </p:cNvPr>
          <p:cNvSpPr txBox="1"/>
          <p:nvPr/>
        </p:nvSpPr>
        <p:spPr>
          <a:xfrm>
            <a:off x="10502900" y="6445488"/>
            <a:ext cx="1905000" cy="369332"/>
          </a:xfrm>
          <a:prstGeom prst="rect">
            <a:avLst/>
          </a:prstGeom>
          <a:noFill/>
        </p:spPr>
        <p:txBody>
          <a:bodyPr wrap="square">
            <a:spAutoFit/>
          </a:bodyPr>
          <a:lstStyle/>
          <a:p>
            <a:r>
              <a:rPr lang="en-GB">
                <a:solidFill>
                  <a:schemeClr val="bg2">
                    <a:lumMod val="50000"/>
                  </a:schemeClr>
                </a:solidFill>
              </a:rPr>
              <a:t>Source: EMSI</a:t>
            </a:r>
          </a:p>
        </p:txBody>
      </p:sp>
    </p:spTree>
    <p:extLst>
      <p:ext uri="{BB962C8B-B14F-4D97-AF65-F5344CB8AC3E}">
        <p14:creationId xmlns:p14="http://schemas.microsoft.com/office/powerpoint/2010/main" val="3609893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1431CF4D-CDBA-FB65-4A54-5A7BCC21DFEF}"/>
              </a:ext>
            </a:extLst>
          </p:cNvPr>
          <p:cNvSpPr>
            <a:spLocks noGrp="1"/>
          </p:cNvSpPr>
          <p:nvPr>
            <p:ph type="body" sz="half" idx="2"/>
          </p:nvPr>
        </p:nvSpPr>
        <p:spPr>
          <a:xfrm>
            <a:off x="712788" y="1206500"/>
            <a:ext cx="3932237" cy="3811588"/>
          </a:xfrm>
          <a:solidFill>
            <a:schemeClr val="tx1"/>
          </a:solidFill>
        </p:spPr>
        <p:txBody>
          <a:bodyPr anchor="ctr" anchorCtr="0">
            <a:normAutofit/>
          </a:bodyPr>
          <a:lstStyle/>
          <a:p>
            <a:pPr algn="ctr"/>
            <a:r>
              <a:rPr kumimoji="0" lang="en-GB" sz="4800" b="1" i="0" u="none" strike="noStrike" kern="1200" cap="none" spc="0" normalizeH="0" baseline="0" noProof="0">
                <a:ln>
                  <a:noFill/>
                </a:ln>
                <a:solidFill>
                  <a:schemeClr val="bg1"/>
                </a:solidFill>
                <a:effectLst/>
                <a:uLnTx/>
                <a:uFillTx/>
                <a:latin typeface="Arial"/>
                <a:ea typeface="+mj-ea"/>
                <a:cs typeface="+mj-cs"/>
              </a:rPr>
              <a:t>Introduction</a:t>
            </a:r>
            <a:endParaRPr lang="en-US" sz="4800">
              <a:solidFill>
                <a:schemeClr val="bg1"/>
              </a:solidFill>
            </a:endParaRPr>
          </a:p>
        </p:txBody>
      </p:sp>
      <p:graphicFrame>
        <p:nvGraphicFramePr>
          <p:cNvPr id="5" name="Content Placeholder 2">
            <a:extLst>
              <a:ext uri="{FF2B5EF4-FFF2-40B4-BE49-F238E27FC236}">
                <a16:creationId xmlns:a16="http://schemas.microsoft.com/office/drawing/2014/main" id="{CD101301-77E7-906D-1867-919DAE315DD7}"/>
              </a:ext>
            </a:extLst>
          </p:cNvPr>
          <p:cNvGraphicFramePr>
            <a:graphicFrameLocks noGrp="1"/>
          </p:cNvGraphicFramePr>
          <p:nvPr>
            <p:ph idx="1"/>
            <p:extLst>
              <p:ext uri="{D42A27DB-BD31-4B8C-83A1-F6EECF244321}">
                <p14:modId xmlns:p14="http://schemas.microsoft.com/office/powerpoint/2010/main" val="90021362"/>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0124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a:extLst>
            <a:ext uri="{FF2B5EF4-FFF2-40B4-BE49-F238E27FC236}">
              <a16:creationId xmlns:a16="http://schemas.microsoft.com/office/drawing/2014/main" id="{6932B5AF-9F48-E4B2-A8B5-0F3232B74636}"/>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4F44805A-ED12-4F53-876E-01D413F5D4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AA4F6E6-1D5C-6C53-897B-7693D7A2A5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6" name="Freeform: Shape 15">
            <a:extLst>
              <a:ext uri="{FF2B5EF4-FFF2-40B4-BE49-F238E27FC236}">
                <a16:creationId xmlns:a16="http://schemas.microsoft.com/office/drawing/2014/main" id="{27306743-B495-6CE6-8DCD-ACB369933A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35D806F2-E2A7-B164-3273-7CEA32DE25CD}"/>
              </a:ext>
            </a:extLst>
          </p:cNvPr>
          <p:cNvSpPr>
            <a:spLocks noGrp="1"/>
          </p:cNvSpPr>
          <p:nvPr>
            <p:ph type="ctrTitle"/>
          </p:nvPr>
        </p:nvSpPr>
        <p:spPr>
          <a:xfrm>
            <a:off x="1296448" y="2115381"/>
            <a:ext cx="10207751" cy="3255264"/>
          </a:xfrm>
        </p:spPr>
        <p:txBody>
          <a:bodyPr anchor="ctr">
            <a:normAutofit/>
          </a:bodyPr>
          <a:lstStyle/>
          <a:p>
            <a:pPr algn="ctr"/>
            <a:r>
              <a:rPr lang="en-GB" sz="6000">
                <a:latin typeface="Arial" panose="020B0604020202020204" pitchFamily="34" charset="0"/>
                <a:cs typeface="Arial" panose="020B0604020202020204" pitchFamily="34" charset="0"/>
              </a:rPr>
              <a:t>Study Levels and Apprenticeships</a:t>
            </a:r>
          </a:p>
        </p:txBody>
      </p:sp>
    </p:spTree>
    <p:extLst>
      <p:ext uri="{BB962C8B-B14F-4D97-AF65-F5344CB8AC3E}">
        <p14:creationId xmlns:p14="http://schemas.microsoft.com/office/powerpoint/2010/main" val="4246317101"/>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00EFF8D-6646-814F-4301-89A38C9E0A23}"/>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F15CC127-0ACE-1C0B-E409-DF6F9B81DF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3830885-E244-6A7F-7E42-783A547D55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89D8329-82A4-B89F-5472-E2E6B522BEBB}"/>
              </a:ext>
            </a:extLst>
          </p:cNvPr>
          <p:cNvPicPr>
            <a:picLocks noChangeAspect="1"/>
          </p:cNvPicPr>
          <p:nvPr/>
        </p:nvPicPr>
        <p:blipFill>
          <a:blip r:embed="rId3"/>
          <a:stretch>
            <a:fillRect/>
          </a:stretch>
        </p:blipFill>
        <p:spPr>
          <a:xfrm>
            <a:off x="1204230" y="833075"/>
            <a:ext cx="9783540" cy="5191850"/>
          </a:xfrm>
          <a:prstGeom prst="rect">
            <a:avLst/>
          </a:prstGeom>
        </p:spPr>
      </p:pic>
      <p:sp>
        <p:nvSpPr>
          <p:cNvPr id="6" name="TextBox 5">
            <a:extLst>
              <a:ext uri="{FF2B5EF4-FFF2-40B4-BE49-F238E27FC236}">
                <a16:creationId xmlns:a16="http://schemas.microsoft.com/office/drawing/2014/main" id="{8B543F8A-E638-FC29-91F6-367629949983}"/>
              </a:ext>
            </a:extLst>
          </p:cNvPr>
          <p:cNvSpPr txBox="1"/>
          <p:nvPr/>
        </p:nvSpPr>
        <p:spPr>
          <a:xfrm>
            <a:off x="4742796" y="5956240"/>
            <a:ext cx="7210698" cy="400110"/>
          </a:xfrm>
          <a:prstGeom prst="rect">
            <a:avLst/>
          </a:prstGeom>
          <a:noFill/>
        </p:spPr>
        <p:txBody>
          <a:bodyPr wrap="square" rtlCol="0">
            <a:spAutoFit/>
          </a:bodyPr>
          <a:lstStyle/>
          <a:p>
            <a:r>
              <a:rPr lang="en-GB" sz="2000">
                <a:solidFill>
                  <a:srgbClr val="92908E"/>
                </a:solidFill>
                <a:latin typeface="Arial" panose="020B0604020202020204" pitchFamily="34" charset="0"/>
                <a:cs typeface="Arial" panose="020B0604020202020204" pitchFamily="34" charset="0"/>
              </a:rPr>
              <a:t>Number of Apprenticeships </a:t>
            </a:r>
          </a:p>
        </p:txBody>
      </p:sp>
      <p:sp>
        <p:nvSpPr>
          <p:cNvPr id="7" name="TextBox 6">
            <a:extLst>
              <a:ext uri="{FF2B5EF4-FFF2-40B4-BE49-F238E27FC236}">
                <a16:creationId xmlns:a16="http://schemas.microsoft.com/office/drawing/2014/main" id="{20EE3051-C2A6-F6CC-EE67-754AC2D690EE}"/>
              </a:ext>
            </a:extLst>
          </p:cNvPr>
          <p:cNvSpPr txBox="1"/>
          <p:nvPr/>
        </p:nvSpPr>
        <p:spPr>
          <a:xfrm>
            <a:off x="2336800" y="458470"/>
            <a:ext cx="6515100" cy="523220"/>
          </a:xfrm>
          <a:prstGeom prst="rect">
            <a:avLst/>
          </a:prstGeom>
          <a:noFill/>
        </p:spPr>
        <p:txBody>
          <a:bodyPr wrap="square" rtlCol="0">
            <a:spAutoFit/>
          </a:bodyPr>
          <a:lstStyle/>
          <a:p>
            <a:pPr algn="ctr"/>
            <a:r>
              <a:rPr lang="en-GB" sz="2800">
                <a:solidFill>
                  <a:srgbClr val="002060"/>
                </a:solidFill>
                <a:latin typeface="Arial" panose="020B0604020202020204" pitchFamily="34" charset="0"/>
                <a:cs typeface="Arial" panose="020B0604020202020204" pitchFamily="34" charset="0"/>
              </a:rPr>
              <a:t>Technical Routes </a:t>
            </a:r>
          </a:p>
        </p:txBody>
      </p:sp>
    </p:spTree>
    <p:extLst>
      <p:ext uri="{BB962C8B-B14F-4D97-AF65-F5344CB8AC3E}">
        <p14:creationId xmlns:p14="http://schemas.microsoft.com/office/powerpoint/2010/main" val="498290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82E5E93-DF26-4288-6524-9FF84FD3A83A}"/>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E66A3493-D2B6-D0AD-1EB4-3AA9FBB808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8E9B91D-1631-6122-A786-CABA478BA4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5BB7793-5BC8-A267-845F-7C10473300C0}"/>
              </a:ext>
            </a:extLst>
          </p:cNvPr>
          <p:cNvPicPr>
            <a:picLocks noChangeAspect="1"/>
          </p:cNvPicPr>
          <p:nvPr/>
        </p:nvPicPr>
        <p:blipFill>
          <a:blip r:embed="rId3"/>
          <a:stretch>
            <a:fillRect/>
          </a:stretch>
        </p:blipFill>
        <p:spPr>
          <a:xfrm>
            <a:off x="473919" y="458470"/>
            <a:ext cx="11241069" cy="6325483"/>
          </a:xfrm>
          <a:prstGeom prst="rect">
            <a:avLst/>
          </a:prstGeom>
        </p:spPr>
      </p:pic>
      <p:sp>
        <p:nvSpPr>
          <p:cNvPr id="7" name="TextBox 6">
            <a:extLst>
              <a:ext uri="{FF2B5EF4-FFF2-40B4-BE49-F238E27FC236}">
                <a16:creationId xmlns:a16="http://schemas.microsoft.com/office/drawing/2014/main" id="{57206D80-60AD-7B92-675F-EF65FBA31D8B}"/>
              </a:ext>
            </a:extLst>
          </p:cNvPr>
          <p:cNvSpPr txBox="1"/>
          <p:nvPr/>
        </p:nvSpPr>
        <p:spPr>
          <a:xfrm>
            <a:off x="473919" y="0"/>
            <a:ext cx="8581181" cy="523220"/>
          </a:xfrm>
          <a:prstGeom prst="rect">
            <a:avLst/>
          </a:prstGeom>
          <a:noFill/>
        </p:spPr>
        <p:txBody>
          <a:bodyPr wrap="square" rtlCol="0">
            <a:spAutoFit/>
          </a:bodyPr>
          <a:lstStyle/>
          <a:p>
            <a:r>
              <a:rPr lang="en-GB" sz="2800">
                <a:solidFill>
                  <a:srgbClr val="002060"/>
                </a:solidFill>
                <a:latin typeface="Arial" panose="020B0604020202020204" pitchFamily="34" charset="0"/>
                <a:cs typeface="Arial" panose="020B0604020202020204" pitchFamily="34" charset="0"/>
              </a:rPr>
              <a:t>Higher levels of Study at Levels 4 and 5</a:t>
            </a:r>
          </a:p>
        </p:txBody>
      </p:sp>
    </p:spTree>
    <p:extLst>
      <p:ext uri="{BB962C8B-B14F-4D97-AF65-F5344CB8AC3E}">
        <p14:creationId xmlns:p14="http://schemas.microsoft.com/office/powerpoint/2010/main" val="3842157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BE13BAB-391D-3156-F704-1DA7E6BDBD63}"/>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EF9B92EB-DBFB-0021-66A2-F1FAF2ACEA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BF83934-4FCA-5FF6-CA3D-CBA3FA56B8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B0045D4-8865-5EAE-9F73-786826184249}"/>
              </a:ext>
            </a:extLst>
          </p:cNvPr>
          <p:cNvSpPr txBox="1"/>
          <p:nvPr/>
        </p:nvSpPr>
        <p:spPr>
          <a:xfrm>
            <a:off x="825500" y="488950"/>
            <a:ext cx="10198100" cy="5724644"/>
          </a:xfrm>
          <a:prstGeom prst="rect">
            <a:avLst/>
          </a:prstGeom>
          <a:noFill/>
        </p:spPr>
        <p:txBody>
          <a:bodyPr wrap="square">
            <a:spAutoFit/>
          </a:bodyPr>
          <a:lstStyle/>
          <a:p>
            <a:r>
              <a:rPr lang="en-US" sz="3600">
                <a:solidFill>
                  <a:srgbClr val="002060"/>
                </a:solidFill>
                <a:latin typeface="Arial" panose="020B0604020202020204" pitchFamily="34" charset="0"/>
                <a:cs typeface="Arial" panose="020B0604020202020204" pitchFamily="34" charset="0"/>
              </a:rPr>
              <a:t>Jobs that require level 4 qualifications include: </a:t>
            </a:r>
          </a:p>
          <a:p>
            <a:endParaRPr lang="en-US" sz="3000">
              <a:solidFill>
                <a:srgbClr val="002060"/>
              </a:solidFill>
              <a:latin typeface="Arial" panose="020B0604020202020204" pitchFamily="34" charset="0"/>
              <a:cs typeface="Arial" panose="020B0604020202020204" pitchFamily="34" charset="0"/>
            </a:endParaRPr>
          </a:p>
          <a:p>
            <a:r>
              <a:rPr lang="en-US" sz="3000">
                <a:solidFill>
                  <a:srgbClr val="002060"/>
                </a:solidFill>
                <a:latin typeface="Arial" panose="020B0604020202020204" pitchFamily="34" charset="0"/>
                <a:cs typeface="Arial" panose="020B0604020202020204" pitchFamily="34" charset="0"/>
              </a:rPr>
              <a:t>Junior Business Analyst</a:t>
            </a:r>
          </a:p>
          <a:p>
            <a:r>
              <a:rPr lang="en-US" sz="3000">
                <a:solidFill>
                  <a:srgbClr val="002060"/>
                </a:solidFill>
                <a:latin typeface="Arial" panose="020B0604020202020204" pitchFamily="34" charset="0"/>
                <a:cs typeface="Arial" panose="020B0604020202020204" pitchFamily="34" charset="0"/>
              </a:rPr>
              <a:t>Engineering Technician</a:t>
            </a:r>
          </a:p>
          <a:p>
            <a:r>
              <a:rPr lang="en-US" sz="3000">
                <a:solidFill>
                  <a:srgbClr val="002060"/>
                </a:solidFill>
                <a:latin typeface="Arial" panose="020B0604020202020204" pitchFamily="34" charset="0"/>
                <a:cs typeface="Arial" panose="020B0604020202020204" pitchFamily="34" charset="0"/>
              </a:rPr>
              <a:t>Computer Network Support</a:t>
            </a:r>
          </a:p>
          <a:p>
            <a:r>
              <a:rPr lang="en-US" sz="3000">
                <a:solidFill>
                  <a:srgbClr val="002060"/>
                </a:solidFill>
                <a:latin typeface="Arial" panose="020B0604020202020204" pitchFamily="34" charset="0"/>
                <a:cs typeface="Arial" panose="020B0604020202020204" pitchFamily="34" charset="0"/>
              </a:rPr>
              <a:t>Assistant Manager</a:t>
            </a:r>
          </a:p>
          <a:p>
            <a:r>
              <a:rPr lang="en-US" sz="3000">
                <a:solidFill>
                  <a:srgbClr val="002060"/>
                </a:solidFill>
                <a:latin typeface="Arial" panose="020B0604020202020204" pitchFamily="34" charset="0"/>
                <a:cs typeface="Arial" panose="020B0604020202020204" pitchFamily="34" charset="0"/>
              </a:rPr>
              <a:t>Graphic Designer</a:t>
            </a:r>
          </a:p>
          <a:p>
            <a:r>
              <a:rPr lang="en-US" sz="3000">
                <a:solidFill>
                  <a:srgbClr val="002060"/>
                </a:solidFill>
                <a:latin typeface="Arial" panose="020B0604020202020204" pitchFamily="34" charset="0"/>
                <a:cs typeface="Arial" panose="020B0604020202020204" pitchFamily="34" charset="0"/>
              </a:rPr>
              <a:t>Laboratory Technician</a:t>
            </a:r>
          </a:p>
          <a:p>
            <a:r>
              <a:rPr lang="en-US" sz="3000">
                <a:solidFill>
                  <a:srgbClr val="002060"/>
                </a:solidFill>
                <a:latin typeface="Arial" panose="020B0604020202020204" pitchFamily="34" charset="0"/>
                <a:cs typeface="Arial" panose="020B0604020202020204" pitchFamily="34" charset="0"/>
              </a:rPr>
              <a:t>Healthcare Practitioner</a:t>
            </a:r>
          </a:p>
          <a:p>
            <a:r>
              <a:rPr lang="en-US" sz="3000">
                <a:solidFill>
                  <a:srgbClr val="002060"/>
                </a:solidFill>
                <a:latin typeface="Arial" panose="020B0604020202020204" pitchFamily="34" charset="0"/>
                <a:cs typeface="Arial" panose="020B0604020202020204" pitchFamily="34" charset="0"/>
              </a:rPr>
              <a:t>Marketing Associate</a:t>
            </a:r>
          </a:p>
          <a:p>
            <a:r>
              <a:rPr lang="en-US" sz="3000">
                <a:solidFill>
                  <a:srgbClr val="002060"/>
                </a:solidFill>
                <a:latin typeface="Arial" panose="020B0604020202020204" pitchFamily="34" charset="0"/>
                <a:cs typeface="Arial" panose="020B0604020202020204" pitchFamily="34" charset="0"/>
              </a:rPr>
              <a:t>Teaching Assistant</a:t>
            </a:r>
          </a:p>
          <a:p>
            <a:r>
              <a:rPr lang="en-US" sz="3000">
                <a:solidFill>
                  <a:srgbClr val="002060"/>
                </a:solidFill>
                <a:latin typeface="Arial" panose="020B0604020202020204" pitchFamily="34" charset="0"/>
                <a:cs typeface="Arial" panose="020B0604020202020204" pitchFamily="34" charset="0"/>
              </a:rPr>
              <a:t>Human Resources Coordinator</a:t>
            </a:r>
          </a:p>
        </p:txBody>
      </p:sp>
    </p:spTree>
    <p:extLst>
      <p:ext uri="{BB962C8B-B14F-4D97-AF65-F5344CB8AC3E}">
        <p14:creationId xmlns:p14="http://schemas.microsoft.com/office/powerpoint/2010/main" val="1286314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47E0863-384C-C1C6-D152-89147FF773B0}"/>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DB8424AB-D56B-4256-866A-5B54DE93C2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9" name="Rectangle 18">
            <a:extLst>
              <a:ext uri="{FF2B5EF4-FFF2-40B4-BE49-F238E27FC236}">
                <a16:creationId xmlns:a16="http://schemas.microsoft.com/office/drawing/2014/main" id="{FC999C28-AD33-4EB7-A5F1-C06D10A5FD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useBgFill="1">
        <p:nvSpPr>
          <p:cNvPr id="21" name="Rectangle 20">
            <a:extLst>
              <a:ext uri="{FF2B5EF4-FFF2-40B4-BE49-F238E27FC236}">
                <a16:creationId xmlns:a16="http://schemas.microsoft.com/office/drawing/2014/main" id="{0864E5C9-52C9-4572-AC75-548B9B9C26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5CC6500-4DBD-4C34-BC14-2387FB483B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4" name="TextBox 3">
            <a:extLst>
              <a:ext uri="{FF2B5EF4-FFF2-40B4-BE49-F238E27FC236}">
                <a16:creationId xmlns:a16="http://schemas.microsoft.com/office/drawing/2014/main" id="{797D6274-E86F-0133-E7EC-347031366218}"/>
              </a:ext>
            </a:extLst>
          </p:cNvPr>
          <p:cNvSpPr txBox="1"/>
          <p:nvPr/>
        </p:nvSpPr>
        <p:spPr>
          <a:xfrm>
            <a:off x="422149" y="1260348"/>
            <a:ext cx="3258688" cy="3255264"/>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3200" spc="-100">
                <a:solidFill>
                  <a:srgbClr val="FFFFFF"/>
                </a:solidFill>
                <a:latin typeface="Arial" panose="020B0604020202020204" pitchFamily="34" charset="0"/>
                <a:ea typeface="+mj-ea"/>
                <a:cs typeface="Arial" panose="020B0604020202020204" pitchFamily="34" charset="0"/>
              </a:rPr>
              <a:t>Southeast Highest Attainment Level by Industry (employees aged 25-30)</a:t>
            </a:r>
          </a:p>
        </p:txBody>
      </p:sp>
      <p:pic>
        <p:nvPicPr>
          <p:cNvPr id="6" name="Picture 5" descr="A graph of progress bar&#10;&#10;AI-generated content may be incorrect.">
            <a:extLst>
              <a:ext uri="{FF2B5EF4-FFF2-40B4-BE49-F238E27FC236}">
                <a16:creationId xmlns:a16="http://schemas.microsoft.com/office/drawing/2014/main" id="{5839572A-A64F-8053-824E-777CA5CE0310}"/>
              </a:ext>
            </a:extLst>
          </p:cNvPr>
          <p:cNvPicPr>
            <a:picLocks noChangeAspect="1"/>
          </p:cNvPicPr>
          <p:nvPr/>
        </p:nvPicPr>
        <p:blipFill>
          <a:blip r:embed="rId3"/>
          <a:stretch>
            <a:fillRect/>
          </a:stretch>
        </p:blipFill>
        <p:spPr>
          <a:xfrm>
            <a:off x="5120640" y="1116788"/>
            <a:ext cx="6367271" cy="4616271"/>
          </a:xfrm>
          <a:prstGeom prst="rect">
            <a:avLst/>
          </a:prstGeom>
        </p:spPr>
      </p:pic>
      <p:sp>
        <p:nvSpPr>
          <p:cNvPr id="25" name="Rectangle 24">
            <a:extLst>
              <a:ext uri="{FF2B5EF4-FFF2-40B4-BE49-F238E27FC236}">
                <a16:creationId xmlns:a16="http://schemas.microsoft.com/office/drawing/2014/main" id="{4E34A3B6-BAD2-4156-BDC6-4736248BF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559213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12BA41A-05C4-74A8-E428-3DAE602B33ED}"/>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5DBF325-9586-B77C-5910-176BD12069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F359850-952C-6E96-4E37-4A820B5C2A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8AE8913-7F0F-64D2-FAA6-FF2A3BA0375A}"/>
              </a:ext>
            </a:extLst>
          </p:cNvPr>
          <p:cNvPicPr>
            <a:picLocks noChangeAspect="1"/>
          </p:cNvPicPr>
          <p:nvPr/>
        </p:nvPicPr>
        <p:blipFill>
          <a:blip r:embed="rId3"/>
          <a:stretch>
            <a:fillRect/>
          </a:stretch>
        </p:blipFill>
        <p:spPr>
          <a:xfrm>
            <a:off x="598497" y="697069"/>
            <a:ext cx="10398633" cy="5600498"/>
          </a:xfrm>
          <a:prstGeom prst="rect">
            <a:avLst/>
          </a:prstGeom>
        </p:spPr>
      </p:pic>
      <p:sp>
        <p:nvSpPr>
          <p:cNvPr id="5" name="TextBox 4">
            <a:extLst>
              <a:ext uri="{FF2B5EF4-FFF2-40B4-BE49-F238E27FC236}">
                <a16:creationId xmlns:a16="http://schemas.microsoft.com/office/drawing/2014/main" id="{66E785FD-A1AC-02B5-7707-C57AFD5CD9B9}"/>
              </a:ext>
            </a:extLst>
          </p:cNvPr>
          <p:cNvSpPr txBox="1"/>
          <p:nvPr/>
        </p:nvSpPr>
        <p:spPr>
          <a:xfrm>
            <a:off x="477012" y="30569"/>
            <a:ext cx="7813983" cy="461665"/>
          </a:xfrm>
          <a:prstGeom prst="rect">
            <a:avLst/>
          </a:prstGeom>
          <a:noFill/>
        </p:spPr>
        <p:txBody>
          <a:bodyPr wrap="square" rtlCol="0">
            <a:spAutoFit/>
          </a:bodyPr>
          <a:lstStyle/>
          <a:p>
            <a:r>
              <a:rPr lang="en-GB" sz="2400">
                <a:solidFill>
                  <a:srgbClr val="002060"/>
                </a:solidFill>
                <a:latin typeface="Arial" panose="020B0604020202020204" pitchFamily="34" charset="0"/>
                <a:cs typeface="Arial" panose="020B0604020202020204" pitchFamily="34" charset="0"/>
              </a:rPr>
              <a:t>Apprenticeship Subject Starts in Berkshire </a:t>
            </a:r>
          </a:p>
        </p:txBody>
      </p:sp>
      <p:sp>
        <p:nvSpPr>
          <p:cNvPr id="6" name="TextBox 5">
            <a:extLst>
              <a:ext uri="{FF2B5EF4-FFF2-40B4-BE49-F238E27FC236}">
                <a16:creationId xmlns:a16="http://schemas.microsoft.com/office/drawing/2014/main" id="{FD0E02BB-F544-AA72-0D39-3CFAFA2627A6}"/>
              </a:ext>
            </a:extLst>
          </p:cNvPr>
          <p:cNvSpPr txBox="1"/>
          <p:nvPr/>
        </p:nvSpPr>
        <p:spPr>
          <a:xfrm>
            <a:off x="7772400" y="6399530"/>
            <a:ext cx="4717288" cy="369332"/>
          </a:xfrm>
          <a:prstGeom prst="rect">
            <a:avLst/>
          </a:prstGeom>
          <a:noFill/>
        </p:spPr>
        <p:txBody>
          <a:bodyPr wrap="square" rtlCol="0">
            <a:spAutoFit/>
          </a:bodyPr>
          <a:lstStyle/>
          <a:p>
            <a:r>
              <a:rPr lang="en-GB"/>
              <a:t>Source: DfE Apprenticeships &amp; Traineeships</a:t>
            </a:r>
          </a:p>
        </p:txBody>
      </p:sp>
    </p:spTree>
    <p:extLst>
      <p:ext uri="{BB962C8B-B14F-4D97-AF65-F5344CB8AC3E}">
        <p14:creationId xmlns:p14="http://schemas.microsoft.com/office/powerpoint/2010/main" val="20606007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613599" y="615154"/>
            <a:ext cx="578401" cy="577185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TextBox 10">
            <a:extLst>
              <a:ext uri="{FF2B5EF4-FFF2-40B4-BE49-F238E27FC236}">
                <a16:creationId xmlns:a16="http://schemas.microsoft.com/office/drawing/2014/main" id="{CBDF8742-6321-00C9-6265-5F0125F78F4D}"/>
              </a:ext>
            </a:extLst>
          </p:cNvPr>
          <p:cNvSpPr txBox="1"/>
          <p:nvPr/>
        </p:nvSpPr>
        <p:spPr>
          <a:xfrm>
            <a:off x="9696397" y="6358581"/>
            <a:ext cx="2688772" cy="369332"/>
          </a:xfrm>
          <a:prstGeom prst="rect">
            <a:avLst/>
          </a:prstGeom>
          <a:noFill/>
        </p:spPr>
        <p:txBody>
          <a:bodyPr wrap="square" rtlCol="0">
            <a:spAutoFit/>
          </a:bodyPr>
          <a:lstStyle/>
          <a:p>
            <a:r>
              <a:rPr lang="en-GB">
                <a:solidFill>
                  <a:srgbClr val="92908E"/>
                </a:solidFill>
                <a:latin typeface="Helvetica" pitchFamily="2" charset="0"/>
                <a:cs typeface="Calibri" panose="020F0502020204030204" pitchFamily="34" charset="0"/>
              </a:rPr>
              <a:t>Sources: EMSI, ONS</a:t>
            </a:r>
            <a:endParaRPr lang="en-GB" u="sng">
              <a:solidFill>
                <a:srgbClr val="92908E"/>
              </a:solidFill>
              <a:latin typeface="Helvetica" pitchFamily="2" charset="0"/>
              <a:cs typeface="Calibri" panose="020F0502020204030204" pitchFamily="34" charset="0"/>
            </a:endParaRPr>
          </a:p>
        </p:txBody>
      </p:sp>
      <p:sp>
        <p:nvSpPr>
          <p:cNvPr id="15" name="Title 1">
            <a:extLst>
              <a:ext uri="{FF2B5EF4-FFF2-40B4-BE49-F238E27FC236}">
                <a16:creationId xmlns:a16="http://schemas.microsoft.com/office/drawing/2014/main" id="{3492E892-D63E-F6EA-EF8A-14A981418525}"/>
              </a:ext>
            </a:extLst>
          </p:cNvPr>
          <p:cNvSpPr txBox="1">
            <a:spLocks/>
          </p:cNvSpPr>
          <p:nvPr/>
        </p:nvSpPr>
        <p:spPr>
          <a:xfrm>
            <a:off x="0" y="777144"/>
            <a:ext cx="3441600" cy="531154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nSpc>
                <a:spcPts val="2460"/>
              </a:lnSpc>
            </a:pPr>
            <a:endParaRPr lang="en-GB" sz="2800" b="1">
              <a:latin typeface="Calibri" panose="020F0502020204030204" pitchFamily="34" charset="0"/>
            </a:endParaRPr>
          </a:p>
          <a:p>
            <a:pPr>
              <a:lnSpc>
                <a:spcPts val="2460"/>
              </a:lnSpc>
            </a:pPr>
            <a:r>
              <a:rPr lang="en-GB" sz="2800" b="1">
                <a:latin typeface="Calibri" panose="020F0502020204030204" pitchFamily="34" charset="0"/>
              </a:rPr>
              <a:t>  </a:t>
            </a:r>
            <a:r>
              <a:rPr lang="en-GB" sz="2300" b="1">
                <a:latin typeface="Arial" panose="020B0604020202020204" pitchFamily="34" charset="0"/>
                <a:cs typeface="Arial" panose="020B0604020202020204" pitchFamily="34" charset="0"/>
              </a:rPr>
              <a:t>Key facts</a:t>
            </a:r>
          </a:p>
          <a:p>
            <a:pPr>
              <a:lnSpc>
                <a:spcPts val="2460"/>
              </a:lnSpc>
            </a:pPr>
            <a:endParaRPr kumimoji="0" lang="en-GB" sz="2300" b="0" i="0" u="none" strike="noStrike" kern="1200" cap="none" spc="-60" normalizeH="0" baseline="0" noProof="0">
              <a:ln>
                <a:noFill/>
              </a:ln>
              <a:solidFill>
                <a:srgbClr val="FFFFFF"/>
              </a:solidFill>
              <a:effectLst/>
              <a:uLnTx/>
              <a:uFillTx/>
              <a:latin typeface="Arial" panose="020B0604020202020204" pitchFamily="34" charset="0"/>
              <a:cs typeface="Arial" panose="020B0604020202020204" pitchFamily="34" charset="0"/>
            </a:endParaRPr>
          </a:p>
          <a:p>
            <a:pPr marL="342900" indent="-342900">
              <a:lnSpc>
                <a:spcPts val="2460"/>
              </a:lnSpc>
              <a:buFont typeface="Arial" panose="020B0604020202020204" pitchFamily="34" charset="0"/>
              <a:buChar char="•"/>
            </a:pPr>
            <a:r>
              <a:rPr lang="en-GB" sz="2300">
                <a:latin typeface="Arial" panose="020B0604020202020204" pitchFamily="34" charset="0"/>
                <a:cs typeface="Arial" panose="020B0604020202020204" pitchFamily="34" charset="0"/>
              </a:rPr>
              <a:t>A significant portion of Berkshire's population 50%, possesses Level 4 qualifications or higher.</a:t>
            </a:r>
          </a:p>
          <a:p>
            <a:pPr marL="342900" indent="-342900">
              <a:lnSpc>
                <a:spcPts val="2460"/>
              </a:lnSpc>
              <a:buFont typeface="Arial" panose="020B0604020202020204" pitchFamily="34" charset="0"/>
              <a:buChar char="•"/>
            </a:pPr>
            <a:endParaRPr lang="en-GB" sz="2300">
              <a:latin typeface="Arial" panose="020B0604020202020204" pitchFamily="34" charset="0"/>
              <a:cs typeface="Arial" panose="020B0604020202020204" pitchFamily="34" charset="0"/>
            </a:endParaRPr>
          </a:p>
          <a:p>
            <a:pPr marL="342900" indent="-342900">
              <a:lnSpc>
                <a:spcPts val="2460"/>
              </a:lnSpc>
              <a:buFont typeface="Arial" panose="020B0604020202020204" pitchFamily="34" charset="0"/>
              <a:buChar char="•"/>
            </a:pPr>
            <a:r>
              <a:rPr lang="en-GB" sz="2400">
                <a:latin typeface="Helvetica" pitchFamily="2" charset="0"/>
              </a:rPr>
              <a:t>This is higher than the national average of 44% </a:t>
            </a:r>
          </a:p>
        </p:txBody>
      </p:sp>
      <p:sp>
        <p:nvSpPr>
          <p:cNvPr id="2" name="TextBox 1">
            <a:extLst>
              <a:ext uri="{FF2B5EF4-FFF2-40B4-BE49-F238E27FC236}">
                <a16:creationId xmlns:a16="http://schemas.microsoft.com/office/drawing/2014/main" id="{52E4EC35-95E4-BFF3-A8C5-57D54CF76930}"/>
              </a:ext>
            </a:extLst>
          </p:cNvPr>
          <p:cNvSpPr txBox="1"/>
          <p:nvPr/>
        </p:nvSpPr>
        <p:spPr>
          <a:xfrm>
            <a:off x="0" y="130087"/>
            <a:ext cx="12192000" cy="523220"/>
          </a:xfrm>
          <a:prstGeom prst="rect">
            <a:avLst/>
          </a:prstGeom>
          <a:noFill/>
        </p:spPr>
        <p:txBody>
          <a:bodyPr wrap="square" rtlCol="0">
            <a:spAutoFit/>
          </a:bodyPr>
          <a:lstStyle/>
          <a:p>
            <a:pPr algn="ctr" defTabSz="914400">
              <a:defRPr/>
            </a:pPr>
            <a:r>
              <a:rPr kumimoji="0" lang="en-GB" altLang="zh-CN" sz="2800" i="0" u="none" strike="noStrike" kern="0" cap="none" spc="0" normalizeH="0" baseline="0" noProof="0">
                <a:ln>
                  <a:noFill/>
                </a:ln>
                <a:solidFill>
                  <a:srgbClr val="002060"/>
                </a:solidFill>
                <a:effectLst/>
                <a:uLnTx/>
                <a:uFillTx/>
                <a:latin typeface="Arial" panose="020B0604020202020204" pitchFamily="34" charset="0"/>
                <a:cs typeface="Arial" panose="020B0604020202020204" pitchFamily="34" charset="0"/>
              </a:rPr>
              <a:t>A Highly Educated Berkshire: 50% Attain Level 4 qualifications or above</a:t>
            </a:r>
            <a:endParaRPr kumimoji="0" lang="en-GB" sz="2800" i="0" u="none" strike="noStrike" kern="0" cap="none" spc="0" normalizeH="0" baseline="0" noProof="0">
              <a:ln>
                <a:noFill/>
              </a:ln>
              <a:solidFill>
                <a:srgbClr val="002060"/>
              </a:solidFill>
              <a:effectLst/>
              <a:uLnTx/>
              <a:uFillTx/>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6A4E6D41-10A2-1BC1-AAC3-28FDAD3C3EB4}"/>
              </a:ext>
            </a:extLst>
          </p:cNvPr>
          <p:cNvPicPr>
            <a:picLocks noChangeAspect="1"/>
          </p:cNvPicPr>
          <p:nvPr/>
        </p:nvPicPr>
        <p:blipFill>
          <a:blip r:embed="rId3"/>
          <a:stretch>
            <a:fillRect/>
          </a:stretch>
        </p:blipFill>
        <p:spPr>
          <a:xfrm>
            <a:off x="3553360" y="918090"/>
            <a:ext cx="8638640" cy="5021819"/>
          </a:xfrm>
          <a:prstGeom prst="rect">
            <a:avLst/>
          </a:prstGeom>
        </p:spPr>
      </p:pic>
    </p:spTree>
    <p:extLst>
      <p:ext uri="{BB962C8B-B14F-4D97-AF65-F5344CB8AC3E}">
        <p14:creationId xmlns:p14="http://schemas.microsoft.com/office/powerpoint/2010/main" val="2340038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alpha val="98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0AD6F6-BD8F-92A5-5599-6D322E0774A3}"/>
              </a:ext>
            </a:extLst>
          </p:cNvPr>
          <p:cNvSpPr txBox="1"/>
          <p:nvPr/>
        </p:nvSpPr>
        <p:spPr>
          <a:xfrm>
            <a:off x="3540760" y="2664460"/>
            <a:ext cx="5715000" cy="1015663"/>
          </a:xfrm>
          <a:prstGeom prst="rect">
            <a:avLst/>
          </a:prstGeom>
          <a:noFill/>
        </p:spPr>
        <p:txBody>
          <a:bodyPr wrap="square" rtlCol="0">
            <a:spAutoFit/>
          </a:bodyPr>
          <a:lstStyle/>
          <a:p>
            <a:r>
              <a:rPr lang="en-GB" sz="6000" b="1">
                <a:solidFill>
                  <a:schemeClr val="bg1"/>
                </a:solidFill>
                <a:latin typeface="Arial" panose="020B0604020202020204" pitchFamily="34" charset="0"/>
                <a:cs typeface="Arial" panose="020B0604020202020204" pitchFamily="34" charset="0"/>
              </a:rPr>
              <a:t>KEY SKILLS </a:t>
            </a:r>
          </a:p>
        </p:txBody>
      </p:sp>
    </p:spTree>
    <p:extLst>
      <p:ext uri="{BB962C8B-B14F-4D97-AF65-F5344CB8AC3E}">
        <p14:creationId xmlns:p14="http://schemas.microsoft.com/office/powerpoint/2010/main" val="28968076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TextBox 54">
            <a:extLst>
              <a:ext uri="{FF2B5EF4-FFF2-40B4-BE49-F238E27FC236}">
                <a16:creationId xmlns:a16="http://schemas.microsoft.com/office/drawing/2014/main" id="{87C7EBD1-BB26-BBBE-EF82-5B77AC6FFE51}"/>
              </a:ext>
            </a:extLst>
          </p:cNvPr>
          <p:cNvSpPr txBox="1"/>
          <p:nvPr/>
        </p:nvSpPr>
        <p:spPr>
          <a:xfrm>
            <a:off x="1189091" y="-1891506"/>
            <a:ext cx="11596260" cy="460118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defTabSz="914400">
              <a:lnSpc>
                <a:spcPct val="90000"/>
              </a:lnSpc>
              <a:spcBef>
                <a:spcPct val="0"/>
              </a:spcBef>
              <a:spcAft>
                <a:spcPts val="600"/>
              </a:spcAft>
            </a:pPr>
            <a:r>
              <a:rPr lang="en-US" sz="3200" spc="-60">
                <a:solidFill>
                  <a:srgbClr val="92908E"/>
                </a:solidFill>
                <a:latin typeface="+mj-lt"/>
                <a:ea typeface="+mj-ea"/>
                <a:cs typeface="+mj-cs"/>
              </a:rPr>
              <a:t>The main </a:t>
            </a:r>
            <a:r>
              <a:rPr lang="en-US" sz="3200" b="1" spc="-60">
                <a:solidFill>
                  <a:srgbClr val="92908E"/>
                </a:solidFill>
                <a:latin typeface="+mj-lt"/>
                <a:ea typeface="+mj-ea"/>
                <a:cs typeface="+mj-cs"/>
              </a:rPr>
              <a:t>common </a:t>
            </a:r>
            <a:r>
              <a:rPr lang="en-US" sz="3200" spc="-60">
                <a:solidFill>
                  <a:srgbClr val="92908E"/>
                </a:solidFill>
                <a:latin typeface="+mj-lt"/>
                <a:ea typeface="+mj-ea"/>
                <a:cs typeface="+mj-cs"/>
              </a:rPr>
              <a:t>skills Berkshire employers are looking for​</a:t>
            </a:r>
          </a:p>
        </p:txBody>
      </p:sp>
      <p:pic>
        <p:nvPicPr>
          <p:cNvPr id="98" name="Picture 97" descr="A word cloud of management&#10;&#10;AI-generated content may be incorrect.">
            <a:extLst>
              <a:ext uri="{FF2B5EF4-FFF2-40B4-BE49-F238E27FC236}">
                <a16:creationId xmlns:a16="http://schemas.microsoft.com/office/drawing/2014/main" id="{882A5BFA-E4F9-4D39-5BDD-5570E1884C98}"/>
              </a:ext>
            </a:extLst>
          </p:cNvPr>
          <p:cNvPicPr>
            <a:picLocks noChangeAspect="1"/>
          </p:cNvPicPr>
          <p:nvPr/>
        </p:nvPicPr>
        <p:blipFill>
          <a:blip r:embed="rId2"/>
          <a:stretch>
            <a:fillRect/>
          </a:stretch>
        </p:blipFill>
        <p:spPr>
          <a:xfrm>
            <a:off x="3521840" y="3670430"/>
            <a:ext cx="5864795" cy="2951201"/>
          </a:xfrm>
          <a:prstGeom prst="rect">
            <a:avLst/>
          </a:prstGeom>
        </p:spPr>
      </p:pic>
      <p:pic>
        <p:nvPicPr>
          <p:cNvPr id="99" name="Picture 98" descr="A close up of words&#10;&#10;AI-generated content may be incorrect.">
            <a:extLst>
              <a:ext uri="{FF2B5EF4-FFF2-40B4-BE49-F238E27FC236}">
                <a16:creationId xmlns:a16="http://schemas.microsoft.com/office/drawing/2014/main" id="{4C186F9E-CC37-5BD5-534A-AD29CD0E489C}"/>
              </a:ext>
            </a:extLst>
          </p:cNvPr>
          <p:cNvPicPr>
            <a:picLocks noChangeAspect="1"/>
          </p:cNvPicPr>
          <p:nvPr/>
        </p:nvPicPr>
        <p:blipFill>
          <a:blip r:embed="rId3"/>
          <a:stretch>
            <a:fillRect/>
          </a:stretch>
        </p:blipFill>
        <p:spPr>
          <a:xfrm>
            <a:off x="5920644" y="618186"/>
            <a:ext cx="5851944" cy="3040266"/>
          </a:xfrm>
          <a:prstGeom prst="rect">
            <a:avLst/>
          </a:prstGeom>
        </p:spPr>
      </p:pic>
      <p:sp>
        <p:nvSpPr>
          <p:cNvPr id="78" name="TextBox 77">
            <a:extLst>
              <a:ext uri="{FF2B5EF4-FFF2-40B4-BE49-F238E27FC236}">
                <a16:creationId xmlns:a16="http://schemas.microsoft.com/office/drawing/2014/main" id="{5700308C-7F2D-BFC2-7F66-AB3BE718EC53}"/>
              </a:ext>
            </a:extLst>
          </p:cNvPr>
          <p:cNvSpPr txBox="1"/>
          <p:nvPr/>
        </p:nvSpPr>
        <p:spPr>
          <a:xfrm>
            <a:off x="-5377" y="739062"/>
            <a:ext cx="3433299" cy="52014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bg1"/>
                </a:solidFill>
                <a:latin typeface="Helvetica"/>
                <a:ea typeface="Calibri"/>
                <a:cs typeface="Calibri"/>
              </a:rPr>
              <a:t>Key facts</a:t>
            </a:r>
            <a:endParaRPr lang="en-US" b="1">
              <a:solidFill>
                <a:schemeClr val="bg1"/>
              </a:solidFill>
            </a:endParaRPr>
          </a:p>
          <a:p>
            <a:pPr marL="285750" indent="-285750">
              <a:buFont typeface="Arial"/>
              <a:buChar char="•"/>
            </a:pPr>
            <a:endParaRPr lang="en-US" sz="2200">
              <a:solidFill>
                <a:schemeClr val="bg1"/>
              </a:solidFill>
              <a:latin typeface="Helvetica"/>
              <a:ea typeface="Calibri"/>
              <a:cs typeface="Calibri"/>
            </a:endParaRPr>
          </a:p>
          <a:p>
            <a:pPr marL="342900" indent="-342900">
              <a:buFont typeface="Arial"/>
              <a:buChar char="•"/>
            </a:pPr>
            <a:r>
              <a:rPr lang="en-US" sz="2200">
                <a:solidFill>
                  <a:schemeClr val="bg1"/>
                </a:solidFill>
                <a:latin typeface="Helvetica"/>
                <a:ea typeface="Calibri"/>
                <a:cs typeface="Calibri"/>
              </a:rPr>
              <a:t>The skill with the highest number of job postings is Communications, with 68,096 postings.</a:t>
            </a:r>
            <a:endParaRPr lang="en-GB" sz="2200">
              <a:solidFill>
                <a:schemeClr val="bg1"/>
              </a:solidFill>
              <a:latin typeface="Helvetica"/>
              <a:ea typeface="Calibri"/>
              <a:cs typeface="Helvetica"/>
            </a:endParaRPr>
          </a:p>
          <a:p>
            <a:endParaRPr lang="en-US" sz="2200">
              <a:solidFill>
                <a:schemeClr val="bg1"/>
              </a:solidFill>
              <a:latin typeface="Helvetica"/>
              <a:ea typeface="Calibri"/>
              <a:cs typeface="Calibri"/>
            </a:endParaRPr>
          </a:p>
          <a:p>
            <a:pPr marL="342900" indent="-342900">
              <a:buFont typeface="Arial"/>
              <a:buChar char="•"/>
            </a:pPr>
            <a:r>
              <a:rPr lang="en-US" sz="2200">
                <a:solidFill>
                  <a:schemeClr val="bg1"/>
                </a:solidFill>
                <a:latin typeface="Helvetica"/>
                <a:ea typeface="Calibri"/>
                <a:cs typeface="Calibri"/>
              </a:rPr>
              <a:t>Management skills are the second most sought after with 49,954 postings, followed by Customer Service at 39,292 postings.</a:t>
            </a:r>
            <a:endParaRPr lang="en-GB" sz="2200">
              <a:solidFill>
                <a:schemeClr val="bg1"/>
              </a:solidFill>
              <a:latin typeface="Helvetica"/>
              <a:cs typeface="Helvetica"/>
            </a:endParaRPr>
          </a:p>
        </p:txBody>
      </p:sp>
    </p:spTree>
    <p:extLst>
      <p:ext uri="{BB962C8B-B14F-4D97-AF65-F5344CB8AC3E}">
        <p14:creationId xmlns:p14="http://schemas.microsoft.com/office/powerpoint/2010/main" val="710140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A73EDC3-4333-D973-9749-C5EBC0571A3C}"/>
            </a:ext>
          </a:extLst>
        </p:cNvPr>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A35CBD63-8F8F-47DC-9CE7-159E6161D8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A0E3486-FD49-4921-B4F4-E5BB5C88AC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3"/>
            <a:ext cx="357757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7" name="Title 1">
            <a:extLst>
              <a:ext uri="{FF2B5EF4-FFF2-40B4-BE49-F238E27FC236}">
                <a16:creationId xmlns:a16="http://schemas.microsoft.com/office/drawing/2014/main" id="{6692FAA9-0E96-7AD3-1EA4-08047F4DE0A5}"/>
              </a:ext>
            </a:extLst>
          </p:cNvPr>
          <p:cNvSpPr txBox="1">
            <a:spLocks/>
          </p:cNvSpPr>
          <p:nvPr/>
        </p:nvSpPr>
        <p:spPr>
          <a:xfrm>
            <a:off x="-154426" y="166615"/>
            <a:ext cx="3740245" cy="5921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indent="-182880">
              <a:spcAft>
                <a:spcPts val="600"/>
              </a:spcAft>
              <a:buClr>
                <a:schemeClr val="accent1"/>
              </a:buClr>
              <a:buFont typeface="Arial" pitchFamily="18" charset="2"/>
              <a:buChar char="•"/>
            </a:pPr>
            <a:endParaRPr lang="en-US">
              <a:ea typeface="+mn-ea"/>
              <a:cs typeface="+mn-cs"/>
            </a:endParaRPr>
          </a:p>
          <a:p>
            <a:pPr>
              <a:spcAft>
                <a:spcPts val="600"/>
              </a:spcAft>
              <a:buClr>
                <a:schemeClr val="accent1"/>
              </a:buClr>
            </a:pPr>
            <a:r>
              <a:rPr lang="en-US" sz="3200" b="1">
                <a:latin typeface="Helvetica"/>
                <a:ea typeface="+mn-ea"/>
                <a:cs typeface="Helvetica"/>
              </a:rPr>
              <a:t>  </a:t>
            </a:r>
            <a:r>
              <a:rPr lang="en-US" sz="2800" b="1">
                <a:latin typeface="Helvetica"/>
                <a:ea typeface="+mn-ea"/>
                <a:cs typeface="Helvetica"/>
              </a:rPr>
              <a:t>Key facts</a:t>
            </a:r>
          </a:p>
          <a:p>
            <a:pPr>
              <a:spcAft>
                <a:spcPts val="600"/>
              </a:spcAft>
            </a:pPr>
            <a:endParaRPr lang="en-US" sz="2800" b="1">
              <a:latin typeface="Helvetica"/>
              <a:ea typeface="+mn-ea"/>
              <a:cs typeface="Helvetica"/>
            </a:endParaRPr>
          </a:p>
          <a:p>
            <a:pPr marL="160020">
              <a:spcAft>
                <a:spcPts val="600"/>
              </a:spcAft>
              <a:buClr>
                <a:schemeClr val="accent1"/>
              </a:buClr>
            </a:pPr>
            <a:r>
              <a:rPr lang="en-US" sz="2200">
                <a:latin typeface="Helvetica"/>
                <a:ea typeface="+mn-ea"/>
                <a:cs typeface="Helvetica"/>
              </a:rPr>
              <a:t>Agile Methodology (9,828 postings) and JavaScript (5,328 postings) lead in demand within the technology sector.</a:t>
            </a:r>
          </a:p>
          <a:p>
            <a:pPr marL="160020" indent="-342900">
              <a:spcAft>
                <a:spcPts val="600"/>
              </a:spcAft>
              <a:buClr>
                <a:schemeClr val="accent1"/>
              </a:buClr>
              <a:buFont typeface="Arial" pitchFamily="18" charset="2"/>
              <a:buChar char="•"/>
            </a:pPr>
            <a:endParaRPr lang="en-US" sz="2200">
              <a:latin typeface="Helvetica"/>
              <a:ea typeface="+mn-ea"/>
              <a:cs typeface="Helvetica"/>
            </a:endParaRPr>
          </a:p>
          <a:p>
            <a:pPr marL="160020">
              <a:spcAft>
                <a:spcPts val="600"/>
              </a:spcAft>
              <a:buClr>
                <a:schemeClr val="accent1"/>
              </a:buClr>
            </a:pPr>
            <a:r>
              <a:rPr lang="en-US" sz="2200">
                <a:latin typeface="Helvetica"/>
                <a:ea typeface="+mn-ea"/>
                <a:cs typeface="Helvetica"/>
              </a:rPr>
              <a:t>Business and Financial Expertise: Finance (15,313 postings) and Accounting (10,494 postings) are skills with the highest number of job postings.</a:t>
            </a:r>
          </a:p>
          <a:p>
            <a:pPr indent="-182880">
              <a:spcAft>
                <a:spcPts val="600"/>
              </a:spcAft>
              <a:buClr>
                <a:schemeClr val="accent1"/>
              </a:buClr>
              <a:buFont typeface="Arial" pitchFamily="18" charset="2"/>
              <a:buChar char="•"/>
            </a:pPr>
            <a:endParaRPr lang="en-US">
              <a:ea typeface="+mn-ea"/>
              <a:cs typeface="+mn-cs"/>
            </a:endParaRPr>
          </a:p>
        </p:txBody>
      </p:sp>
      <p:pic>
        <p:nvPicPr>
          <p:cNvPr id="5" name="Picture 4" descr="A close-up of words&#10;&#10;AI-generated content may be incorrect.">
            <a:extLst>
              <a:ext uri="{FF2B5EF4-FFF2-40B4-BE49-F238E27FC236}">
                <a16:creationId xmlns:a16="http://schemas.microsoft.com/office/drawing/2014/main" id="{578057D8-7E3B-CB5F-BC4F-8EBBA9881321}"/>
              </a:ext>
            </a:extLst>
          </p:cNvPr>
          <p:cNvPicPr>
            <a:picLocks noChangeAspect="1"/>
          </p:cNvPicPr>
          <p:nvPr/>
        </p:nvPicPr>
        <p:blipFill>
          <a:blip r:embed="rId3"/>
          <a:stretch>
            <a:fillRect/>
          </a:stretch>
        </p:blipFill>
        <p:spPr>
          <a:xfrm>
            <a:off x="4581941" y="725615"/>
            <a:ext cx="6441587" cy="5391201"/>
          </a:xfrm>
          <a:prstGeom prst="rect">
            <a:avLst/>
          </a:prstGeom>
        </p:spPr>
      </p:pic>
      <p:sp>
        <p:nvSpPr>
          <p:cNvPr id="44" name="Rectangle 43">
            <a:extLst>
              <a:ext uri="{FF2B5EF4-FFF2-40B4-BE49-F238E27FC236}">
                <a16:creationId xmlns:a16="http://schemas.microsoft.com/office/drawing/2014/main" id="{83B4A72C-2924-4CE2-8674-7E02E182ED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4" name="TextBox 3">
            <a:extLst>
              <a:ext uri="{FF2B5EF4-FFF2-40B4-BE49-F238E27FC236}">
                <a16:creationId xmlns:a16="http://schemas.microsoft.com/office/drawing/2014/main" id="{3175C423-789C-7C67-C98F-BCCE3322E22E}"/>
              </a:ext>
            </a:extLst>
          </p:cNvPr>
          <p:cNvSpPr txBox="1"/>
          <p:nvPr/>
        </p:nvSpPr>
        <p:spPr>
          <a:xfrm>
            <a:off x="1156434" y="-1935049"/>
            <a:ext cx="11596260" cy="460118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defTabSz="914400">
              <a:lnSpc>
                <a:spcPct val="90000"/>
              </a:lnSpc>
              <a:spcBef>
                <a:spcPct val="0"/>
              </a:spcBef>
              <a:spcAft>
                <a:spcPts val="600"/>
              </a:spcAft>
            </a:pPr>
            <a:r>
              <a:rPr lang="en-US" sz="3200" spc="-60">
                <a:solidFill>
                  <a:srgbClr val="92908E"/>
                </a:solidFill>
                <a:latin typeface="+mj-lt"/>
                <a:ea typeface="+mj-ea"/>
                <a:cs typeface="+mj-cs"/>
              </a:rPr>
              <a:t>The main </a:t>
            </a:r>
            <a:r>
              <a:rPr lang="en-US" sz="3200" b="1" spc="-60">
                <a:solidFill>
                  <a:srgbClr val="92908E"/>
                </a:solidFill>
                <a:latin typeface="+mj-lt"/>
                <a:ea typeface="+mj-ea"/>
                <a:cs typeface="+mj-cs"/>
              </a:rPr>
              <a:t>specialised </a:t>
            </a:r>
            <a:r>
              <a:rPr lang="en-US" sz="3200" spc="-60">
                <a:solidFill>
                  <a:srgbClr val="92908E"/>
                </a:solidFill>
                <a:latin typeface="+mj-lt"/>
                <a:ea typeface="+mj-ea"/>
                <a:cs typeface="+mj-cs"/>
              </a:rPr>
              <a:t>skills Berkshire employers are looking for​</a:t>
            </a:r>
          </a:p>
        </p:txBody>
      </p:sp>
    </p:spTree>
    <p:extLst>
      <p:ext uri="{BB962C8B-B14F-4D97-AF65-F5344CB8AC3E}">
        <p14:creationId xmlns:p14="http://schemas.microsoft.com/office/powerpoint/2010/main" val="2040636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378A725-2DB5-912F-658F-99701D8BA913}"/>
              </a:ext>
            </a:extLst>
          </p:cNvPr>
          <p:cNvSpPr txBox="1">
            <a:spLocks/>
          </p:cNvSpPr>
          <p:nvPr/>
        </p:nvSpPr>
        <p:spPr>
          <a:xfrm>
            <a:off x="0" y="765177"/>
            <a:ext cx="3432997" cy="5292724"/>
          </a:xfrm>
          <a:prstGeom prst="rect">
            <a:avLst/>
          </a:prstGeom>
          <a:solidFill>
            <a:srgbClr val="002060"/>
          </a:solidFill>
        </p:spPr>
        <p:txBody>
          <a:bodyPr vert="horz" lIns="91440" tIns="45720" rIns="91440" bIns="45720" rtlCol="0" anchor="t">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400">
              <a:latin typeface="Calibri" panose="020F0502020204030204" pitchFamily="34" charset="0"/>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400">
              <a:latin typeface="Helvetica" pitchFamily="2" charset="0"/>
            </a:endParaRPr>
          </a:p>
          <a:p>
            <a:pPr marR="0" lvl="0" defTabSz="914400" eaLnBrk="1" fontAlgn="auto" latinLnBrk="0" hangingPunct="1">
              <a:lnSpc>
                <a:spcPct val="100000"/>
              </a:lnSpc>
              <a:spcBef>
                <a:spcPts val="0"/>
              </a:spcBef>
              <a:spcAft>
                <a:spcPts val="0"/>
              </a:spcAft>
              <a:buClrTx/>
              <a:buSzTx/>
              <a:tabLst/>
              <a:defRPr/>
            </a:pPr>
            <a:endParaRPr lang="en-GB" sz="2400">
              <a:latin typeface="Helvetica" pitchFamily="2" charset="0"/>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a:latin typeface="Arial" panose="020B0604020202020204" pitchFamily="34" charset="0"/>
                <a:cs typeface="Arial" panose="020B0604020202020204" pitchFamily="34" charset="0"/>
              </a:rPr>
              <a:t>This pack provides information on careers in the Berkshire area.  </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400">
              <a:latin typeface="Arial" panose="020B0604020202020204" pitchFamily="34" charset="0"/>
              <a:cs typeface="Arial" panose="020B0604020202020204" pitchFamily="34" charset="0"/>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a:latin typeface="Arial" panose="020B0604020202020204" pitchFamily="34" charset="0"/>
                <a:cs typeface="Arial" panose="020B0604020202020204" pitchFamily="34" charset="0"/>
              </a:rPr>
              <a:t>Berkshire stretches from Hungerford in the West to Slough in the East. </a:t>
            </a:r>
          </a:p>
        </p:txBody>
      </p:sp>
      <p:sp>
        <p:nvSpPr>
          <p:cNvPr id="3" name="TextBox 2">
            <a:extLst>
              <a:ext uri="{FF2B5EF4-FFF2-40B4-BE49-F238E27FC236}">
                <a16:creationId xmlns:a16="http://schemas.microsoft.com/office/drawing/2014/main" id="{58909868-9AC6-524D-970C-2FC623720D65}"/>
              </a:ext>
            </a:extLst>
          </p:cNvPr>
          <p:cNvSpPr txBox="1"/>
          <p:nvPr/>
        </p:nvSpPr>
        <p:spPr>
          <a:xfrm>
            <a:off x="0" y="130087"/>
            <a:ext cx="12192000"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4400" b="1" kern="0">
                <a:solidFill>
                  <a:srgbClr val="002060"/>
                </a:solidFill>
                <a:latin typeface="Arial" panose="020B0604020202020204" pitchFamily="34" charset="0"/>
                <a:cs typeface="Arial" panose="020B0604020202020204" pitchFamily="34" charset="0"/>
              </a:rPr>
              <a:t>The Berkshire area</a:t>
            </a:r>
            <a:endParaRPr kumimoji="0" lang="en-GB" sz="4400" b="1" i="0" u="none" strike="noStrike" kern="0" cap="none" spc="0" normalizeH="0" baseline="0" noProof="0">
              <a:ln>
                <a:noFill/>
              </a:ln>
              <a:solidFill>
                <a:srgbClr val="002060"/>
              </a:solidFill>
              <a:effectLst/>
              <a:uLnTx/>
              <a:uFillTx/>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1E10A644-61DE-88C3-B84C-AEF4D138D2D0}"/>
              </a:ext>
            </a:extLst>
          </p:cNvPr>
          <p:cNvGrpSpPr/>
          <p:nvPr/>
        </p:nvGrpSpPr>
        <p:grpSpPr>
          <a:xfrm>
            <a:off x="3521897" y="-788302"/>
            <a:ext cx="8581203" cy="8196482"/>
            <a:chOff x="3521897" y="-686702"/>
            <a:chExt cx="8581203" cy="8196482"/>
          </a:xfrm>
        </p:grpSpPr>
        <p:pic>
          <p:nvPicPr>
            <p:cNvPr id="18" name="Picture 17" descr="A blue outline of a map&#10;&#10;Description automatically generated">
              <a:extLst>
                <a:ext uri="{FF2B5EF4-FFF2-40B4-BE49-F238E27FC236}">
                  <a16:creationId xmlns:a16="http://schemas.microsoft.com/office/drawing/2014/main" id="{CDA1B833-8595-C309-D193-A4CD6CC6E9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1897" y="-686702"/>
              <a:ext cx="8581203" cy="8196482"/>
            </a:xfrm>
            <a:prstGeom prst="rect">
              <a:avLst/>
            </a:prstGeom>
          </p:spPr>
        </p:pic>
        <p:sp>
          <p:nvSpPr>
            <p:cNvPr id="19" name="TextBox 18">
              <a:extLst>
                <a:ext uri="{FF2B5EF4-FFF2-40B4-BE49-F238E27FC236}">
                  <a16:creationId xmlns:a16="http://schemas.microsoft.com/office/drawing/2014/main" id="{83A0994B-72BB-0A94-55C4-05EDD2E3089E}"/>
                </a:ext>
              </a:extLst>
            </p:cNvPr>
            <p:cNvSpPr txBox="1"/>
            <p:nvPr/>
          </p:nvSpPr>
          <p:spPr>
            <a:xfrm>
              <a:off x="6363883" y="3336223"/>
              <a:ext cx="2076209" cy="584775"/>
            </a:xfrm>
            <a:prstGeom prst="rect">
              <a:avLst/>
            </a:prstGeom>
            <a:noFill/>
          </p:spPr>
          <p:txBody>
            <a:bodyPr wrap="none" rtlCol="0">
              <a:spAutoFit/>
            </a:bodyPr>
            <a:lstStyle/>
            <a:p>
              <a:r>
                <a:rPr lang="en-US" sz="3200" b="1">
                  <a:solidFill>
                    <a:schemeClr val="bg1"/>
                  </a:solidFill>
                  <a:latin typeface="Arial" panose="020B0604020202020204" pitchFamily="34" charset="0"/>
                  <a:cs typeface="Arial" panose="020B0604020202020204" pitchFamily="34" charset="0"/>
                </a:rPr>
                <a:t>Berkshire</a:t>
              </a:r>
              <a:endParaRPr lang="en-GB" sz="3200" b="1">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5310599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BAB7C-5234-1AA2-C328-DD0FAF3DA3D2}"/>
              </a:ext>
            </a:extLst>
          </p:cNvPr>
          <p:cNvSpPr>
            <a:spLocks noGrp="1"/>
          </p:cNvSpPr>
          <p:nvPr>
            <p:ph type="title"/>
          </p:nvPr>
        </p:nvSpPr>
        <p:spPr>
          <a:xfrm>
            <a:off x="-5178" y="1123837"/>
            <a:ext cx="3230159" cy="4601183"/>
          </a:xfrm>
        </p:spPr>
        <p:txBody>
          <a:bodyPr>
            <a:normAutofit fontScale="90000"/>
          </a:bodyPr>
          <a:lstStyle/>
          <a:p>
            <a:pPr>
              <a:lnSpc>
                <a:spcPts val="2460"/>
              </a:lnSpc>
            </a:pPr>
            <a:r>
              <a:rPr lang="en-GB" sz="2800" b="1">
                <a:latin typeface="Helvetica"/>
                <a:cs typeface="Helvetica"/>
              </a:rPr>
              <a:t>Key facts</a:t>
            </a:r>
            <a:endParaRPr lang="en-US" sz="2800">
              <a:solidFill>
                <a:srgbClr val="575553"/>
              </a:solidFill>
              <a:latin typeface="Helvetica"/>
              <a:cs typeface="Helvetica"/>
            </a:endParaRPr>
          </a:p>
          <a:p>
            <a:pPr>
              <a:lnSpc>
                <a:spcPts val="2460"/>
              </a:lnSpc>
            </a:pPr>
            <a:endParaRPr lang="en-GB" sz="2800">
              <a:solidFill>
                <a:srgbClr val="575553"/>
              </a:solidFill>
              <a:latin typeface="Helvetica"/>
              <a:cs typeface="Helvetica"/>
            </a:endParaRPr>
          </a:p>
          <a:p>
            <a:pPr marL="457200" indent="-457200">
              <a:lnSpc>
                <a:spcPts val="2460"/>
              </a:lnSpc>
              <a:buFont typeface="Arial,Sans-Serif"/>
              <a:buChar char="•"/>
            </a:pPr>
            <a:r>
              <a:rPr lang="en-GB" sz="2400">
                <a:solidFill>
                  <a:schemeClr val="bg1"/>
                </a:solidFill>
                <a:latin typeface="Helvetica"/>
                <a:cs typeface="Helvetica"/>
              </a:rPr>
              <a:t>27% of Berkshire employers who recruit school leavers believe they are </a:t>
            </a:r>
            <a:r>
              <a:rPr lang="en-GB" sz="2400" b="1">
                <a:solidFill>
                  <a:schemeClr val="bg1"/>
                </a:solidFill>
                <a:latin typeface="Helvetica"/>
                <a:cs typeface="Helvetica"/>
              </a:rPr>
              <a:t>poorly prepared </a:t>
            </a:r>
            <a:r>
              <a:rPr lang="en-GB" sz="2400">
                <a:solidFill>
                  <a:schemeClr val="bg1"/>
                </a:solidFill>
                <a:latin typeface="Helvetica"/>
                <a:cs typeface="Helvetica"/>
              </a:rPr>
              <a:t>for work. </a:t>
            </a:r>
            <a:endParaRPr lang="en-US" sz="2400">
              <a:solidFill>
                <a:schemeClr val="bg1"/>
              </a:solidFill>
              <a:latin typeface="Helvetica"/>
              <a:cs typeface="Helvetica"/>
            </a:endParaRPr>
          </a:p>
          <a:p>
            <a:pPr marL="457200" indent="-457200">
              <a:lnSpc>
                <a:spcPts val="2460"/>
              </a:lnSpc>
              <a:buFont typeface="Arial,Sans-Serif"/>
              <a:buChar char="•"/>
            </a:pPr>
            <a:endParaRPr lang="en-GB" sz="2400">
              <a:solidFill>
                <a:srgbClr val="575553"/>
              </a:solidFill>
              <a:latin typeface="Helvetica"/>
              <a:cs typeface="Helvetica"/>
            </a:endParaRPr>
          </a:p>
          <a:p>
            <a:pPr marL="457200" indent="-457200">
              <a:lnSpc>
                <a:spcPts val="2460"/>
              </a:lnSpc>
              <a:buFont typeface="Arial,Sans-Serif"/>
              <a:buChar char="•"/>
            </a:pPr>
            <a:r>
              <a:rPr lang="en-GB" sz="2400">
                <a:solidFill>
                  <a:schemeClr val="bg1"/>
                </a:solidFill>
                <a:latin typeface="Helvetica"/>
                <a:cs typeface="Helvetica"/>
              </a:rPr>
              <a:t>Of these, 12% say they believe young people have a </a:t>
            </a:r>
            <a:r>
              <a:rPr lang="en-GB" sz="2400" b="1">
                <a:solidFill>
                  <a:schemeClr val="bg1"/>
                </a:solidFill>
                <a:latin typeface="Helvetica"/>
                <a:cs typeface="Helvetica"/>
              </a:rPr>
              <a:t>poor attitude / lack motivation</a:t>
            </a:r>
            <a:r>
              <a:rPr lang="en-GB" sz="2400">
                <a:solidFill>
                  <a:schemeClr val="bg1"/>
                </a:solidFill>
                <a:latin typeface="Helvetica"/>
                <a:cs typeface="Helvetica"/>
              </a:rPr>
              <a:t>. So whilst most don’t think this, a fair chunk do.</a:t>
            </a:r>
            <a:endParaRPr lang="en-GB">
              <a:solidFill>
                <a:schemeClr val="bg1"/>
              </a:solidFill>
            </a:endParaRPr>
          </a:p>
        </p:txBody>
      </p:sp>
      <p:pic>
        <p:nvPicPr>
          <p:cNvPr id="4" name="Content Placeholder 3" descr="A cloud of words&#10;&#10;AI-generated content may be incorrect.">
            <a:extLst>
              <a:ext uri="{FF2B5EF4-FFF2-40B4-BE49-F238E27FC236}">
                <a16:creationId xmlns:a16="http://schemas.microsoft.com/office/drawing/2014/main" id="{190F285A-78D2-BE9D-83E4-4391953675ED}"/>
              </a:ext>
            </a:extLst>
          </p:cNvPr>
          <p:cNvPicPr>
            <a:picLocks noGrp="1" noChangeAspect="1"/>
          </p:cNvPicPr>
          <p:nvPr>
            <p:ph idx="1"/>
          </p:nvPr>
        </p:nvPicPr>
        <p:blipFill>
          <a:blip r:embed="rId2"/>
          <a:stretch>
            <a:fillRect/>
          </a:stretch>
        </p:blipFill>
        <p:spPr>
          <a:xfrm>
            <a:off x="3934584" y="769892"/>
            <a:ext cx="8262255" cy="5319957"/>
          </a:xfrm>
        </p:spPr>
      </p:pic>
      <p:sp>
        <p:nvSpPr>
          <p:cNvPr id="5" name="TextBox 4">
            <a:extLst>
              <a:ext uri="{FF2B5EF4-FFF2-40B4-BE49-F238E27FC236}">
                <a16:creationId xmlns:a16="http://schemas.microsoft.com/office/drawing/2014/main" id="{363D206B-999E-A520-252B-5C3A25F9C007}"/>
              </a:ext>
            </a:extLst>
          </p:cNvPr>
          <p:cNvSpPr txBox="1"/>
          <p:nvPr/>
        </p:nvSpPr>
        <p:spPr>
          <a:xfrm>
            <a:off x="750853" y="-1910468"/>
            <a:ext cx="11596260" cy="460118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defTabSz="914400">
              <a:lnSpc>
                <a:spcPct val="90000"/>
              </a:lnSpc>
              <a:spcBef>
                <a:spcPct val="0"/>
              </a:spcBef>
              <a:spcAft>
                <a:spcPts val="600"/>
              </a:spcAft>
            </a:pPr>
            <a:r>
              <a:rPr lang="en-US" sz="3200" spc="-60">
                <a:solidFill>
                  <a:srgbClr val="92908E"/>
                </a:solidFill>
                <a:latin typeface="+mj-lt"/>
                <a:ea typeface="+mj-ea"/>
                <a:cs typeface="+mj-cs"/>
              </a:rPr>
              <a:t>The main </a:t>
            </a:r>
            <a:r>
              <a:rPr lang="en-US" sz="3200" b="1" spc="-60">
                <a:solidFill>
                  <a:srgbClr val="92908E"/>
                </a:solidFill>
                <a:latin typeface="+mj-lt"/>
                <a:ea typeface="+mj-ea"/>
                <a:cs typeface="+mj-cs"/>
              </a:rPr>
              <a:t>employability </a:t>
            </a:r>
            <a:r>
              <a:rPr lang="en-US" sz="3200" spc="-60">
                <a:solidFill>
                  <a:srgbClr val="92908E"/>
                </a:solidFill>
                <a:latin typeface="+mj-lt"/>
                <a:ea typeface="+mj-ea"/>
                <a:cs typeface="+mj-cs"/>
              </a:rPr>
              <a:t>skills Berkshire employers are looking for​</a:t>
            </a:r>
          </a:p>
        </p:txBody>
      </p:sp>
    </p:spTree>
    <p:extLst>
      <p:ext uri="{BB962C8B-B14F-4D97-AF65-F5344CB8AC3E}">
        <p14:creationId xmlns:p14="http://schemas.microsoft.com/office/powerpoint/2010/main" val="12411137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D6911143-DF44-F280-3B0D-7DE655F9947C}"/>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F7A21465-3990-FCD0-06B3-C986980586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0" name="Rectangle 9">
            <a:extLst>
              <a:ext uri="{FF2B5EF4-FFF2-40B4-BE49-F238E27FC236}">
                <a16:creationId xmlns:a16="http://schemas.microsoft.com/office/drawing/2014/main" id="{9B9EFE73-7D8E-190A-031C-95FA663312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5" name="TextBox 4">
            <a:extLst>
              <a:ext uri="{FF2B5EF4-FFF2-40B4-BE49-F238E27FC236}">
                <a16:creationId xmlns:a16="http://schemas.microsoft.com/office/drawing/2014/main" id="{55D9B23E-769D-DBF9-75EB-6ACCD5747E91}"/>
              </a:ext>
            </a:extLst>
          </p:cNvPr>
          <p:cNvSpPr txBox="1"/>
          <p:nvPr/>
        </p:nvSpPr>
        <p:spPr>
          <a:xfrm>
            <a:off x="9266682" y="701828"/>
            <a:ext cx="2836418" cy="5514971"/>
          </a:xfrm>
          <a:prstGeom prst="rect">
            <a:avLst/>
          </a:prstGeom>
          <a:noFill/>
        </p:spPr>
        <p:txBody>
          <a:bodyPr wrap="square">
            <a:spAutoFit/>
          </a:bodyPr>
          <a:lstStyle/>
          <a:p>
            <a:pPr>
              <a:lnSpc>
                <a:spcPts val="2460"/>
              </a:lnSpc>
            </a:pPr>
            <a:r>
              <a:rPr lang="en-GB" b="1">
                <a:solidFill>
                  <a:schemeClr val="bg1"/>
                </a:solidFill>
                <a:latin typeface="Arial" panose="020B0604020202020204" pitchFamily="34" charset="0"/>
                <a:cs typeface="Arial" panose="020B0604020202020204" pitchFamily="34" charset="0"/>
              </a:rPr>
              <a:t>Key facts</a:t>
            </a:r>
          </a:p>
          <a:p>
            <a:pPr>
              <a:lnSpc>
                <a:spcPts val="2460"/>
              </a:lnSpc>
            </a:pPr>
            <a:endParaRPr kumimoji="0" lang="en-GB" sz="1000" b="0" i="0" u="none" strike="noStrike" kern="1200" cap="none" spc="-60" normalizeH="0" baseline="0" noProof="0">
              <a:ln>
                <a:noFill/>
              </a:ln>
              <a:solidFill>
                <a:schemeClr val="bg1"/>
              </a:solidFill>
              <a:effectLst/>
              <a:uLnTx/>
              <a:uFillTx/>
              <a:latin typeface="Arial" panose="020B0604020202020204" pitchFamily="34" charset="0"/>
              <a:cs typeface="Arial" panose="020B0604020202020204" pitchFamily="34" charset="0"/>
            </a:endParaRPr>
          </a:p>
          <a:p>
            <a:pPr marL="342900" indent="-342900">
              <a:lnSpc>
                <a:spcPts val="2460"/>
              </a:lnSpc>
              <a:buFont typeface="Arial" panose="020B0604020202020204" pitchFamily="34" charset="0"/>
              <a:buChar char="•"/>
            </a:pPr>
            <a:r>
              <a:rPr lang="en-GB">
                <a:solidFill>
                  <a:schemeClr val="bg1"/>
                </a:solidFill>
                <a:latin typeface="Arial" panose="020B0604020202020204" pitchFamily="34" charset="0"/>
                <a:cs typeface="Arial" panose="020B0604020202020204" pitchFamily="34" charset="0"/>
              </a:rPr>
              <a:t>The world of work is changing. As we enter the Fourth Industrial Revolution, developments in fields such as robotics, AI, </a:t>
            </a:r>
            <a:br>
              <a:rPr lang="en-GB">
                <a:solidFill>
                  <a:schemeClr val="bg1"/>
                </a:solidFill>
                <a:latin typeface="Arial" panose="020B0604020202020204" pitchFamily="34" charset="0"/>
                <a:cs typeface="Arial" panose="020B0604020202020204" pitchFamily="34" charset="0"/>
              </a:rPr>
            </a:br>
            <a:r>
              <a:rPr lang="en-GB">
                <a:solidFill>
                  <a:schemeClr val="bg1"/>
                </a:solidFill>
                <a:latin typeface="Arial" panose="020B0604020202020204" pitchFamily="34" charset="0"/>
                <a:cs typeface="Arial" panose="020B0604020202020204" pitchFamily="34" charset="0"/>
              </a:rPr>
              <a:t>nanotechnology and </a:t>
            </a:r>
            <a:br>
              <a:rPr lang="en-GB">
                <a:solidFill>
                  <a:schemeClr val="bg1"/>
                </a:solidFill>
                <a:latin typeface="Arial" panose="020B0604020202020204" pitchFamily="34" charset="0"/>
                <a:cs typeface="Arial" panose="020B0604020202020204" pitchFamily="34" charset="0"/>
              </a:rPr>
            </a:br>
            <a:r>
              <a:rPr lang="en-GB">
                <a:solidFill>
                  <a:schemeClr val="bg1"/>
                </a:solidFill>
                <a:latin typeface="Arial" panose="020B0604020202020204" pitchFamily="34" charset="0"/>
                <a:cs typeface="Arial" panose="020B0604020202020204" pitchFamily="34" charset="0"/>
              </a:rPr>
              <a:t>autonomous vehicles, look set to change the way we live and work. </a:t>
            </a:r>
          </a:p>
          <a:p>
            <a:pPr marL="342900" indent="-342900">
              <a:buFont typeface="Arial" panose="020B0604020202020204" pitchFamily="34" charset="0"/>
              <a:buChar char="•"/>
            </a:pPr>
            <a:endParaRPr lang="en-GB" sz="1200">
              <a:solidFill>
                <a:schemeClr val="bg1"/>
              </a:solidFill>
              <a:latin typeface="Arial" panose="020B0604020202020204" pitchFamily="34" charset="0"/>
              <a:cs typeface="Arial" panose="020B0604020202020204" pitchFamily="34" charset="0"/>
            </a:endParaRPr>
          </a:p>
          <a:p>
            <a:pPr marL="342900" indent="-342900">
              <a:lnSpc>
                <a:spcPts val="2460"/>
              </a:lnSpc>
              <a:buFont typeface="Arial" panose="020B0604020202020204" pitchFamily="34" charset="0"/>
              <a:buChar char="•"/>
            </a:pPr>
            <a:r>
              <a:rPr lang="en-GB">
                <a:solidFill>
                  <a:schemeClr val="bg1"/>
                </a:solidFill>
                <a:latin typeface="Arial" panose="020B0604020202020204" pitchFamily="34" charset="0"/>
                <a:cs typeface="Arial" panose="020B0604020202020204" pitchFamily="34" charset="0"/>
              </a:rPr>
              <a:t>Across all sectors of the economy some roles will disappear and more will evolve. </a:t>
            </a:r>
          </a:p>
        </p:txBody>
      </p:sp>
      <p:sp>
        <p:nvSpPr>
          <p:cNvPr id="7" name="TextBox 6">
            <a:extLst>
              <a:ext uri="{FF2B5EF4-FFF2-40B4-BE49-F238E27FC236}">
                <a16:creationId xmlns:a16="http://schemas.microsoft.com/office/drawing/2014/main" id="{C7EDAA78-0F92-42B1-2BCC-A3BDD15AB642}"/>
              </a:ext>
            </a:extLst>
          </p:cNvPr>
          <p:cNvSpPr txBox="1"/>
          <p:nvPr/>
        </p:nvSpPr>
        <p:spPr>
          <a:xfrm>
            <a:off x="0" y="761999"/>
            <a:ext cx="9220200" cy="6740307"/>
          </a:xfrm>
          <a:prstGeom prst="rect">
            <a:avLst/>
          </a:prstGeom>
          <a:noFill/>
        </p:spPr>
        <p:txBody>
          <a:bodyPr wrap="square" numCol="2">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0DA5A8"/>
                </a:solidFill>
                <a:effectLst/>
                <a:uLnTx/>
                <a:uFillTx/>
                <a:latin typeface="Arial" panose="020B0604020202020204" pitchFamily="34" charset="0"/>
                <a:cs typeface="Arial" panose="020B0604020202020204" pitchFamily="34" charset="0"/>
              </a:rPr>
              <a:t>Technology use, monitoring and control</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srgbClr val="0DA5A8"/>
              </a:solidFill>
              <a:effectLst/>
              <a:uLnTx/>
              <a:uFillTx/>
              <a:latin typeface="Arial" panose="020B0604020202020204" pitchFamily="34" charset="0"/>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0DA5A8"/>
                </a:solidFill>
                <a:effectLst/>
                <a:uLnTx/>
                <a:uFillTx/>
                <a:latin typeface="Arial" panose="020B0604020202020204" pitchFamily="34" charset="0"/>
                <a:cs typeface="Arial" panose="020B0604020202020204" pitchFamily="34" charset="0"/>
              </a:rPr>
              <a:t>Technology design and programming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srgbClr val="0DA5A8"/>
              </a:solidFill>
              <a:effectLst/>
              <a:uLnTx/>
              <a:uFillTx/>
              <a:latin typeface="Arial" panose="020B0604020202020204" pitchFamily="34" charset="0"/>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0DA5A8"/>
                </a:solidFill>
                <a:effectLst/>
                <a:uLnTx/>
                <a:uFillTx/>
                <a:latin typeface="Arial" panose="020B0604020202020204" pitchFamily="34" charset="0"/>
                <a:cs typeface="Arial" panose="020B0604020202020204" pitchFamily="34" charset="0"/>
              </a:rPr>
              <a:t>Analytical thinking and innovation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srgbClr val="0DA5A8"/>
              </a:solidFill>
              <a:effectLst/>
              <a:uLnTx/>
              <a:uFillTx/>
              <a:latin typeface="Arial" panose="020B0604020202020204" pitchFamily="34" charset="0"/>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0DA5A8"/>
                </a:solidFill>
                <a:effectLst/>
                <a:uLnTx/>
                <a:uFillTx/>
                <a:latin typeface="Arial" panose="020B0604020202020204" pitchFamily="34" charset="0"/>
                <a:cs typeface="Arial" panose="020B0604020202020204" pitchFamily="34" charset="0"/>
              </a:rPr>
              <a:t>Active learning and learning strategies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srgbClr val="0DA5A8"/>
              </a:solidFill>
              <a:effectLst/>
              <a:uLnTx/>
              <a:uFillTx/>
              <a:latin typeface="Arial" panose="020B0604020202020204" pitchFamily="34" charset="0"/>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0DA5A8"/>
                </a:solidFill>
                <a:effectLst/>
                <a:uLnTx/>
                <a:uFillTx/>
                <a:latin typeface="Arial" panose="020B0604020202020204" pitchFamily="34" charset="0"/>
                <a:cs typeface="Arial" panose="020B0604020202020204" pitchFamily="34" charset="0"/>
              </a:rPr>
              <a:t>Complex problem solving</a:t>
            </a:r>
          </a:p>
          <a:p>
            <a:pPr marL="285750" indent="-285750">
              <a:buFont typeface="Arial" panose="020B0604020202020204" pitchFamily="34" charset="0"/>
              <a:buChar char="•"/>
            </a:pPr>
            <a:endParaRPr lang="en-GB" sz="2400">
              <a:solidFill>
                <a:srgbClr val="0DA5A8"/>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400">
              <a:solidFill>
                <a:srgbClr val="0DA5A8"/>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400">
              <a:solidFill>
                <a:srgbClr val="0DA5A8"/>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400">
              <a:solidFill>
                <a:srgbClr val="0DA5A8"/>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400">
              <a:solidFill>
                <a:srgbClr val="0DA5A8"/>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a:solidFill>
                  <a:srgbClr val="0DA5A8"/>
                </a:solidFill>
                <a:latin typeface="Arial" panose="020B0604020202020204" pitchFamily="34" charset="0"/>
                <a:cs typeface="Arial" panose="020B0604020202020204" pitchFamily="34" charset="0"/>
              </a:rPr>
              <a:t>Critical thinking and analysis</a:t>
            </a:r>
          </a:p>
          <a:p>
            <a:pPr marL="285750" indent="-285750">
              <a:buFont typeface="Arial" panose="020B0604020202020204" pitchFamily="34" charset="0"/>
              <a:buChar char="•"/>
            </a:pPr>
            <a:endParaRPr lang="en-GB" sz="2400">
              <a:solidFill>
                <a:srgbClr val="0DA5A8"/>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400">
              <a:solidFill>
                <a:srgbClr val="0DA5A8"/>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a:solidFill>
                  <a:srgbClr val="0DA5A8"/>
                </a:solidFill>
                <a:latin typeface="Arial" panose="020B0604020202020204" pitchFamily="34" charset="0"/>
                <a:cs typeface="Arial" panose="020B0604020202020204" pitchFamily="34" charset="0"/>
              </a:rPr>
              <a:t>Creativity, originality and initiative</a:t>
            </a:r>
          </a:p>
          <a:p>
            <a:pPr marL="285750" indent="-285750">
              <a:buFont typeface="Arial" panose="020B0604020202020204" pitchFamily="34" charset="0"/>
              <a:buChar char="•"/>
            </a:pPr>
            <a:endParaRPr lang="en-GB" sz="2400">
              <a:solidFill>
                <a:srgbClr val="0DA5A8"/>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a:solidFill>
                  <a:srgbClr val="0DA5A8"/>
                </a:solidFill>
                <a:latin typeface="Arial" panose="020B0604020202020204" pitchFamily="34" charset="0"/>
                <a:cs typeface="Arial" panose="020B0604020202020204" pitchFamily="34" charset="0"/>
              </a:rPr>
              <a:t>Leadership and social influence</a:t>
            </a:r>
          </a:p>
          <a:p>
            <a:pPr marL="285750" indent="-285750">
              <a:buFont typeface="Arial" panose="020B0604020202020204" pitchFamily="34" charset="0"/>
              <a:buChar char="•"/>
            </a:pPr>
            <a:endParaRPr lang="en-GB" sz="2400">
              <a:solidFill>
                <a:srgbClr val="0DA5A8"/>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a:solidFill>
                  <a:srgbClr val="0DA5A8"/>
                </a:solidFill>
                <a:latin typeface="Arial" panose="020B0604020202020204" pitchFamily="34" charset="0"/>
                <a:cs typeface="Arial" panose="020B0604020202020204" pitchFamily="34" charset="0"/>
              </a:rPr>
              <a:t>Reasoning, problem solving and ideation</a:t>
            </a:r>
          </a:p>
          <a:p>
            <a:pPr marL="285750" indent="-285750">
              <a:buFont typeface="Arial" panose="020B0604020202020204" pitchFamily="34" charset="0"/>
              <a:buChar char="•"/>
            </a:pPr>
            <a:endParaRPr lang="en-GB" sz="2400">
              <a:solidFill>
                <a:srgbClr val="0DA5A8"/>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a:solidFill>
                  <a:srgbClr val="0DA5A8"/>
                </a:solidFill>
                <a:latin typeface="Arial" panose="020B0604020202020204" pitchFamily="34" charset="0"/>
                <a:cs typeface="Arial" panose="020B0604020202020204" pitchFamily="34" charset="0"/>
              </a:rPr>
              <a:t>Resilience, stress tolerance and flexibility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srgbClr val="0DA5A8"/>
              </a:solidFill>
              <a:effectLst/>
              <a:uLnTx/>
              <a:uFillTx/>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94AD4DB4-11E7-ACB1-FDBF-DAF9AC6E16B3}"/>
              </a:ext>
            </a:extLst>
          </p:cNvPr>
          <p:cNvSpPr txBox="1"/>
          <p:nvPr/>
        </p:nvSpPr>
        <p:spPr>
          <a:xfrm>
            <a:off x="-774700" y="132797"/>
            <a:ext cx="8280400" cy="480131"/>
          </a:xfrm>
          <a:prstGeom prst="rect">
            <a:avLst/>
          </a:prstGeom>
          <a:noFill/>
        </p:spPr>
        <p:txBody>
          <a:bodyPr wrap="square" anchor="ctr" anchorCtr="0">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GB" sz="2800" kern="0">
                <a:solidFill>
                  <a:srgbClr val="002060"/>
                </a:solidFill>
                <a:latin typeface="Arial" panose="020B0604020202020204" pitchFamily="34" charset="0"/>
                <a:cs typeface="Arial" panose="020B0604020202020204" pitchFamily="34" charset="0"/>
              </a:rPr>
              <a:t>Ten</a:t>
            </a:r>
            <a:r>
              <a:rPr kumimoji="0" lang="en-GB" sz="2800" b="0" i="0" u="none" strike="noStrike" kern="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 ideal skills for a successful career</a:t>
            </a:r>
            <a:endParaRPr kumimoji="0" lang="en-GB" sz="2800" b="0" i="0" u="none" strike="noStrike" kern="1200" cap="none" spc="-6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5" name="TextBox 14">
            <a:extLst>
              <a:ext uri="{FF2B5EF4-FFF2-40B4-BE49-F238E27FC236}">
                <a16:creationId xmlns:a16="http://schemas.microsoft.com/office/drawing/2014/main" id="{6216B11F-5971-FDF7-A424-4C9F68ED975F}"/>
              </a:ext>
            </a:extLst>
          </p:cNvPr>
          <p:cNvSpPr txBox="1"/>
          <p:nvPr/>
        </p:nvSpPr>
        <p:spPr>
          <a:xfrm>
            <a:off x="8763000" y="6336934"/>
            <a:ext cx="3429000" cy="369332"/>
          </a:xfrm>
          <a:prstGeom prst="rect">
            <a:avLst/>
          </a:prstGeom>
          <a:noFill/>
        </p:spPr>
        <p:txBody>
          <a:bodyPr wrap="square" rtlCol="0">
            <a:spAutoFit/>
          </a:bodyPr>
          <a:lstStyle/>
          <a:p>
            <a:r>
              <a:rPr lang="en-GB"/>
              <a:t>Source: World Economic Forum </a:t>
            </a:r>
          </a:p>
        </p:txBody>
      </p:sp>
    </p:spTree>
    <p:extLst>
      <p:ext uri="{BB962C8B-B14F-4D97-AF65-F5344CB8AC3E}">
        <p14:creationId xmlns:p14="http://schemas.microsoft.com/office/powerpoint/2010/main" val="25200307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1DFDF46-6A42-FB02-3D84-DFBDC046B51E}"/>
              </a:ext>
            </a:extLst>
          </p:cNvPr>
          <p:cNvSpPr txBox="1">
            <a:spLocks/>
          </p:cNvSpPr>
          <p:nvPr/>
        </p:nvSpPr>
        <p:spPr>
          <a:xfrm>
            <a:off x="1" y="765176"/>
            <a:ext cx="3441600" cy="531154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nSpc>
                <a:spcPts val="2460"/>
              </a:lnSpc>
            </a:pPr>
            <a:endParaRPr lang="en-GB" sz="2800" b="1">
              <a:latin typeface="Calibri" panose="020F0502020204030204" pitchFamily="34" charset="0"/>
            </a:endParaRPr>
          </a:p>
          <a:p>
            <a:pPr>
              <a:lnSpc>
                <a:spcPts val="2460"/>
              </a:lnSpc>
            </a:pPr>
            <a:r>
              <a:rPr lang="en-GB" sz="2800" b="1">
                <a:latin typeface="Calibri" panose="020F0502020204030204" pitchFamily="34" charset="0"/>
              </a:rPr>
              <a:t>  </a:t>
            </a:r>
            <a:r>
              <a:rPr lang="en-GB" sz="2800" b="1">
                <a:latin typeface="Helvetica" pitchFamily="2" charset="0"/>
              </a:rPr>
              <a:t>Key facts</a:t>
            </a:r>
          </a:p>
          <a:p>
            <a:pPr>
              <a:lnSpc>
                <a:spcPts val="2460"/>
              </a:lnSpc>
            </a:pPr>
            <a:endParaRPr kumimoji="0" lang="en-GB" sz="2400" b="0" i="0" u="none" strike="noStrike" kern="1200" cap="none" spc="-60" normalizeH="0" baseline="0" noProof="0">
              <a:ln>
                <a:noFill/>
              </a:ln>
              <a:solidFill>
                <a:srgbClr val="FF0000"/>
              </a:solidFill>
              <a:effectLst/>
              <a:uLnTx/>
              <a:uFillTx/>
              <a:latin typeface="Helvetica" pitchFamily="2" charset="0"/>
            </a:endParaRPr>
          </a:p>
          <a:p>
            <a:pPr marL="342900" indent="-342900">
              <a:lnSpc>
                <a:spcPts val="2460"/>
              </a:lnSpc>
              <a:buFont typeface="Arial" panose="020B0604020202020204" pitchFamily="34" charset="0"/>
              <a:buChar char="•"/>
            </a:pPr>
            <a:r>
              <a:rPr lang="en-GB" sz="2400">
                <a:solidFill>
                  <a:schemeClr val="bg1"/>
                </a:solidFill>
                <a:latin typeface="Helvetica" pitchFamily="2" charset="0"/>
              </a:rPr>
              <a:t>Job positions that employers in Berkshire find most difficult to fill include engineers; social workers; chefs; waiting and bar staff; software developers; lorry drivers; health workers; teachers and Apprentices.</a:t>
            </a:r>
          </a:p>
        </p:txBody>
      </p:sp>
      <p:sp>
        <p:nvSpPr>
          <p:cNvPr id="4" name="TextBox 3">
            <a:extLst>
              <a:ext uri="{FF2B5EF4-FFF2-40B4-BE49-F238E27FC236}">
                <a16:creationId xmlns:a16="http://schemas.microsoft.com/office/drawing/2014/main" id="{7EC239FA-CE27-B9B5-63C8-E9FD8433ED74}"/>
              </a:ext>
            </a:extLst>
          </p:cNvPr>
          <p:cNvSpPr txBox="1"/>
          <p:nvPr/>
        </p:nvSpPr>
        <p:spPr>
          <a:xfrm>
            <a:off x="0" y="168418"/>
            <a:ext cx="1219200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a:ln>
                  <a:noFill/>
                </a:ln>
                <a:effectLst/>
                <a:uLnTx/>
                <a:uFillTx/>
                <a:latin typeface="Helvetica" pitchFamily="2" charset="0"/>
              </a:rPr>
              <a:t>Jobs local employers find difficult to fill </a:t>
            </a:r>
          </a:p>
        </p:txBody>
      </p:sp>
      <p:graphicFrame>
        <p:nvGraphicFramePr>
          <p:cNvPr id="5" name="Table 4">
            <a:extLst>
              <a:ext uri="{FF2B5EF4-FFF2-40B4-BE49-F238E27FC236}">
                <a16:creationId xmlns:a16="http://schemas.microsoft.com/office/drawing/2014/main" id="{C59FF8E1-0B7C-97DF-19A5-EEF101A2FC7F}"/>
              </a:ext>
            </a:extLst>
          </p:cNvPr>
          <p:cNvGraphicFramePr>
            <a:graphicFrameLocks noGrp="1"/>
          </p:cNvGraphicFramePr>
          <p:nvPr>
            <p:extLst>
              <p:ext uri="{D42A27DB-BD31-4B8C-83A1-F6EECF244321}">
                <p14:modId xmlns:p14="http://schemas.microsoft.com/office/powerpoint/2010/main" val="2247298859"/>
              </p:ext>
            </p:extLst>
          </p:nvPr>
        </p:nvGraphicFramePr>
        <p:xfrm>
          <a:off x="3441601" y="691638"/>
          <a:ext cx="8286238" cy="6552720"/>
        </p:xfrm>
        <a:graphic>
          <a:graphicData uri="http://schemas.openxmlformats.org/drawingml/2006/table">
            <a:tbl>
              <a:tblPr>
                <a:tableStyleId>{5C22544A-7EE6-4342-B048-85BDC9FD1C3A}</a:tableStyleId>
              </a:tblPr>
              <a:tblGrid>
                <a:gridCol w="4270625">
                  <a:extLst>
                    <a:ext uri="{9D8B030D-6E8A-4147-A177-3AD203B41FA5}">
                      <a16:colId xmlns:a16="http://schemas.microsoft.com/office/drawing/2014/main" val="1130968840"/>
                    </a:ext>
                  </a:extLst>
                </a:gridCol>
                <a:gridCol w="4015613">
                  <a:extLst>
                    <a:ext uri="{9D8B030D-6E8A-4147-A177-3AD203B41FA5}">
                      <a16:colId xmlns:a16="http://schemas.microsoft.com/office/drawing/2014/main" val="2999549144"/>
                    </a:ext>
                  </a:extLst>
                </a:gridCol>
              </a:tblGrid>
              <a:tr h="576865">
                <a:tc gridSpan="2">
                  <a:txBody>
                    <a:bodyPr/>
                    <a:lstStyle/>
                    <a:p>
                      <a:pPr marL="285750" indent="-285750">
                        <a:buFont typeface="Arial" panose="020B0604020202020204" pitchFamily="34" charset="0"/>
                        <a:buChar char="•"/>
                      </a:pPr>
                      <a:r>
                        <a:rPr lang="en-GB" sz="1800" kern="1200">
                          <a:solidFill>
                            <a:srgbClr val="0DA5A8"/>
                          </a:solidFill>
                          <a:latin typeface="Arial" panose="020B0604020202020204" pitchFamily="34" charset="0"/>
                          <a:ea typeface="+mn-ea"/>
                          <a:cs typeface="Arial" panose="020B0604020202020204" pitchFamily="34" charset="0"/>
                        </a:rPr>
                        <a:t>“</a:t>
                      </a:r>
                      <a:r>
                        <a:rPr lang="en-GB" sz="1800" i="1" kern="1200">
                          <a:solidFill>
                            <a:srgbClr val="0DA5A8"/>
                          </a:solidFill>
                          <a:latin typeface="Arial" panose="020B0604020202020204" pitchFamily="34" charset="0"/>
                          <a:ea typeface="+mn-ea"/>
                          <a:cs typeface="Arial" panose="020B0604020202020204" pitchFamily="34" charset="0"/>
                        </a:rPr>
                        <a:t>We are short of website coders; RPA project managers/coders; sales order processors; customer service agents; international shipping advisers; and warehouse operatives” </a:t>
                      </a:r>
                    </a:p>
                  </a:txBody>
                  <a:tcPr>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911711402"/>
                  </a:ext>
                </a:extLst>
              </a:tr>
              <a:tr h="396000">
                <a:tc>
                  <a:txBody>
                    <a:bodyPr/>
                    <a:lstStyle/>
                    <a:p>
                      <a:endParaRPr lang="en-GB" sz="1800">
                        <a:solidFill>
                          <a:srgbClr val="0DA5A8"/>
                        </a:solidFill>
                        <a:latin typeface="Arial" panose="020B0604020202020204" pitchFamily="34" charset="0"/>
                        <a:cs typeface="Arial" panose="020B0604020202020204" pitchFamily="34" charset="0"/>
                      </a:endParaRPr>
                    </a:p>
                  </a:txBody>
                  <a:tcPr>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800" kern="1200">
                          <a:solidFill>
                            <a:srgbClr val="0DA5A8"/>
                          </a:solidFill>
                          <a:latin typeface="Arial" panose="020B0604020202020204" pitchFamily="34" charset="0"/>
                          <a:ea typeface="+mn-ea"/>
                          <a:cs typeface="Arial" panose="020B0604020202020204" pitchFamily="34" charset="0"/>
                        </a:rPr>
                        <a:t>- Logistics and Warehousing Company</a:t>
                      </a:r>
                    </a:p>
                  </a:txBody>
                  <a:tcPr>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3450405"/>
                  </a:ext>
                </a:extLst>
              </a:tr>
              <a:tr h="396000">
                <a:tc gridSpan="2">
                  <a:txBody>
                    <a:bodyPr/>
                    <a:lstStyle/>
                    <a:p>
                      <a:pPr lvl="1"/>
                      <a:r>
                        <a:rPr lang="en-US" sz="1800" b="0" i="1" kern="1200">
                          <a:solidFill>
                            <a:schemeClr val="tx2"/>
                          </a:solidFill>
                          <a:effectLst/>
                          <a:latin typeface="Arial" panose="020B0604020202020204" pitchFamily="34" charset="0"/>
                          <a:ea typeface="+mn-ea"/>
                          <a:cs typeface="Arial" panose="020B0604020202020204" pitchFamily="34" charset="0"/>
                        </a:rPr>
                        <a:t>“We use about 100 different standards across the NHS.  97 specific occupations are in the H&amp;S route. There are 350 careers in the NHS and there is an apprenticeship pathways for nearly everyone”</a:t>
                      </a:r>
                    </a:p>
                  </a:txBody>
                  <a:tcPr>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noFill/>
                  </a:tcPr>
                </a:tc>
                <a:extLst>
                  <a:ext uri="{0D108BD9-81ED-4DB2-BD59-A6C34878D82A}">
                    <a16:rowId xmlns:a16="http://schemas.microsoft.com/office/drawing/2014/main" val="643346170"/>
                  </a:ext>
                </a:extLst>
              </a:tr>
              <a:tr h="396000">
                <a:tc>
                  <a:txBody>
                    <a:bodyPr/>
                    <a:lstStyle/>
                    <a:p>
                      <a:pPr algn="r"/>
                      <a:r>
                        <a:rPr lang="en-GB" sz="1800">
                          <a:solidFill>
                            <a:srgbClr val="0DA5A8"/>
                          </a:solidFill>
                          <a:latin typeface="Arial" panose="020B0604020202020204" pitchFamily="34" charset="0"/>
                          <a:cs typeface="Arial" panose="020B0604020202020204" pitchFamily="34" charset="0"/>
                        </a:rPr>
                        <a:t>-</a:t>
                      </a:r>
                    </a:p>
                  </a:txBody>
                  <a:tcPr>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i="1" kern="1200">
                          <a:solidFill>
                            <a:schemeClr val="tx2"/>
                          </a:solidFill>
                          <a:effectLst/>
                          <a:latin typeface="Arial" panose="020B0604020202020204" pitchFamily="34" charset="0"/>
                          <a:ea typeface="+mn-ea"/>
                          <a:cs typeface="Arial" panose="020B0604020202020204" pitchFamily="34" charset="0"/>
                        </a:rPr>
                        <a:t>- Learning &amp; Development Manager, Frimley Health NHS Foundation Trust</a:t>
                      </a:r>
                      <a:endParaRPr lang="en-GB" sz="1800" i="1" kern="1200">
                        <a:solidFill>
                          <a:schemeClr val="tx2"/>
                        </a:solidFill>
                        <a:latin typeface="Arial" panose="020B0604020202020204" pitchFamily="34" charset="0"/>
                        <a:ea typeface="+mn-ea"/>
                        <a:cs typeface="Arial" panose="020B0604020202020204" pitchFamily="34" charset="0"/>
                      </a:endParaRPr>
                    </a:p>
                  </a:txBody>
                  <a:tcPr>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6094942"/>
                  </a:ext>
                </a:extLst>
              </a:tr>
              <a:tr h="0">
                <a:tc gridSpan="2">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a:solidFill>
                            <a:schemeClr val="tx2"/>
                          </a:solidFill>
                        </a:rPr>
                        <a:t>Reading and Thames Valley has a requirement for sales and marketing professionals in the Tech Sector, to enhance engineering and software development hubs, which can be located overseas.  Tech sales professionals are welcomed at all levels, from SDR entry level,  Account Management, advanced Solutions Engineering roles and Customer Success positions supporting clients post sale.</a:t>
                      </a:r>
                    </a:p>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a:solidFill>
                            <a:schemeClr val="tx2"/>
                          </a:solidFill>
                        </a:rPr>
                        <a:t>- EMEA sales and marketing Egnyte Reading </a:t>
                      </a:r>
                      <a:endParaRPr lang="en-GB" sz="1800" i="1" kern="1200" noProof="0">
                        <a:solidFill>
                          <a:schemeClr val="tx2"/>
                        </a:solidFill>
                        <a:latin typeface="Arial" panose="020B0604020202020204" pitchFamily="34" charset="0"/>
                        <a:ea typeface="+mn-ea"/>
                        <a:cs typeface="Arial" panose="020B0604020202020204" pitchFamily="34" charset="0"/>
                      </a:endParaRPr>
                    </a:p>
                  </a:txBody>
                  <a:tcPr>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noFill/>
                  </a:tcPr>
                </a:tc>
                <a:extLst>
                  <a:ext uri="{0D108BD9-81ED-4DB2-BD59-A6C34878D82A}">
                    <a16:rowId xmlns:a16="http://schemas.microsoft.com/office/drawing/2014/main" val="3613355201"/>
                  </a:ext>
                </a:extLst>
              </a:tr>
              <a:tr h="396000">
                <a:tc>
                  <a:txBody>
                    <a:bodyPr/>
                    <a:lstStyle/>
                    <a:p>
                      <a:endParaRPr lang="en-GB" sz="1800" i="1" kern="1200">
                        <a:solidFill>
                          <a:schemeClr val="tx2"/>
                        </a:solidFill>
                        <a:latin typeface="Arial" panose="020B0604020202020204" pitchFamily="34" charset="0"/>
                        <a:ea typeface="+mn-ea"/>
                        <a:cs typeface="Arial" panose="020B0604020202020204" pitchFamily="34" charset="0"/>
                      </a:endParaRPr>
                    </a:p>
                  </a:txBody>
                  <a:tcPr>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1800" i="1" kern="1200">
                        <a:solidFill>
                          <a:schemeClr val="tx2"/>
                        </a:solidFill>
                        <a:latin typeface="Arial" panose="020B0604020202020204" pitchFamily="34" charset="0"/>
                        <a:ea typeface="+mn-ea"/>
                        <a:cs typeface="Arial" panose="020B0604020202020204" pitchFamily="34" charset="0"/>
                      </a:endParaRPr>
                    </a:p>
                  </a:txBody>
                  <a:tcPr>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8990739"/>
                  </a:ext>
                </a:extLst>
              </a:tr>
              <a:tr h="396000">
                <a:tc gridSpan="2">
                  <a:txBody>
                    <a:bodyPr/>
                    <a:lstStyle/>
                    <a:p>
                      <a:pPr marL="342900" indent="-342900">
                        <a:buFont typeface="Arial" panose="020B0604020202020204" pitchFamily="34" charset="0"/>
                        <a:buChar char="•"/>
                      </a:pPr>
                      <a:r>
                        <a:rPr lang="en-US" sz="1800" i="1">
                          <a:solidFill>
                            <a:schemeClr val="tx2"/>
                          </a:solidFill>
                          <a:latin typeface="Arial" panose="020B0604020202020204" pitchFamily="34" charset="0"/>
                          <a:cs typeface="Arial" panose="020B0604020202020204" pitchFamily="34" charset="0"/>
                        </a:rPr>
                        <a:t>“Currently the UK has 67,300 Information Security professionals, which grew by almost 10% in last year. This trend is expected to continue and require many more professionals to keep pace with the technology trend.”</a:t>
                      </a:r>
                      <a:endParaRPr lang="en-GB" sz="1800" i="1" kern="1200">
                        <a:solidFill>
                          <a:schemeClr val="tx2"/>
                        </a:solidFill>
                        <a:latin typeface="Arial" panose="020B0604020202020204" pitchFamily="34" charset="0"/>
                        <a:ea typeface="+mn-ea"/>
                        <a:cs typeface="Arial" panose="020B0604020202020204" pitchFamily="34" charset="0"/>
                      </a:endParaRPr>
                    </a:p>
                  </a:txBody>
                  <a:tcPr>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noFill/>
                  </a:tcPr>
                </a:tc>
                <a:extLst>
                  <a:ext uri="{0D108BD9-81ED-4DB2-BD59-A6C34878D82A}">
                    <a16:rowId xmlns:a16="http://schemas.microsoft.com/office/drawing/2014/main" val="2150654001"/>
                  </a:ext>
                </a:extLst>
              </a:tr>
              <a:tr h="396000">
                <a:tc>
                  <a:txBody>
                    <a:bodyPr/>
                    <a:lstStyle/>
                    <a:p>
                      <a:endParaRPr lang="en-GB" sz="1800" i="1" kern="1200">
                        <a:solidFill>
                          <a:schemeClr val="tx2"/>
                        </a:solidFill>
                        <a:latin typeface="Arial" panose="020B0604020202020204" pitchFamily="34" charset="0"/>
                        <a:ea typeface="+mn-ea"/>
                        <a:cs typeface="Arial" panose="020B0604020202020204" pitchFamily="34" charset="0"/>
                      </a:endParaRPr>
                    </a:p>
                  </a:txBody>
                  <a:tcPr>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800" i="1" kern="1200">
                          <a:solidFill>
                            <a:schemeClr val="tx2"/>
                          </a:solidFill>
                          <a:latin typeface="Arial" panose="020B0604020202020204" pitchFamily="34" charset="0"/>
                          <a:ea typeface="+mn-ea"/>
                          <a:cs typeface="Arial" panose="020B0604020202020204" pitchFamily="34" charset="0"/>
                        </a:rPr>
                        <a:t>Cyber Security Manager</a:t>
                      </a:r>
                    </a:p>
                  </a:txBody>
                  <a:tcPr>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8330482"/>
                  </a:ext>
                </a:extLst>
              </a:tr>
            </a:tbl>
          </a:graphicData>
        </a:graphic>
      </p:graphicFrame>
    </p:spTree>
    <p:extLst>
      <p:ext uri="{BB962C8B-B14F-4D97-AF65-F5344CB8AC3E}">
        <p14:creationId xmlns:p14="http://schemas.microsoft.com/office/powerpoint/2010/main" val="19120046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FC5265-F770-4239-9DF8-119AFCBCE3F4}"/>
              </a:ext>
            </a:extLst>
          </p:cNvPr>
          <p:cNvSpPr>
            <a:spLocks noGrp="1"/>
          </p:cNvSpPr>
          <p:nvPr>
            <p:ph idx="1"/>
          </p:nvPr>
        </p:nvSpPr>
        <p:spPr>
          <a:xfrm>
            <a:off x="3448051" y="767951"/>
            <a:ext cx="8342896" cy="5322097"/>
          </a:xfrm>
        </p:spPr>
        <p:txBody>
          <a:bodyPr>
            <a:noAutofit/>
          </a:bodyPr>
          <a:lstStyle/>
          <a:p>
            <a:pPr>
              <a:lnSpc>
                <a:spcPct val="110000"/>
              </a:lnSpc>
            </a:pPr>
            <a:r>
              <a:rPr lang="en-GB" sz="1900">
                <a:solidFill>
                  <a:srgbClr val="0DA5A8"/>
                </a:solidFill>
                <a:latin typeface="Helvetica" pitchFamily="2" charset="0"/>
                <a:cs typeface="Calibri"/>
              </a:rPr>
              <a:t>Increase collaboration with local businesses of all sizes to highlight skills and promote the benefits of work experience (including virtual schemes)</a:t>
            </a:r>
          </a:p>
          <a:p>
            <a:endParaRPr lang="en-GB" sz="1900">
              <a:solidFill>
                <a:srgbClr val="0DA5A8"/>
              </a:solidFill>
              <a:latin typeface="Helvetica" pitchFamily="2" charset="0"/>
              <a:cs typeface="Calibri"/>
            </a:endParaRPr>
          </a:p>
          <a:p>
            <a:pPr>
              <a:lnSpc>
                <a:spcPct val="110000"/>
              </a:lnSpc>
            </a:pPr>
            <a:r>
              <a:rPr lang="en-GB" sz="1900">
                <a:solidFill>
                  <a:srgbClr val="0DA5A8"/>
                </a:solidFill>
                <a:latin typeface="Helvetica" pitchFamily="2" charset="0"/>
                <a:cs typeface="Calibri"/>
              </a:rPr>
              <a:t>Promote opportunities in the top priority sectors: </a:t>
            </a:r>
            <a:r>
              <a:rPr lang="en-GB" sz="1900">
                <a:solidFill>
                  <a:srgbClr val="0DA5A8"/>
                </a:solidFill>
                <a:effectLst/>
                <a:latin typeface="Helvetica" pitchFamily="2" charset="0"/>
                <a:ea typeface="Calibri" panose="020F0502020204030204" pitchFamily="34" charset="0"/>
              </a:rPr>
              <a:t>Screen Industries, Construction and the Built Environment,  Health and Life Sciences, Care, Haulage &amp; Logistics, ICT </a:t>
            </a:r>
          </a:p>
          <a:p>
            <a:endParaRPr lang="en-GB" sz="1900">
              <a:solidFill>
                <a:srgbClr val="0DA5A8"/>
              </a:solidFill>
              <a:latin typeface="Helvetica" pitchFamily="2" charset="0"/>
              <a:cs typeface="Calibri"/>
            </a:endParaRPr>
          </a:p>
          <a:p>
            <a:r>
              <a:rPr lang="en-GB" sz="1900">
                <a:solidFill>
                  <a:srgbClr val="0DA5A8"/>
                </a:solidFill>
                <a:latin typeface="Helvetica" pitchFamily="2" charset="0"/>
                <a:cs typeface="Calibri"/>
              </a:rPr>
              <a:t>Promote apprenticeships, technical education and pathways.</a:t>
            </a:r>
          </a:p>
          <a:p>
            <a:endParaRPr lang="en-GB" sz="1900">
              <a:solidFill>
                <a:srgbClr val="0DA5A8"/>
              </a:solidFill>
              <a:latin typeface="Helvetica" pitchFamily="2" charset="0"/>
              <a:cs typeface="Calibri"/>
            </a:endParaRPr>
          </a:p>
          <a:p>
            <a:pPr>
              <a:lnSpc>
                <a:spcPct val="100000"/>
              </a:lnSpc>
            </a:pPr>
            <a:r>
              <a:rPr lang="en-GB" sz="1900">
                <a:solidFill>
                  <a:srgbClr val="0DA5A8"/>
                </a:solidFill>
                <a:latin typeface="Helvetica" pitchFamily="2" charset="0"/>
                <a:cs typeface="Calibri"/>
              </a:rPr>
              <a:t>Share the most common specialist skills gaps in Digital Technology, Engineering, Marketing, Customer Service and Analytics </a:t>
            </a:r>
            <a:endParaRPr lang="en-GB" sz="1900">
              <a:solidFill>
                <a:srgbClr val="0DA5A8"/>
              </a:solidFill>
              <a:latin typeface="Helvetica" pitchFamily="2" charset="0"/>
              <a:cs typeface="Calibri" panose="020F0502020204030204" pitchFamily="34" charset="0"/>
            </a:endParaRPr>
          </a:p>
          <a:p>
            <a:endParaRPr lang="en-GB" sz="1900">
              <a:solidFill>
                <a:srgbClr val="0DA5A8"/>
              </a:solidFill>
              <a:latin typeface="Helvetica" pitchFamily="2" charset="0"/>
              <a:cs typeface="Calibri"/>
            </a:endParaRPr>
          </a:p>
          <a:p>
            <a:pPr>
              <a:lnSpc>
                <a:spcPct val="100000"/>
              </a:lnSpc>
            </a:pPr>
            <a:r>
              <a:rPr lang="en-GB" sz="1900">
                <a:solidFill>
                  <a:srgbClr val="0DA5A8"/>
                </a:solidFill>
                <a:latin typeface="Helvetica" pitchFamily="2" charset="0"/>
                <a:cs typeface="Calibri"/>
              </a:rPr>
              <a:t>Share the most wanted common skills of Communication, Good Work Ethic, Time keeping and problem solving skills.</a:t>
            </a:r>
          </a:p>
        </p:txBody>
      </p:sp>
      <p:sp>
        <p:nvSpPr>
          <p:cNvPr id="2" name="TextBox 1">
            <a:extLst>
              <a:ext uri="{FF2B5EF4-FFF2-40B4-BE49-F238E27FC236}">
                <a16:creationId xmlns:a16="http://schemas.microsoft.com/office/drawing/2014/main" id="{5560BE05-B21F-E504-7D81-AC232E35254C}"/>
              </a:ext>
            </a:extLst>
          </p:cNvPr>
          <p:cNvSpPr txBox="1"/>
          <p:nvPr/>
        </p:nvSpPr>
        <p:spPr>
          <a:xfrm>
            <a:off x="0" y="130087"/>
            <a:ext cx="12192000" cy="480131"/>
          </a:xfrm>
          <a:prstGeom prst="rect">
            <a:avLst/>
          </a:prstGeom>
          <a:noFill/>
        </p:spPr>
        <p:txBody>
          <a:bodyPr wrap="square" rtlCol="0">
            <a:spAutoFit/>
          </a:bodyPr>
          <a:lstStyle/>
          <a:p>
            <a:pPr marL="0" marR="0" lvl="0" indent="0" algn="ctr" defTabSz="914400" eaLnBrk="1" fontAlgn="auto" latinLnBrk="0" hangingPunct="1">
              <a:lnSpc>
                <a:spcPct val="90000"/>
              </a:lnSpc>
              <a:spcBef>
                <a:spcPct val="0"/>
              </a:spcBef>
              <a:spcAft>
                <a:spcPts val="0"/>
              </a:spcAft>
              <a:buClrTx/>
              <a:buSzTx/>
              <a:buFontTx/>
              <a:buNone/>
              <a:tabLst/>
              <a:defRPr/>
            </a:pPr>
            <a:r>
              <a:rPr kumimoji="0" lang="en-GB" sz="2800" b="1" i="0" u="none" strike="noStrike" kern="0" cap="none" spc="0" normalizeH="0" baseline="0" noProof="0">
                <a:ln>
                  <a:noFill/>
                </a:ln>
                <a:effectLst/>
                <a:uLnTx/>
                <a:uFillTx/>
                <a:latin typeface="Helvetica" pitchFamily="2" charset="0"/>
              </a:rPr>
              <a:t>Next Steps for Careers Leaders</a:t>
            </a:r>
            <a:endParaRPr kumimoji="0" lang="en-GB" sz="2800" b="1" i="0" u="none" strike="noStrike" kern="1200" cap="none" spc="-60" normalizeH="0" baseline="0" noProof="0">
              <a:ln>
                <a:noFill/>
              </a:ln>
              <a:effectLst/>
              <a:uLnTx/>
              <a:uFillTx/>
              <a:latin typeface="Helvetica" pitchFamily="2" charset="0"/>
              <a:ea typeface="+mj-ea"/>
              <a:cs typeface="+mj-cs"/>
            </a:endParaRPr>
          </a:p>
        </p:txBody>
      </p:sp>
      <p:sp>
        <p:nvSpPr>
          <p:cNvPr id="4" name="Title 1">
            <a:extLst>
              <a:ext uri="{FF2B5EF4-FFF2-40B4-BE49-F238E27FC236}">
                <a16:creationId xmlns:a16="http://schemas.microsoft.com/office/drawing/2014/main" id="{EFA4A0E5-D9D0-8E4B-EC54-E8BC593BB917}"/>
              </a:ext>
            </a:extLst>
          </p:cNvPr>
          <p:cNvSpPr txBox="1">
            <a:spLocks/>
          </p:cNvSpPr>
          <p:nvPr/>
        </p:nvSpPr>
        <p:spPr>
          <a:xfrm>
            <a:off x="1" y="767951"/>
            <a:ext cx="3448050" cy="532209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nSpc>
                <a:spcPts val="2460"/>
              </a:lnSpc>
            </a:pPr>
            <a:endParaRPr lang="en-GB" sz="2800" b="1">
              <a:latin typeface="Calibri" panose="020F0502020204030204" pitchFamily="34" charset="0"/>
            </a:endParaRPr>
          </a:p>
          <a:p>
            <a:pPr>
              <a:lnSpc>
                <a:spcPts val="2460"/>
              </a:lnSpc>
            </a:pPr>
            <a:r>
              <a:rPr lang="en-GB" sz="2800" b="1">
                <a:latin typeface="Helvetica"/>
                <a:cs typeface="Calibri"/>
              </a:rPr>
              <a:t>Next Steps </a:t>
            </a:r>
            <a:endParaRPr lang="en-GB">
              <a:latin typeface="Helvetica"/>
              <a:cs typeface="Helvetica"/>
            </a:endParaRPr>
          </a:p>
          <a:p>
            <a:pPr>
              <a:lnSpc>
                <a:spcPts val="2460"/>
              </a:lnSpc>
            </a:pPr>
            <a:endParaRPr lang="en-GB" sz="2400">
              <a:latin typeface="Helvetica"/>
              <a:cs typeface="Helvetica"/>
            </a:endParaRPr>
          </a:p>
          <a:p>
            <a:pPr marL="457200" indent="-457200">
              <a:lnSpc>
                <a:spcPts val="2460"/>
              </a:lnSpc>
              <a:buFont typeface="Arial" panose="020B0604020202020204" pitchFamily="34" charset="0"/>
              <a:buChar char="•"/>
            </a:pPr>
            <a:r>
              <a:rPr lang="en-GB" sz="2400">
                <a:latin typeface="Helvetica"/>
                <a:cs typeface="Helvetica"/>
              </a:rPr>
              <a:t>Increase collaboration with businesses</a:t>
            </a:r>
          </a:p>
          <a:p>
            <a:pPr>
              <a:lnSpc>
                <a:spcPts val="2460"/>
              </a:lnSpc>
            </a:pPr>
            <a:endParaRPr lang="en-GB" sz="2400">
              <a:latin typeface="Helvetica"/>
              <a:cs typeface="Helvetica"/>
            </a:endParaRPr>
          </a:p>
          <a:p>
            <a:pPr marL="457200" indent="-457200">
              <a:lnSpc>
                <a:spcPts val="2460"/>
              </a:lnSpc>
              <a:buFont typeface="Arial" panose="020B0604020202020204" pitchFamily="34" charset="0"/>
              <a:buChar char="•"/>
            </a:pPr>
            <a:r>
              <a:rPr lang="en-GB" sz="2400">
                <a:latin typeface="Helvetica"/>
                <a:cs typeface="Helvetica"/>
              </a:rPr>
              <a:t>Understand local skills shortages </a:t>
            </a:r>
          </a:p>
          <a:p>
            <a:pPr marL="457200" indent="-457200">
              <a:lnSpc>
                <a:spcPts val="2460"/>
              </a:lnSpc>
              <a:buFont typeface="Arial" panose="020B0604020202020204" pitchFamily="34" charset="0"/>
              <a:buChar char="•"/>
            </a:pPr>
            <a:endParaRPr lang="en-GB" sz="2400">
              <a:latin typeface="Helvetica"/>
              <a:cs typeface="Helvetica"/>
            </a:endParaRPr>
          </a:p>
          <a:p>
            <a:pPr marL="457200" indent="-457200">
              <a:lnSpc>
                <a:spcPts val="2460"/>
              </a:lnSpc>
              <a:buFont typeface="Arial" panose="020B0604020202020204" pitchFamily="34" charset="0"/>
              <a:buChar char="•"/>
            </a:pPr>
            <a:r>
              <a:rPr lang="en-GB" sz="2400">
                <a:latin typeface="Helvetica"/>
                <a:cs typeface="Helvetica"/>
              </a:rPr>
              <a:t>Promote priority job families, apprenticeships and trainee opportunities</a:t>
            </a:r>
          </a:p>
          <a:p>
            <a:pPr marL="457200" indent="-457200">
              <a:lnSpc>
                <a:spcPts val="2460"/>
              </a:lnSpc>
              <a:buFont typeface="Arial" panose="020B0604020202020204" pitchFamily="34" charset="0"/>
              <a:buChar char="•"/>
            </a:pPr>
            <a:endParaRPr lang="en-GB" sz="2400">
              <a:latin typeface="Calibri" panose="020F0502020204030204" pitchFamily="34" charset="0"/>
            </a:endParaRPr>
          </a:p>
          <a:p>
            <a:pPr marL="457200" indent="-457200">
              <a:lnSpc>
                <a:spcPts val="2460"/>
              </a:lnSpc>
              <a:buFont typeface="Arial" panose="020B0604020202020204" pitchFamily="34" charset="0"/>
              <a:buChar char="•"/>
            </a:pPr>
            <a:endParaRPr lang="en-GB" sz="2400">
              <a:latin typeface="Calibri" panose="020F0502020204030204" pitchFamily="34" charset="0"/>
            </a:endParaRPr>
          </a:p>
          <a:p>
            <a:pPr marL="457200" indent="-457200">
              <a:lnSpc>
                <a:spcPts val="2460"/>
              </a:lnSpc>
              <a:buFont typeface="Arial" panose="020B0604020202020204" pitchFamily="34" charset="0"/>
              <a:buChar char="•"/>
            </a:pPr>
            <a:endParaRPr lang="en-GB" sz="2400">
              <a:latin typeface="Calibri" panose="020F0502020204030204" pitchFamily="34" charset="0"/>
            </a:endParaRPr>
          </a:p>
          <a:p>
            <a:pPr marL="457200" indent="-457200">
              <a:lnSpc>
                <a:spcPts val="2460"/>
              </a:lnSpc>
              <a:buFont typeface="Arial" panose="020B0604020202020204" pitchFamily="34" charset="0"/>
              <a:buChar char="•"/>
            </a:pPr>
            <a:endParaRPr lang="en-GB" sz="2400">
              <a:latin typeface="Calibri" panose="020F0502020204030204" pitchFamily="34" charset="0"/>
            </a:endParaRPr>
          </a:p>
        </p:txBody>
      </p:sp>
    </p:spTree>
    <p:extLst>
      <p:ext uri="{BB962C8B-B14F-4D97-AF65-F5344CB8AC3E}">
        <p14:creationId xmlns:p14="http://schemas.microsoft.com/office/powerpoint/2010/main" val="29392186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0A75172-2472-F349-6C44-6A9D48B15029}"/>
              </a:ext>
            </a:extLst>
          </p:cNvPr>
          <p:cNvSpPr txBox="1"/>
          <p:nvPr/>
        </p:nvSpPr>
        <p:spPr>
          <a:xfrm>
            <a:off x="3859236" y="773920"/>
            <a:ext cx="7864677" cy="369332"/>
          </a:xfrm>
          <a:prstGeom prst="rect">
            <a:avLst/>
          </a:prstGeom>
          <a:solidFill>
            <a:srgbClr val="C3CBE3"/>
          </a:solidFill>
          <a:ln w="25400">
            <a:solidFill>
              <a:schemeClr val="accent1">
                <a:alpha val="70000"/>
              </a:schemeClr>
            </a:solidFill>
          </a:ln>
        </p:spPr>
        <p:txBody>
          <a:bodyPr wrap="square" rtlCol="0">
            <a:spAutoFit/>
          </a:bodyPr>
          <a:lstStyle/>
          <a:p>
            <a:endParaRPr lang="en-GB">
              <a:latin typeface="Helvetica"/>
              <a:cs typeface="Helvetica"/>
            </a:endParaRPr>
          </a:p>
        </p:txBody>
      </p:sp>
      <p:sp>
        <p:nvSpPr>
          <p:cNvPr id="7" name="Title 1">
            <a:extLst>
              <a:ext uri="{FF2B5EF4-FFF2-40B4-BE49-F238E27FC236}">
                <a16:creationId xmlns:a16="http://schemas.microsoft.com/office/drawing/2014/main" id="{6E392820-7A7C-4460-9DFB-F3527FFD6FD5}"/>
              </a:ext>
            </a:extLst>
          </p:cNvPr>
          <p:cNvSpPr txBox="1">
            <a:spLocks/>
          </p:cNvSpPr>
          <p:nvPr/>
        </p:nvSpPr>
        <p:spPr>
          <a:xfrm>
            <a:off x="3859236" y="98921"/>
            <a:ext cx="7864677" cy="674999"/>
          </a:xfrm>
          <a:prstGeom prst="rect">
            <a:avLst/>
          </a:prstGeom>
          <a:solidFill>
            <a:schemeClr val="accent1"/>
          </a:solidFill>
          <a:ln w="25400">
            <a:solidFill>
              <a:schemeClr val="accent1">
                <a:alpha val="70000"/>
              </a:schemeClr>
            </a:solidFill>
          </a:ln>
        </p:spPr>
        <p:txBody>
          <a:bodyPr vert="horz" lIns="91440" tIns="45720" rIns="91440" bIns="45720" rtlCol="0" anchor="ctr">
            <a:noAutofit/>
          </a:bodyPr>
          <a:lstStyle/>
          <a:p>
            <a:pPr marL="0" marR="0" lvl="0" indent="0" algn="ctr" defTabSz="914400" eaLnBrk="1" fontAlgn="auto" latinLnBrk="0" hangingPunct="1">
              <a:lnSpc>
                <a:spcPct val="90000"/>
              </a:lnSpc>
              <a:spcBef>
                <a:spcPct val="0"/>
              </a:spcBef>
              <a:spcAft>
                <a:spcPts val="0"/>
              </a:spcAft>
              <a:buClrTx/>
              <a:buSzTx/>
              <a:buFontTx/>
              <a:buNone/>
              <a:tabLst/>
              <a:defRPr/>
            </a:pPr>
            <a:r>
              <a:rPr kumimoji="0" lang="en-GB" sz="2800" b="1" i="0" u="none" strike="noStrike" kern="0" cap="none" spc="0" normalizeH="0" baseline="0" noProof="0">
                <a:ln>
                  <a:noFill/>
                </a:ln>
                <a:solidFill>
                  <a:schemeClr val="bg1"/>
                </a:solidFill>
                <a:effectLst/>
                <a:uLnTx/>
                <a:uFillTx/>
                <a:latin typeface="Helvetica"/>
                <a:cs typeface="Helvetica"/>
                <a:hlinkClick r:id="rId3">
                  <a:extLst>
                    <a:ext uri="{A12FA001-AC4F-418D-AE19-62706E023703}">
                      <ahyp:hlinkClr xmlns:ahyp="http://schemas.microsoft.com/office/drawing/2018/hyperlinkcolor" xmlns="" val="tx"/>
                    </a:ext>
                  </a:extLst>
                </a:hlinkClick>
              </a:rPr>
              <a:t>www.berkshireopportunities.co.uk</a:t>
            </a:r>
            <a:endParaRPr kumimoji="0" lang="en-GB" sz="2800" b="1" i="0" u="none" strike="noStrike" kern="1200" cap="none" spc="-60" normalizeH="0" baseline="0" noProof="0">
              <a:ln>
                <a:noFill/>
              </a:ln>
              <a:solidFill>
                <a:schemeClr val="bg1"/>
              </a:solidFill>
              <a:effectLst/>
              <a:uLnTx/>
              <a:uFillTx/>
              <a:latin typeface="Helvetica"/>
              <a:ea typeface="+mj-ea"/>
              <a:cs typeface="Helvetica"/>
            </a:endParaRPr>
          </a:p>
        </p:txBody>
      </p:sp>
      <p:pic>
        <p:nvPicPr>
          <p:cNvPr id="10" name="Content Placeholder 9">
            <a:extLst>
              <a:ext uri="{FF2B5EF4-FFF2-40B4-BE49-F238E27FC236}">
                <a16:creationId xmlns:a16="http://schemas.microsoft.com/office/drawing/2014/main" id="{04D58546-35F9-B251-BFB8-F451847AC2C4}"/>
              </a:ext>
            </a:extLst>
          </p:cNvPr>
          <p:cNvPicPr>
            <a:picLocks noGrp="1" noRot="1" noChangeAspect="1" noMove="1" noResize="1" noEditPoints="1" noAdjustHandles="1" noChangeArrowheads="1" noChangeShapeType="1" noCrop="1"/>
          </p:cNvPicPr>
          <p:nvPr>
            <p:ph idx="1"/>
          </p:nvPr>
        </p:nvPicPr>
        <p:blipFill rotWithShape="1">
          <a:blip r:embed="rId4"/>
          <a:srcRect t="52364" b="5184"/>
          <a:stretch/>
        </p:blipFill>
        <p:spPr>
          <a:xfrm>
            <a:off x="3915903" y="2341945"/>
            <a:ext cx="3014623" cy="846303"/>
          </a:xfrm>
          <a:prstGeom prst="rect">
            <a:avLst/>
          </a:prstGeom>
        </p:spPr>
      </p:pic>
      <p:pic>
        <p:nvPicPr>
          <p:cNvPr id="15" name="Picture 14">
            <a:hlinkClick r:id="rId3"/>
            <a:extLst>
              <a:ext uri="{FF2B5EF4-FFF2-40B4-BE49-F238E27FC236}">
                <a16:creationId xmlns:a16="http://schemas.microsoft.com/office/drawing/2014/main" id="{FD70CB4D-A09F-6CA0-D40B-BCCF2DF5F7C1}"/>
              </a:ext>
            </a:extLst>
          </p:cNvPr>
          <p:cNvPicPr>
            <a:picLocks noChangeAspect="1"/>
          </p:cNvPicPr>
          <p:nvPr/>
        </p:nvPicPr>
        <p:blipFill>
          <a:blip r:embed="rId5"/>
          <a:stretch>
            <a:fillRect/>
          </a:stretch>
        </p:blipFill>
        <p:spPr>
          <a:xfrm>
            <a:off x="3776285" y="3196998"/>
            <a:ext cx="3293857" cy="2497252"/>
          </a:xfrm>
          <a:prstGeom prst="rect">
            <a:avLst/>
          </a:prstGeom>
          <a:ln w="25400">
            <a:noFill/>
          </a:ln>
        </p:spPr>
      </p:pic>
      <p:sp>
        <p:nvSpPr>
          <p:cNvPr id="17" name="TextBox 16">
            <a:extLst>
              <a:ext uri="{FF2B5EF4-FFF2-40B4-BE49-F238E27FC236}">
                <a16:creationId xmlns:a16="http://schemas.microsoft.com/office/drawing/2014/main" id="{24204CAE-41F2-D477-E362-DA61E9F0DF48}"/>
              </a:ext>
            </a:extLst>
          </p:cNvPr>
          <p:cNvSpPr txBox="1"/>
          <p:nvPr/>
        </p:nvSpPr>
        <p:spPr>
          <a:xfrm>
            <a:off x="3559738" y="5796400"/>
            <a:ext cx="3746530" cy="461665"/>
          </a:xfrm>
          <a:prstGeom prst="rect">
            <a:avLst/>
          </a:prstGeom>
          <a:noFill/>
        </p:spPr>
        <p:txBody>
          <a:bodyPr wrap="square" rtlCol="0">
            <a:spAutoFit/>
          </a:bodyPr>
          <a:lstStyle/>
          <a:p>
            <a:pPr algn="ctr"/>
            <a:r>
              <a:rPr lang="en-GB" sz="2400">
                <a:solidFill>
                  <a:schemeClr val="accent1">
                    <a:lumMod val="75000"/>
                  </a:schemeClr>
                </a:solidFill>
                <a:latin typeface="Helvetica"/>
                <a:cs typeface="Helvetica"/>
              </a:rPr>
              <a:t>Berkshire Careers Guide</a:t>
            </a:r>
          </a:p>
        </p:txBody>
      </p:sp>
      <p:sp>
        <p:nvSpPr>
          <p:cNvPr id="4" name="Title 1">
            <a:extLst>
              <a:ext uri="{FF2B5EF4-FFF2-40B4-BE49-F238E27FC236}">
                <a16:creationId xmlns:a16="http://schemas.microsoft.com/office/drawing/2014/main" id="{7E4CEE5D-0830-1223-9E4C-5636199DE71D}"/>
              </a:ext>
            </a:extLst>
          </p:cNvPr>
          <p:cNvSpPr txBox="1">
            <a:spLocks/>
          </p:cNvSpPr>
          <p:nvPr/>
        </p:nvSpPr>
        <p:spPr>
          <a:xfrm>
            <a:off x="-1" y="773920"/>
            <a:ext cx="3467876" cy="531579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nSpc>
                <a:spcPts val="2460"/>
              </a:lnSpc>
            </a:pPr>
            <a:endParaRPr lang="en-GB" sz="2800" b="1">
              <a:latin typeface="Helvetica"/>
              <a:cs typeface="Helvetica"/>
            </a:endParaRPr>
          </a:p>
          <a:p>
            <a:pPr>
              <a:lnSpc>
                <a:spcPts val="2460"/>
              </a:lnSpc>
            </a:pPr>
            <a:r>
              <a:rPr lang="en-GB" sz="2800" b="1">
                <a:latin typeface="Helvetica"/>
                <a:cs typeface="Helvetica"/>
              </a:rPr>
              <a:t>  More Information</a:t>
            </a:r>
          </a:p>
          <a:p>
            <a:pPr>
              <a:lnSpc>
                <a:spcPts val="2460"/>
              </a:lnSpc>
            </a:pPr>
            <a:endParaRPr lang="en-GB" sz="2400" b="0" i="0" u="none" strike="noStrike" kern="1200" cap="none" spc="-60" normalizeH="0" baseline="0" noProof="0">
              <a:ln>
                <a:noFill/>
              </a:ln>
              <a:solidFill>
                <a:srgbClr val="FFFFFF"/>
              </a:solidFill>
              <a:effectLst/>
              <a:uLnTx/>
              <a:uFillTx/>
              <a:latin typeface="Helvetica"/>
              <a:cs typeface="Helvetica"/>
            </a:endParaRPr>
          </a:p>
          <a:p>
            <a:pPr marL="342900" indent="-342900">
              <a:lnSpc>
                <a:spcPts val="2460"/>
              </a:lnSpc>
              <a:buFont typeface="Arial" panose="020B0604020202020204" pitchFamily="34" charset="0"/>
              <a:buChar char="•"/>
            </a:pPr>
            <a:r>
              <a:rPr lang="en-GB" sz="2400">
                <a:solidFill>
                  <a:schemeClr val="bg1"/>
                </a:solidFill>
                <a:latin typeface="Helvetica"/>
                <a:cs typeface="Helvetica"/>
              </a:rPr>
              <a:t>Gateway to explore jobs, apprenticeships, and courses in Berkshire</a:t>
            </a:r>
          </a:p>
          <a:p>
            <a:pPr marL="342900" indent="-342900">
              <a:lnSpc>
                <a:spcPts val="2460"/>
              </a:lnSpc>
              <a:buFont typeface="Arial" panose="020B0604020202020204" pitchFamily="34" charset="0"/>
              <a:buChar char="•"/>
            </a:pPr>
            <a:endParaRPr lang="en-GB" sz="2400">
              <a:solidFill>
                <a:schemeClr val="bg1"/>
              </a:solidFill>
              <a:latin typeface="Helvetica"/>
              <a:cs typeface="Helvetica"/>
            </a:endParaRPr>
          </a:p>
          <a:p>
            <a:pPr marL="342900" indent="-342900">
              <a:lnSpc>
                <a:spcPts val="2460"/>
              </a:lnSpc>
              <a:buFont typeface="Arial" panose="020B0604020202020204" pitchFamily="34" charset="0"/>
              <a:buChar char="•"/>
            </a:pPr>
            <a:endParaRPr lang="en-GB" sz="2400">
              <a:solidFill>
                <a:schemeClr val="bg1"/>
              </a:solidFill>
              <a:latin typeface="Helvetica"/>
              <a:cs typeface="Helvetica"/>
            </a:endParaRPr>
          </a:p>
          <a:p>
            <a:pPr marL="342900" indent="-342900">
              <a:lnSpc>
                <a:spcPts val="2460"/>
              </a:lnSpc>
              <a:buFont typeface="Arial" panose="020B0604020202020204" pitchFamily="34" charset="0"/>
              <a:buChar char="•"/>
            </a:pPr>
            <a:r>
              <a:rPr lang="en-GB" sz="2400">
                <a:solidFill>
                  <a:schemeClr val="bg1"/>
                </a:solidFill>
                <a:latin typeface="Helvetica"/>
                <a:cs typeface="Helvetica"/>
              </a:rPr>
              <a:t>Key information available for a wide range of jobs</a:t>
            </a:r>
            <a:r>
              <a:rPr lang="en-GB" sz="2400">
                <a:latin typeface="Helvetica"/>
                <a:cs typeface="Helvetica"/>
              </a:rPr>
              <a:t/>
            </a:r>
            <a:br>
              <a:rPr lang="en-GB" sz="2400">
                <a:latin typeface="Helvetica"/>
                <a:cs typeface="Helvetica"/>
              </a:rPr>
            </a:br>
            <a:endParaRPr lang="en-GB" sz="2400">
              <a:latin typeface="Helvetica"/>
              <a:cs typeface="Helvetica"/>
            </a:endParaRPr>
          </a:p>
        </p:txBody>
      </p:sp>
      <p:pic>
        <p:nvPicPr>
          <p:cNvPr id="1026" name="Picture 2" descr="Berkshire Opportunities logo">
            <a:hlinkClick r:id="rId3"/>
            <a:extLst>
              <a:ext uri="{FF2B5EF4-FFF2-40B4-BE49-F238E27FC236}">
                <a16:creationId xmlns:a16="http://schemas.microsoft.com/office/drawing/2014/main" id="{45BCFD92-D7A4-40BE-9FF4-838AD2D892AD}"/>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130685" y="1204017"/>
            <a:ext cx="2604637" cy="1129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7"/>
            <a:extLst>
              <a:ext uri="{FF2B5EF4-FFF2-40B4-BE49-F238E27FC236}">
                <a16:creationId xmlns:a16="http://schemas.microsoft.com/office/drawing/2014/main" id="{08CD40EA-6031-18C7-7AA7-8E6E67688F3C}"/>
              </a:ext>
            </a:extLst>
          </p:cNvPr>
          <p:cNvPicPr>
            <a:picLocks noChangeAspect="1"/>
          </p:cNvPicPr>
          <p:nvPr/>
        </p:nvPicPr>
        <p:blipFill>
          <a:blip r:embed="rId8"/>
          <a:stretch>
            <a:fillRect/>
          </a:stretch>
        </p:blipFill>
        <p:spPr>
          <a:xfrm>
            <a:off x="7121122" y="1306202"/>
            <a:ext cx="4602791" cy="1779897"/>
          </a:xfrm>
          <a:prstGeom prst="rect">
            <a:avLst/>
          </a:prstGeom>
        </p:spPr>
      </p:pic>
      <p:sp>
        <p:nvSpPr>
          <p:cNvPr id="8" name="TextBox 7">
            <a:extLst>
              <a:ext uri="{FF2B5EF4-FFF2-40B4-BE49-F238E27FC236}">
                <a16:creationId xmlns:a16="http://schemas.microsoft.com/office/drawing/2014/main" id="{D00D2FFE-CCAF-1A08-7746-7A53463DD032}"/>
              </a:ext>
            </a:extLst>
          </p:cNvPr>
          <p:cNvSpPr txBox="1"/>
          <p:nvPr/>
        </p:nvSpPr>
        <p:spPr>
          <a:xfrm>
            <a:off x="8256037" y="2071688"/>
            <a:ext cx="602213" cy="369332"/>
          </a:xfrm>
          <a:prstGeom prst="rect">
            <a:avLst/>
          </a:prstGeom>
          <a:solidFill>
            <a:srgbClr val="365791"/>
          </a:solidFill>
        </p:spPr>
        <p:txBody>
          <a:bodyPr wrap="square" rtlCol="0">
            <a:spAutoFit/>
          </a:bodyPr>
          <a:lstStyle/>
          <a:p>
            <a:endParaRPr lang="en-GB"/>
          </a:p>
        </p:txBody>
      </p:sp>
      <p:pic>
        <p:nvPicPr>
          <p:cNvPr id="9" name="Picture 8">
            <a:extLst>
              <a:ext uri="{FF2B5EF4-FFF2-40B4-BE49-F238E27FC236}">
                <a16:creationId xmlns:a16="http://schemas.microsoft.com/office/drawing/2014/main" id="{A4569668-3B02-46A9-0C14-61DF7E63AFF5}"/>
              </a:ext>
            </a:extLst>
          </p:cNvPr>
          <p:cNvPicPr>
            <a:picLocks noChangeAspect="1"/>
          </p:cNvPicPr>
          <p:nvPr/>
        </p:nvPicPr>
        <p:blipFill>
          <a:blip r:embed="rId9"/>
          <a:stretch>
            <a:fillRect/>
          </a:stretch>
        </p:blipFill>
        <p:spPr>
          <a:xfrm>
            <a:off x="7202197" y="3377266"/>
            <a:ext cx="4521715" cy="2151706"/>
          </a:xfrm>
          <a:prstGeom prst="rect">
            <a:avLst/>
          </a:prstGeom>
        </p:spPr>
      </p:pic>
    </p:spTree>
    <p:extLst>
      <p:ext uri="{BB962C8B-B14F-4D97-AF65-F5344CB8AC3E}">
        <p14:creationId xmlns:p14="http://schemas.microsoft.com/office/powerpoint/2010/main" val="1705459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4F209-C901-9D20-16A9-78D67B0CC866}"/>
              </a:ext>
            </a:extLst>
          </p:cNvPr>
          <p:cNvSpPr>
            <a:spLocks noGrp="1"/>
          </p:cNvSpPr>
          <p:nvPr>
            <p:ph type="title"/>
          </p:nvPr>
        </p:nvSpPr>
        <p:spPr/>
        <p:txBody>
          <a:bodyPr/>
          <a:lstStyle/>
          <a:p>
            <a:pPr algn="ctr"/>
            <a:r>
              <a:rPr lang="en-US">
                <a:latin typeface="Helvetica"/>
                <a:cs typeface="Helvetica"/>
              </a:rPr>
              <a:t>Further  </a:t>
            </a:r>
            <a:br>
              <a:rPr lang="en-US">
                <a:latin typeface="Helvetica"/>
                <a:cs typeface="Helvetica"/>
              </a:rPr>
            </a:br>
            <a:r>
              <a:rPr lang="en-US">
                <a:latin typeface="Helvetica"/>
                <a:cs typeface="Helvetica"/>
              </a:rPr>
              <a:t>Resources </a:t>
            </a:r>
            <a:endParaRPr lang="en-US"/>
          </a:p>
        </p:txBody>
      </p:sp>
      <p:sp>
        <p:nvSpPr>
          <p:cNvPr id="3" name="Content Placeholder 2">
            <a:extLst>
              <a:ext uri="{FF2B5EF4-FFF2-40B4-BE49-F238E27FC236}">
                <a16:creationId xmlns:a16="http://schemas.microsoft.com/office/drawing/2014/main" id="{D4D09FAD-2509-99BD-9713-FFF2FC60A480}"/>
              </a:ext>
            </a:extLst>
          </p:cNvPr>
          <p:cNvSpPr>
            <a:spLocks noGrp="1"/>
          </p:cNvSpPr>
          <p:nvPr>
            <p:ph idx="1"/>
          </p:nvPr>
        </p:nvSpPr>
        <p:spPr>
          <a:xfrm>
            <a:off x="3526601" y="1123837"/>
            <a:ext cx="8412480" cy="5632210"/>
          </a:xfrm>
        </p:spPr>
        <p:txBody>
          <a:bodyPr vert="horz" lIns="91440" tIns="45720" rIns="91440" bIns="45720" rtlCol="0" anchor="ctr">
            <a:noAutofit/>
          </a:bodyPr>
          <a:lstStyle/>
          <a:p>
            <a:pPr>
              <a:spcBef>
                <a:spcPts val="600"/>
              </a:spcBef>
              <a:buFont typeface="Arial" panose="020B0604020202020204" pitchFamily="34" charset="0"/>
              <a:buChar char="‒"/>
            </a:pPr>
            <a:r>
              <a:rPr lang="en-US" sz="1800">
                <a:solidFill>
                  <a:srgbClr val="060606"/>
                </a:solidFill>
                <a:latin typeface="Arial" panose="020B0604020202020204" pitchFamily="34" charset="0"/>
                <a:cs typeface="Arial" panose="020B0604020202020204" pitchFamily="34" charset="0"/>
              </a:rPr>
              <a:t>Amazing Apprenticeships - </a:t>
            </a:r>
            <a:r>
              <a:rPr lang="en-US" sz="1800">
                <a:solidFill>
                  <a:srgbClr val="0DA5A8"/>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www.amazingapprenticeships.com/apprenticeship-pack/</a:t>
            </a:r>
            <a:endParaRPr lang="en-US" sz="1800">
              <a:solidFill>
                <a:srgbClr val="0DA5A8"/>
              </a:solidFill>
              <a:latin typeface="Arial" panose="020B0604020202020204" pitchFamily="34" charset="0"/>
              <a:cs typeface="Arial" panose="020B0604020202020204" pitchFamily="34" charset="0"/>
            </a:endParaRPr>
          </a:p>
          <a:p>
            <a:pPr>
              <a:lnSpc>
                <a:spcPct val="100000"/>
              </a:lnSpc>
              <a:spcBef>
                <a:spcPts val="600"/>
              </a:spcBef>
              <a:buFont typeface="Arial" panose="020B0604020202020204" pitchFamily="34" charset="0"/>
              <a:buChar char="‒"/>
            </a:pPr>
            <a:r>
              <a:rPr lang="en-US" sz="1800">
                <a:solidFill>
                  <a:srgbClr val="060606"/>
                </a:solidFill>
                <a:latin typeface="Arial" panose="020B0604020202020204" pitchFamily="34" charset="0"/>
                <a:cs typeface="Arial" panose="020B0604020202020204" pitchFamily="34" charset="0"/>
              </a:rPr>
              <a:t>Apprenticeship vacancies and information online </a:t>
            </a:r>
          </a:p>
          <a:p>
            <a:pPr lvl="1">
              <a:lnSpc>
                <a:spcPct val="100000"/>
              </a:lnSpc>
              <a:spcBef>
                <a:spcPts val="600"/>
              </a:spcBef>
              <a:buFont typeface="Arial" panose="020B0604020202020204" pitchFamily="34" charset="0"/>
              <a:buChar char="‒"/>
              <a:tabLst>
                <a:tab pos="179388" algn="l"/>
              </a:tabLst>
            </a:pPr>
            <a:r>
              <a:rPr lang="en-US">
                <a:solidFill>
                  <a:srgbClr val="0DA5A8"/>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xmlns="" val="tx"/>
                    </a:ext>
                  </a:extLst>
                </a:hlinkClick>
              </a:rPr>
              <a:t>www.apprenticeships.gov.uk</a:t>
            </a:r>
            <a:endParaRPr lang="en-US" u="sng">
              <a:solidFill>
                <a:srgbClr val="0DA5A8"/>
              </a:solidFill>
              <a:latin typeface="Arial" panose="020B0604020202020204" pitchFamily="34" charset="0"/>
              <a:cs typeface="Arial" panose="020B0604020202020204" pitchFamily="34" charset="0"/>
            </a:endParaRPr>
          </a:p>
          <a:p>
            <a:pPr lvl="1">
              <a:lnSpc>
                <a:spcPct val="100000"/>
              </a:lnSpc>
              <a:spcBef>
                <a:spcPts val="600"/>
              </a:spcBef>
              <a:buFont typeface="Arial" panose="020B0604020202020204" pitchFamily="34" charset="0"/>
              <a:buChar char="‒"/>
              <a:tabLst>
                <a:tab pos="179388" algn="l"/>
              </a:tabLst>
            </a:pPr>
            <a:r>
              <a:rPr lang="en-US" u="sng">
                <a:solidFill>
                  <a:srgbClr val="0DA5A8"/>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xmlns="" val="tx"/>
                    </a:ext>
                  </a:extLst>
                </a:hlinkClick>
              </a:rPr>
              <a:t>www.ucas.com/apprenticeships</a:t>
            </a:r>
            <a:endParaRPr lang="en-US" u="sng">
              <a:solidFill>
                <a:srgbClr val="0DA5A8"/>
              </a:solidFill>
              <a:latin typeface="Arial" panose="020B0604020202020204" pitchFamily="34" charset="0"/>
              <a:cs typeface="Arial" panose="020B0604020202020204" pitchFamily="34" charset="0"/>
            </a:endParaRPr>
          </a:p>
          <a:p>
            <a:pPr>
              <a:lnSpc>
                <a:spcPct val="150000"/>
              </a:lnSpc>
              <a:spcBef>
                <a:spcPts val="600"/>
              </a:spcBef>
              <a:buFont typeface="Arial" panose="020B0604020202020204" pitchFamily="34" charset="0"/>
              <a:buChar char="‒"/>
              <a:tabLst>
                <a:tab pos="179388" algn="l"/>
              </a:tabLst>
            </a:pPr>
            <a:r>
              <a:rPr lang="en-US" sz="1800">
                <a:solidFill>
                  <a:srgbClr val="060606"/>
                </a:solidFill>
                <a:latin typeface="Arial" panose="020B0604020202020204" pitchFamily="34" charset="0"/>
                <a:cs typeface="Arial" panose="020B0604020202020204" pitchFamily="34" charset="0"/>
              </a:rPr>
              <a:t>Berkshire Opportunities - </a:t>
            </a:r>
            <a:r>
              <a:rPr lang="en-US" sz="1800">
                <a:solidFill>
                  <a:srgbClr val="0DA5A8"/>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xmlns="" val="tx"/>
                    </a:ext>
                  </a:extLst>
                </a:hlinkClick>
              </a:rPr>
              <a:t>www.berkshireopportunities.co.uk</a:t>
            </a:r>
            <a:endParaRPr lang="en-US" sz="1800">
              <a:solidFill>
                <a:srgbClr val="0DA5A8"/>
              </a:solidFill>
              <a:latin typeface="Arial" panose="020B0604020202020204" pitchFamily="34" charset="0"/>
              <a:cs typeface="Arial" panose="020B0604020202020204" pitchFamily="34" charset="0"/>
            </a:endParaRPr>
          </a:p>
          <a:p>
            <a:pPr>
              <a:lnSpc>
                <a:spcPct val="150000"/>
              </a:lnSpc>
              <a:spcBef>
                <a:spcPts val="600"/>
              </a:spcBef>
              <a:buFontTx/>
              <a:buChar char="-"/>
              <a:tabLst>
                <a:tab pos="179388" algn="l"/>
              </a:tabLst>
            </a:pPr>
            <a:r>
              <a:rPr lang="en-US" sz="1800">
                <a:solidFill>
                  <a:schemeClr val="bg2">
                    <a:lumMod val="10000"/>
                  </a:schemeClr>
                </a:solidFill>
                <a:latin typeface="Arial" panose="020B0604020202020204" pitchFamily="34" charset="0"/>
                <a:cs typeface="Arial" panose="020B0604020202020204" pitchFamily="34" charset="0"/>
              </a:rPr>
              <a:t>Berkshire Local Skills Improvement Plan </a:t>
            </a:r>
            <a:r>
              <a:rPr lang="en-US" sz="1800">
                <a:solidFill>
                  <a:srgbClr val="0DA5A8"/>
                </a:solidFill>
                <a:latin typeface="Arial" panose="020B0604020202020204" pitchFamily="34" charset="0"/>
                <a:cs typeface="Arial" panose="020B0604020202020204" pitchFamily="34" charset="0"/>
                <a:hlinkClick r:id="rId7"/>
              </a:rPr>
              <a:t>Berkshire LSIP Report - Annex A  </a:t>
            </a:r>
            <a:r>
              <a:rPr lang="en-US" sz="1800">
                <a:solidFill>
                  <a:srgbClr val="0DA5A8"/>
                </a:solidFill>
                <a:latin typeface="Arial" panose="020B0604020202020204" pitchFamily="34" charset="0"/>
                <a:cs typeface="Arial" panose="020B0604020202020204" pitchFamily="34" charset="0"/>
              </a:rPr>
              <a:t> </a:t>
            </a:r>
          </a:p>
          <a:p>
            <a:pPr>
              <a:lnSpc>
                <a:spcPct val="150000"/>
              </a:lnSpc>
              <a:spcBef>
                <a:spcPts val="600"/>
              </a:spcBef>
              <a:buFontTx/>
              <a:buChar char="-"/>
              <a:tabLst>
                <a:tab pos="179388" algn="l"/>
              </a:tabLst>
            </a:pPr>
            <a:r>
              <a:rPr lang="en-US" sz="1800">
                <a:solidFill>
                  <a:srgbClr val="060606"/>
                </a:solidFill>
                <a:latin typeface="Arial" panose="020B0604020202020204" pitchFamily="34" charset="0"/>
                <a:cs typeface="Arial" panose="020B0604020202020204" pitchFamily="34" charset="0"/>
              </a:rPr>
              <a:t>National Careers Service - </a:t>
            </a:r>
            <a:r>
              <a:rPr lang="en-US" sz="1800">
                <a:solidFill>
                  <a:srgbClr val="0DA5A8"/>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xmlns="" val="tx"/>
                    </a:ext>
                  </a:extLst>
                </a:hlinkClick>
              </a:rPr>
              <a:t>nationalcareersservice.direct.gov.uk</a:t>
            </a:r>
            <a:endParaRPr lang="en-US" sz="1800">
              <a:solidFill>
                <a:srgbClr val="0DA5A8"/>
              </a:solidFill>
              <a:latin typeface="Arial" panose="020B0604020202020204" pitchFamily="34" charset="0"/>
              <a:cs typeface="Arial" panose="020B0604020202020204" pitchFamily="34" charset="0"/>
            </a:endParaRPr>
          </a:p>
          <a:p>
            <a:pPr>
              <a:lnSpc>
                <a:spcPct val="150000"/>
              </a:lnSpc>
              <a:spcBef>
                <a:spcPts val="600"/>
              </a:spcBef>
              <a:buFont typeface="Arial" panose="020B0604020202020204" pitchFamily="34" charset="0"/>
              <a:buChar char="‒"/>
              <a:tabLst>
                <a:tab pos="179388" algn="l"/>
              </a:tabLst>
            </a:pPr>
            <a:r>
              <a:rPr lang="en-US" sz="1800" b="0" i="0">
                <a:solidFill>
                  <a:schemeClr val="tx1">
                    <a:lumMod val="75000"/>
                  </a:schemeClr>
                </a:solidFill>
                <a:effectLst/>
                <a:latin typeface="Arial" panose="020B0604020202020204" pitchFamily="34" charset="0"/>
                <a:cs typeface="Arial" panose="020B0604020202020204" pitchFamily="34" charset="0"/>
              </a:rPr>
              <a:t>Organisation for Economic Co-operation and Development </a:t>
            </a:r>
            <a:r>
              <a:rPr lang="en-US" sz="1800" b="0" i="0">
                <a:solidFill>
                  <a:srgbClr val="0DA5A8"/>
                </a:solidFill>
                <a:effectLst/>
                <a:latin typeface="Arial" panose="020B0604020202020204" pitchFamily="34" charset="0"/>
                <a:cs typeface="Arial" panose="020B0604020202020204" pitchFamily="34" charset="0"/>
              </a:rPr>
              <a:t>(OECD) </a:t>
            </a:r>
            <a:r>
              <a:rPr lang="en-US" sz="1800">
                <a:solidFill>
                  <a:srgbClr val="0DA5A8"/>
                </a:solidFill>
                <a:latin typeface="Arial" panose="020B0604020202020204" pitchFamily="34" charset="0"/>
                <a:cs typeface="Arial" panose="020B0604020202020204" pitchFamily="34" charset="0"/>
                <a:hlinkClick r:id="rId8"/>
              </a:rPr>
              <a:t>www.oecd.org/en/publications/</a:t>
            </a:r>
            <a:endParaRPr lang="en-US" sz="1800">
              <a:solidFill>
                <a:srgbClr val="0DA5A8"/>
              </a:solidFill>
              <a:latin typeface="Arial" panose="020B0604020202020204" pitchFamily="34" charset="0"/>
              <a:cs typeface="Arial" panose="020B0604020202020204" pitchFamily="34" charset="0"/>
            </a:endParaRPr>
          </a:p>
          <a:p>
            <a:pPr>
              <a:lnSpc>
                <a:spcPct val="150000"/>
              </a:lnSpc>
              <a:spcBef>
                <a:spcPts val="600"/>
              </a:spcBef>
              <a:buFont typeface="Arial" panose="020B0604020202020204" pitchFamily="34" charset="0"/>
              <a:buChar char="‒"/>
              <a:tabLst>
                <a:tab pos="179388" algn="l"/>
              </a:tabLst>
            </a:pPr>
            <a:r>
              <a:rPr lang="en-US" sz="1800">
                <a:solidFill>
                  <a:srgbClr val="060606"/>
                </a:solidFill>
                <a:latin typeface="Arial" panose="020B0604020202020204" pitchFamily="34" charset="0"/>
                <a:cs typeface="Arial" panose="020B0604020202020204" pitchFamily="34" charset="0"/>
              </a:rPr>
              <a:t>Plumplot area insights and income </a:t>
            </a:r>
            <a:r>
              <a:rPr lang="en-US" sz="1800">
                <a:solidFill>
                  <a:srgbClr val="060606"/>
                </a:solidFill>
                <a:latin typeface="Arial" panose="020B0604020202020204" pitchFamily="34" charset="0"/>
                <a:cs typeface="Arial" panose="020B0604020202020204" pitchFamily="34" charset="0"/>
                <a:hlinkClick r:id="rId9"/>
              </a:rPr>
              <a:t>www.plumplot.co.uk/</a:t>
            </a:r>
            <a:endParaRPr lang="en-US" sz="1800">
              <a:solidFill>
                <a:srgbClr val="060606"/>
              </a:solidFill>
              <a:latin typeface="Arial" panose="020B0604020202020204" pitchFamily="34" charset="0"/>
              <a:cs typeface="Arial" panose="020B0604020202020204" pitchFamily="34" charset="0"/>
            </a:endParaRPr>
          </a:p>
          <a:p>
            <a:pPr>
              <a:lnSpc>
                <a:spcPct val="150000"/>
              </a:lnSpc>
              <a:spcBef>
                <a:spcPts val="600"/>
              </a:spcBef>
              <a:buFont typeface="Arial" panose="020B0604020202020204" pitchFamily="34" charset="0"/>
              <a:buChar char="‒"/>
              <a:tabLst>
                <a:tab pos="179388" algn="l"/>
              </a:tabLst>
            </a:pPr>
            <a:r>
              <a:rPr lang="en-US" sz="1800">
                <a:solidFill>
                  <a:srgbClr val="060606"/>
                </a:solidFill>
                <a:latin typeface="Arial" panose="020B0604020202020204" pitchFamily="34" charset="0"/>
                <a:cs typeface="Arial" panose="020B0604020202020204" pitchFamily="34" charset="0"/>
              </a:rPr>
              <a:t>The Careers and Enterprise Company -  </a:t>
            </a:r>
            <a:r>
              <a:rPr lang="en-US" sz="1800">
                <a:solidFill>
                  <a:srgbClr val="0DA5A8"/>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xmlns="" val="tx"/>
                    </a:ext>
                  </a:extLst>
                </a:hlinkClick>
              </a:rPr>
              <a:t>www.careersandenterprise.co.uk</a:t>
            </a:r>
            <a:endParaRPr lang="en-US" sz="1800">
              <a:solidFill>
                <a:srgbClr val="0DA5A8"/>
              </a:solidFill>
              <a:latin typeface="Arial" panose="020B0604020202020204" pitchFamily="34" charset="0"/>
              <a:cs typeface="Arial" panose="020B0604020202020204" pitchFamily="34" charset="0"/>
            </a:endParaRPr>
          </a:p>
          <a:p>
            <a:pPr>
              <a:lnSpc>
                <a:spcPct val="150000"/>
              </a:lnSpc>
              <a:spcBef>
                <a:spcPts val="600"/>
              </a:spcBef>
              <a:buFont typeface="Arial" panose="020B0604020202020204" pitchFamily="34" charset="0"/>
              <a:buChar char="‒"/>
              <a:tabLst>
                <a:tab pos="179388" algn="l"/>
              </a:tabLst>
            </a:pPr>
            <a:r>
              <a:rPr lang="en-US" sz="1800">
                <a:solidFill>
                  <a:schemeClr val="bg2">
                    <a:lumMod val="10000"/>
                  </a:schemeClr>
                </a:solidFill>
                <a:latin typeface="Arial" panose="020B0604020202020204" pitchFamily="34" charset="0"/>
                <a:cs typeface="Arial" panose="020B0604020202020204" pitchFamily="34" charset="0"/>
              </a:rPr>
              <a:t>The Cyber Security </a:t>
            </a:r>
            <a:r>
              <a:rPr lang="en-US" sz="1800">
                <a:solidFill>
                  <a:srgbClr val="06A7A8"/>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xmlns="" val="tx"/>
                    </a:ext>
                  </a:extLst>
                </a:hlinkClick>
              </a:rPr>
              <a:t>Sectoral Analysis 2025</a:t>
            </a:r>
            <a:endParaRPr lang="en-US" sz="1800">
              <a:solidFill>
                <a:srgbClr val="0DA5A8"/>
              </a:solidFill>
              <a:latin typeface="Arial" panose="020B0604020202020204" pitchFamily="34" charset="0"/>
              <a:cs typeface="Arial" panose="020B0604020202020204" pitchFamily="34" charset="0"/>
            </a:endParaRPr>
          </a:p>
          <a:p>
            <a:pPr>
              <a:lnSpc>
                <a:spcPct val="150000"/>
              </a:lnSpc>
              <a:spcBef>
                <a:spcPts val="600"/>
              </a:spcBef>
              <a:buFont typeface="Arial" panose="020B0604020202020204" pitchFamily="34" charset="0"/>
              <a:buChar char="‒"/>
              <a:tabLst>
                <a:tab pos="179388" algn="l"/>
              </a:tabLst>
            </a:pPr>
            <a:r>
              <a:rPr lang="en-US" sz="1800">
                <a:solidFill>
                  <a:srgbClr val="060606"/>
                </a:solidFill>
                <a:latin typeface="Arial" panose="020B0604020202020204" pitchFamily="34" charset="0"/>
                <a:cs typeface="Arial" panose="020B0604020202020204" pitchFamily="34" charset="0"/>
              </a:rPr>
              <a:t>The Skills and Business Hub -</a:t>
            </a:r>
            <a:r>
              <a:rPr lang="en-US" sz="1800">
                <a:solidFill>
                  <a:srgbClr val="0DA5A8"/>
                </a:solidFill>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xmlns="" val="tx"/>
                    </a:ext>
                  </a:extLst>
                </a:hlinkClick>
              </a:rPr>
              <a:t>www.thamesvalleyberkshire.co.uk</a:t>
            </a:r>
            <a:endParaRPr lang="en-US" sz="1800">
              <a:solidFill>
                <a:srgbClr val="0DA5A8"/>
              </a:solidFill>
              <a:latin typeface="Arial" panose="020B0604020202020204" pitchFamily="34" charset="0"/>
              <a:cs typeface="Arial" panose="020B0604020202020204" pitchFamily="34" charset="0"/>
            </a:endParaRPr>
          </a:p>
          <a:p>
            <a:pPr>
              <a:lnSpc>
                <a:spcPct val="150000"/>
              </a:lnSpc>
              <a:spcBef>
                <a:spcPts val="600"/>
              </a:spcBef>
              <a:buFont typeface="Arial" panose="020B0604020202020204" pitchFamily="34" charset="0"/>
              <a:buChar char="‒"/>
              <a:tabLst>
                <a:tab pos="179388" algn="l"/>
              </a:tabLst>
            </a:pPr>
            <a:endParaRPr lang="en-US" sz="1800">
              <a:solidFill>
                <a:srgbClr val="0DA5A8"/>
              </a:solidFill>
              <a:latin typeface="Arial" panose="020B0604020202020204" pitchFamily="34" charset="0"/>
              <a:cs typeface="Arial" panose="020B0604020202020204" pitchFamily="34" charset="0"/>
            </a:endParaRPr>
          </a:p>
          <a:p>
            <a:endParaRPr lang="en-US" sz="1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546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563A568-9C60-5A27-1C4A-6BDB29CBC7FD}"/>
              </a:ext>
            </a:extLst>
          </p:cNvPr>
          <p:cNvSpPr txBox="1">
            <a:spLocks/>
          </p:cNvSpPr>
          <p:nvPr/>
        </p:nvSpPr>
        <p:spPr>
          <a:xfrm>
            <a:off x="1" y="765176"/>
            <a:ext cx="3441600" cy="531154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nSpc>
                <a:spcPts val="2460"/>
              </a:lnSpc>
            </a:pPr>
            <a:endParaRPr lang="en-GB" sz="2800" b="1">
              <a:latin typeface="Calibri" panose="020F0502020204030204" pitchFamily="34" charset="0"/>
            </a:endParaRPr>
          </a:p>
          <a:p>
            <a:pPr>
              <a:lnSpc>
                <a:spcPts val="2460"/>
              </a:lnSpc>
            </a:pPr>
            <a:r>
              <a:rPr lang="en-GB" sz="2800" b="1">
                <a:latin typeface="Calibri" panose="020F0502020204030204" pitchFamily="34" charset="0"/>
              </a:rPr>
              <a:t>  Key facts</a:t>
            </a:r>
          </a:p>
          <a:p>
            <a:pPr>
              <a:lnSpc>
                <a:spcPts val="2460"/>
              </a:lnSpc>
            </a:pPr>
            <a:endParaRPr kumimoji="0" lang="en-GB" sz="2400" i="0" u="none" strike="noStrike" kern="1200" cap="none" spc="-60" normalizeH="0" baseline="0" noProof="0">
              <a:ln>
                <a:noFill/>
              </a:ln>
              <a:solidFill>
                <a:srgbClr val="FFFFFF"/>
              </a:solidFill>
              <a:effectLst/>
              <a:uLnTx/>
              <a:uFillTx/>
              <a:latin typeface="Calibri" panose="020F0502020204030204" pitchFamily="34" charset="0"/>
              <a:ea typeface="+mj-ea"/>
              <a:cs typeface="+mj-cs"/>
            </a:endParaRPr>
          </a:p>
          <a:p>
            <a:pPr marL="342900" indent="-342900">
              <a:lnSpc>
                <a:spcPts val="2460"/>
              </a:lnSpc>
              <a:buFont typeface="Arial" panose="020B0604020202020204" pitchFamily="34" charset="0"/>
              <a:buChar char="•"/>
            </a:pPr>
            <a:r>
              <a:rPr lang="en-US" sz="2000">
                <a:latin typeface="Helvetica" pitchFamily="2" charset="0"/>
              </a:rPr>
              <a:t>The UK average salary was £45.8k in 2024.</a:t>
            </a:r>
          </a:p>
          <a:p>
            <a:pPr marL="342900" indent="-342900">
              <a:lnSpc>
                <a:spcPts val="2460"/>
              </a:lnSpc>
              <a:buFont typeface="Arial" panose="020B0604020202020204" pitchFamily="34" charset="0"/>
              <a:buChar char="•"/>
            </a:pPr>
            <a:endParaRPr lang="en-US" sz="2000">
              <a:latin typeface="Helvetica" pitchFamily="2" charset="0"/>
            </a:endParaRPr>
          </a:p>
          <a:p>
            <a:pPr marL="342900" indent="-342900">
              <a:lnSpc>
                <a:spcPts val="2460"/>
              </a:lnSpc>
              <a:buFont typeface="Arial" panose="020B0604020202020204" pitchFamily="34" charset="0"/>
              <a:buChar char="•"/>
            </a:pPr>
            <a:r>
              <a:rPr lang="en-US" sz="2000">
                <a:latin typeface="Helvetica" pitchFamily="2" charset="0"/>
              </a:rPr>
              <a:t>The average salary ranges between £47.6k in Windsor and Maidenhead and £59.4k in Wokingham. </a:t>
            </a:r>
          </a:p>
          <a:p>
            <a:pPr marL="342900" indent="-342900">
              <a:lnSpc>
                <a:spcPts val="2460"/>
              </a:lnSpc>
              <a:buFont typeface="Arial" panose="020B0604020202020204" pitchFamily="34" charset="0"/>
              <a:buChar char="•"/>
            </a:pPr>
            <a:endParaRPr lang="en-US" sz="2000">
              <a:latin typeface="Helvetica" pitchFamily="2" charset="0"/>
            </a:endParaRPr>
          </a:p>
          <a:p>
            <a:pPr marL="342900" indent="-342900">
              <a:lnSpc>
                <a:spcPts val="2460"/>
              </a:lnSpc>
              <a:buFont typeface="Arial" panose="020B0604020202020204" pitchFamily="34" charset="0"/>
              <a:buChar char="•"/>
            </a:pPr>
            <a:r>
              <a:rPr lang="en-US" sz="2000">
                <a:latin typeface="Helvetica" pitchFamily="2" charset="0"/>
              </a:rPr>
              <a:t>Wokingham has the highest average salary and Windsor and Maidenhead the lowest .</a:t>
            </a:r>
            <a:endParaRPr lang="en-GB" sz="2000">
              <a:latin typeface="Calibri" panose="020F0502020204030204" pitchFamily="34" charset="0"/>
            </a:endParaRPr>
          </a:p>
        </p:txBody>
      </p:sp>
      <p:sp>
        <p:nvSpPr>
          <p:cNvPr id="4" name="TextBox 3">
            <a:extLst>
              <a:ext uri="{FF2B5EF4-FFF2-40B4-BE49-F238E27FC236}">
                <a16:creationId xmlns:a16="http://schemas.microsoft.com/office/drawing/2014/main" id="{B1E38BF9-0796-CFFB-8C2E-42CED6091DA8}"/>
              </a:ext>
            </a:extLst>
          </p:cNvPr>
          <p:cNvSpPr txBox="1"/>
          <p:nvPr/>
        </p:nvSpPr>
        <p:spPr>
          <a:xfrm>
            <a:off x="9563101" y="6358581"/>
            <a:ext cx="1955799" cy="369332"/>
          </a:xfrm>
          <a:prstGeom prst="rect">
            <a:avLst/>
          </a:prstGeom>
          <a:noFill/>
        </p:spPr>
        <p:txBody>
          <a:bodyPr wrap="square" rtlCol="0">
            <a:spAutoFit/>
          </a:bodyPr>
          <a:lstStyle/>
          <a:p>
            <a:r>
              <a:rPr lang="en-GB">
                <a:solidFill>
                  <a:schemeClr val="accent1"/>
                </a:solidFill>
                <a:latin typeface="Helvetica" pitchFamily="2" charset="0"/>
                <a:cs typeface="Calibri" panose="020F0502020204030204" pitchFamily="34" charset="0"/>
              </a:rPr>
              <a:t>Source: ONS</a:t>
            </a:r>
          </a:p>
        </p:txBody>
      </p:sp>
      <p:sp>
        <p:nvSpPr>
          <p:cNvPr id="8" name="TextBox 7">
            <a:extLst>
              <a:ext uri="{FF2B5EF4-FFF2-40B4-BE49-F238E27FC236}">
                <a16:creationId xmlns:a16="http://schemas.microsoft.com/office/drawing/2014/main" id="{5415E67B-A035-72A2-3C27-96CDD65B2850}"/>
              </a:ext>
            </a:extLst>
          </p:cNvPr>
          <p:cNvSpPr txBox="1"/>
          <p:nvPr/>
        </p:nvSpPr>
        <p:spPr>
          <a:xfrm>
            <a:off x="0" y="130087"/>
            <a:ext cx="12192000" cy="523220"/>
          </a:xfrm>
          <a:prstGeom prst="rect">
            <a:avLst/>
          </a:prstGeom>
          <a:noFill/>
        </p:spPr>
        <p:txBody>
          <a:bodyPr wrap="square" rtlCol="0">
            <a:spAutoFit/>
          </a:bodyPr>
          <a:lstStyle/>
          <a:p>
            <a:pPr algn="ctr" defTabSz="914400">
              <a:defRPr/>
            </a:pPr>
            <a:r>
              <a:rPr kumimoji="0" lang="en-GB" sz="2800" i="0" u="none" strike="noStrike" kern="0" cap="none" spc="0" normalizeH="0" baseline="0" noProof="0">
                <a:ln>
                  <a:noFill/>
                </a:ln>
                <a:solidFill>
                  <a:srgbClr val="002060"/>
                </a:solidFill>
                <a:effectLst/>
                <a:uLnTx/>
                <a:uFillTx/>
                <a:latin typeface="Arial" panose="020B0604020202020204" pitchFamily="34" charset="0"/>
                <a:cs typeface="Arial" panose="020B0604020202020204" pitchFamily="34" charset="0"/>
              </a:rPr>
              <a:t>Wokingham is a salary leader in Berkshire</a:t>
            </a:r>
          </a:p>
        </p:txBody>
      </p:sp>
      <p:pic>
        <p:nvPicPr>
          <p:cNvPr id="11" name="Picture 10">
            <a:extLst>
              <a:ext uri="{FF2B5EF4-FFF2-40B4-BE49-F238E27FC236}">
                <a16:creationId xmlns:a16="http://schemas.microsoft.com/office/drawing/2014/main" id="{9E036364-2ED6-AF9C-D6D3-CB8DBDCEE0BA}"/>
              </a:ext>
            </a:extLst>
          </p:cNvPr>
          <p:cNvPicPr>
            <a:picLocks noChangeAspect="1"/>
          </p:cNvPicPr>
          <p:nvPr/>
        </p:nvPicPr>
        <p:blipFill>
          <a:blip r:embed="rId3"/>
          <a:stretch>
            <a:fillRect/>
          </a:stretch>
        </p:blipFill>
        <p:spPr>
          <a:xfrm>
            <a:off x="3441601" y="1096828"/>
            <a:ext cx="9632076" cy="4648244"/>
          </a:xfrm>
          <a:prstGeom prst="rect">
            <a:avLst/>
          </a:prstGeom>
        </p:spPr>
      </p:pic>
    </p:spTree>
    <p:extLst>
      <p:ext uri="{BB962C8B-B14F-4D97-AF65-F5344CB8AC3E}">
        <p14:creationId xmlns:p14="http://schemas.microsoft.com/office/powerpoint/2010/main" val="2389545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AB06B-769A-5F0E-64E8-6DD9510AAF51}"/>
              </a:ext>
            </a:extLst>
          </p:cNvPr>
          <p:cNvSpPr txBox="1">
            <a:spLocks/>
          </p:cNvSpPr>
          <p:nvPr/>
        </p:nvSpPr>
        <p:spPr>
          <a:xfrm>
            <a:off x="0" y="765175"/>
            <a:ext cx="3432175" cy="529272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nSpc>
                <a:spcPts val="2460"/>
              </a:lnSpc>
            </a:pPr>
            <a:endParaRPr lang="en-GB" sz="2800" b="1">
              <a:latin typeface="Calibri" panose="020F0502020204030204" pitchFamily="34" charset="0"/>
            </a:endParaRPr>
          </a:p>
          <a:p>
            <a:pPr>
              <a:lnSpc>
                <a:spcPts val="2460"/>
              </a:lnSpc>
            </a:pPr>
            <a:r>
              <a:rPr lang="en-GB" sz="2800" b="1">
                <a:latin typeface="Calibri" panose="020F0502020204030204" pitchFamily="34" charset="0"/>
              </a:rPr>
              <a:t>  Key facts</a:t>
            </a:r>
            <a:br>
              <a:rPr lang="en-GB" sz="2800" b="1">
                <a:latin typeface="Calibri" panose="020F0502020204030204" pitchFamily="34" charset="0"/>
              </a:rPr>
            </a:br>
            <a:endParaRPr kumimoji="0" lang="en-GB" sz="2400" b="1" i="0" u="none" strike="noStrike" kern="1200" cap="none" spc="-60" normalizeH="0" baseline="0" noProof="0">
              <a:ln>
                <a:noFill/>
              </a:ln>
              <a:solidFill>
                <a:srgbClr val="FFFFFF"/>
              </a:solidFill>
              <a:effectLst/>
              <a:uLnTx/>
              <a:uFillTx/>
              <a:latin typeface="Calibri" panose="020F0502020204030204" pitchFamily="34" charset="0"/>
              <a:ea typeface="+mj-ea"/>
              <a:cs typeface="+mj-cs"/>
            </a:endParaRPr>
          </a:p>
          <a:p>
            <a:pPr marL="342900" indent="-342900">
              <a:lnSpc>
                <a:spcPts val="2460"/>
              </a:lnSpc>
              <a:buFont typeface="Arial" panose="020B0604020202020204" pitchFamily="34" charset="0"/>
              <a:buChar char="•"/>
            </a:pPr>
            <a:r>
              <a:rPr lang="en-GB" sz="2400">
                <a:latin typeface="Calibri" panose="020F0502020204030204" pitchFamily="34" charset="0"/>
              </a:rPr>
              <a:t>The most common occupation in Berkshire is ‘Professional’ (33%)</a:t>
            </a:r>
          </a:p>
          <a:p>
            <a:pPr marL="342900" indent="-342900">
              <a:lnSpc>
                <a:spcPts val="2460"/>
              </a:lnSpc>
              <a:buFont typeface="Arial" panose="020B0604020202020204" pitchFamily="34" charset="0"/>
              <a:buChar char="•"/>
            </a:pPr>
            <a:endParaRPr lang="en-GB" sz="2400">
              <a:latin typeface="Calibri" panose="020F0502020204030204" pitchFamily="34" charset="0"/>
            </a:endParaRPr>
          </a:p>
          <a:p>
            <a:pPr marL="342900" indent="-342900">
              <a:lnSpc>
                <a:spcPts val="2460"/>
              </a:lnSpc>
              <a:buFont typeface="Arial" panose="020B0604020202020204" pitchFamily="34" charset="0"/>
              <a:buChar char="•"/>
            </a:pPr>
            <a:r>
              <a:rPr lang="en-GB" sz="2400">
                <a:latin typeface="Calibri" panose="020F0502020204030204" pitchFamily="34" charset="0"/>
              </a:rPr>
              <a:t>Followed by ‘Associate Professional’ (18%)</a:t>
            </a:r>
          </a:p>
          <a:p>
            <a:pPr marL="342900" indent="-342900">
              <a:lnSpc>
                <a:spcPts val="2460"/>
              </a:lnSpc>
              <a:buFont typeface="Arial" panose="020B0604020202020204" pitchFamily="34" charset="0"/>
              <a:buChar char="•"/>
            </a:pPr>
            <a:endParaRPr lang="en-GB" sz="2400">
              <a:latin typeface="Calibri" panose="020F0502020204030204" pitchFamily="34" charset="0"/>
            </a:endParaRPr>
          </a:p>
          <a:p>
            <a:pPr marL="342900" indent="-342900">
              <a:lnSpc>
                <a:spcPts val="2460"/>
              </a:lnSpc>
              <a:buFont typeface="Arial" panose="020B0604020202020204" pitchFamily="34" charset="0"/>
              <a:buChar char="•"/>
            </a:pPr>
            <a:r>
              <a:rPr lang="en-GB" sz="2400">
                <a:latin typeface="Calibri" panose="020F0502020204030204" pitchFamily="34" charset="0"/>
              </a:rPr>
              <a:t>Then ‘Managers, Directors and Senior Officials’ (11%)</a:t>
            </a:r>
            <a:br>
              <a:rPr lang="en-GB" sz="2400">
                <a:latin typeface="Calibri" panose="020F0502020204030204" pitchFamily="34" charset="0"/>
              </a:rPr>
            </a:br>
            <a:endParaRPr lang="en-GB" sz="2400" b="1">
              <a:latin typeface="Calibri" panose="020F0502020204030204" pitchFamily="34" charset="0"/>
            </a:endParaRPr>
          </a:p>
        </p:txBody>
      </p:sp>
      <p:sp>
        <p:nvSpPr>
          <p:cNvPr id="5" name="TextBox 4">
            <a:extLst>
              <a:ext uri="{FF2B5EF4-FFF2-40B4-BE49-F238E27FC236}">
                <a16:creationId xmlns:a16="http://schemas.microsoft.com/office/drawing/2014/main" id="{C0FB0FAF-9C7C-891D-6BAC-825FDC2665F5}"/>
              </a:ext>
            </a:extLst>
          </p:cNvPr>
          <p:cNvSpPr txBox="1"/>
          <p:nvPr/>
        </p:nvSpPr>
        <p:spPr>
          <a:xfrm>
            <a:off x="10330543" y="6431378"/>
            <a:ext cx="1861457" cy="369332"/>
          </a:xfrm>
          <a:prstGeom prst="rect">
            <a:avLst/>
          </a:prstGeom>
          <a:noFill/>
        </p:spPr>
        <p:txBody>
          <a:bodyPr wrap="square" rtlCol="0">
            <a:spAutoFit/>
          </a:bodyPr>
          <a:lstStyle/>
          <a:p>
            <a:r>
              <a:rPr lang="en-GB">
                <a:solidFill>
                  <a:schemeClr val="accent1"/>
                </a:solidFill>
                <a:latin typeface="Helvetica" pitchFamily="2" charset="0"/>
                <a:cs typeface="Calibri" panose="020F0502020204030204" pitchFamily="34" charset="0"/>
              </a:rPr>
              <a:t>Source: EMSI</a:t>
            </a:r>
          </a:p>
        </p:txBody>
      </p:sp>
      <p:sp>
        <p:nvSpPr>
          <p:cNvPr id="3" name="TextBox 2">
            <a:extLst>
              <a:ext uri="{FF2B5EF4-FFF2-40B4-BE49-F238E27FC236}">
                <a16:creationId xmlns:a16="http://schemas.microsoft.com/office/drawing/2014/main" id="{D2D4C45F-21C6-CEB0-6BAC-13825DCD91DF}"/>
              </a:ext>
            </a:extLst>
          </p:cNvPr>
          <p:cNvSpPr txBox="1"/>
          <p:nvPr/>
        </p:nvSpPr>
        <p:spPr>
          <a:xfrm>
            <a:off x="-163286" y="137781"/>
            <a:ext cx="12192000" cy="507831"/>
          </a:xfrm>
          <a:prstGeom prst="rect">
            <a:avLst/>
          </a:prstGeom>
          <a:noFill/>
        </p:spPr>
        <p:txBody>
          <a:bodyPr wrap="square" rtlCol="0">
            <a:spAutoFit/>
          </a:bodyPr>
          <a:lstStyle/>
          <a:p>
            <a:pPr algn="ctr" defTabSz="914400">
              <a:defRPr/>
            </a:pPr>
            <a:r>
              <a:rPr kumimoji="0" lang="en-GB" sz="2700" i="0" u="none" strike="noStrike" kern="0" cap="none" spc="0" normalizeH="0" baseline="0" noProof="0">
                <a:ln>
                  <a:noFill/>
                </a:ln>
                <a:solidFill>
                  <a:srgbClr val="002060"/>
                </a:solidFill>
                <a:effectLst/>
                <a:uLnTx/>
                <a:uFillTx/>
                <a:latin typeface="Arial" panose="020B0604020202020204" pitchFamily="34" charset="0"/>
                <a:cs typeface="Arial" panose="020B0604020202020204" pitchFamily="34" charset="0"/>
              </a:rPr>
              <a:t>Professional occupations dominate the Job Market in Berkshire</a:t>
            </a:r>
          </a:p>
        </p:txBody>
      </p:sp>
      <p:pic>
        <p:nvPicPr>
          <p:cNvPr id="8" name="Picture 7">
            <a:extLst>
              <a:ext uri="{FF2B5EF4-FFF2-40B4-BE49-F238E27FC236}">
                <a16:creationId xmlns:a16="http://schemas.microsoft.com/office/drawing/2014/main" id="{F53CBC42-B59E-7C0F-0C71-3A8B20634CC9}"/>
              </a:ext>
            </a:extLst>
          </p:cNvPr>
          <p:cNvPicPr>
            <a:picLocks noChangeAspect="1"/>
          </p:cNvPicPr>
          <p:nvPr/>
        </p:nvPicPr>
        <p:blipFill>
          <a:blip r:embed="rId3"/>
          <a:stretch>
            <a:fillRect/>
          </a:stretch>
        </p:blipFill>
        <p:spPr>
          <a:xfrm>
            <a:off x="3432175" y="765174"/>
            <a:ext cx="8962468" cy="5292725"/>
          </a:xfrm>
          <a:prstGeom prst="rect">
            <a:avLst/>
          </a:prstGeom>
        </p:spPr>
      </p:pic>
    </p:spTree>
    <p:extLst>
      <p:ext uri="{BB962C8B-B14F-4D97-AF65-F5344CB8AC3E}">
        <p14:creationId xmlns:p14="http://schemas.microsoft.com/office/powerpoint/2010/main" val="1797919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7E2C1-B38D-5981-4104-0FD7553CFEDF}"/>
              </a:ext>
            </a:extLst>
          </p:cNvPr>
          <p:cNvSpPr>
            <a:spLocks noGrp="1"/>
          </p:cNvSpPr>
          <p:nvPr>
            <p:ph type="title"/>
          </p:nvPr>
        </p:nvSpPr>
        <p:spPr/>
        <p:txBody>
          <a:bodyPr/>
          <a:lstStyle/>
          <a:p>
            <a:r>
              <a:rPr lang="en-GB">
                <a:latin typeface="Arial" panose="020B0604020202020204" pitchFamily="34" charset="0"/>
                <a:cs typeface="Arial" panose="020B0604020202020204" pitchFamily="34" charset="0"/>
              </a:rPr>
              <a:t>Employment forecast 2020-2035</a:t>
            </a:r>
          </a:p>
        </p:txBody>
      </p:sp>
      <p:pic>
        <p:nvPicPr>
          <p:cNvPr id="5" name="Content Placeholder 4">
            <a:extLst>
              <a:ext uri="{FF2B5EF4-FFF2-40B4-BE49-F238E27FC236}">
                <a16:creationId xmlns:a16="http://schemas.microsoft.com/office/drawing/2014/main" id="{FEA83894-78F8-DEDD-00C2-1DD8E59572F3}"/>
              </a:ext>
            </a:extLst>
          </p:cNvPr>
          <p:cNvPicPr>
            <a:picLocks noGrp="1" noChangeAspect="1"/>
          </p:cNvPicPr>
          <p:nvPr>
            <p:ph idx="1"/>
          </p:nvPr>
        </p:nvPicPr>
        <p:blipFill>
          <a:blip r:embed="rId3"/>
          <a:stretch>
            <a:fillRect/>
          </a:stretch>
        </p:blipFill>
        <p:spPr>
          <a:xfrm>
            <a:off x="3520440" y="838200"/>
            <a:ext cx="8290560" cy="5547360"/>
          </a:xfrm>
        </p:spPr>
      </p:pic>
    </p:spTree>
    <p:extLst>
      <p:ext uri="{BB962C8B-B14F-4D97-AF65-F5344CB8AC3E}">
        <p14:creationId xmlns:p14="http://schemas.microsoft.com/office/powerpoint/2010/main" val="1564034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43222AA-4EF1-427F-B292-FAF0CC05B9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0" name="Rectangle 9">
            <a:extLst>
              <a:ext uri="{FF2B5EF4-FFF2-40B4-BE49-F238E27FC236}">
                <a16:creationId xmlns:a16="http://schemas.microsoft.com/office/drawing/2014/main" id="{FAB7EB8E-8A2B-48FD-BAC8-437293299F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4" name="TextBox 3">
            <a:extLst>
              <a:ext uri="{FF2B5EF4-FFF2-40B4-BE49-F238E27FC236}">
                <a16:creationId xmlns:a16="http://schemas.microsoft.com/office/drawing/2014/main" id="{9A58E534-3ED4-6FE1-9233-275347A6BAB3}"/>
              </a:ext>
            </a:extLst>
          </p:cNvPr>
          <p:cNvSpPr txBox="1"/>
          <p:nvPr/>
        </p:nvSpPr>
        <p:spPr>
          <a:xfrm>
            <a:off x="9270263" y="946294"/>
            <a:ext cx="2925318" cy="4493538"/>
          </a:xfrm>
          <a:prstGeom prst="rect">
            <a:avLst/>
          </a:prstGeom>
          <a:noFill/>
        </p:spPr>
        <p:txBody>
          <a:bodyPr wrap="square" rtlCol="0">
            <a:spAutoFit/>
          </a:bodyPr>
          <a:lstStyle/>
          <a:p>
            <a:r>
              <a:rPr lang="en-GB" sz="2600" b="1">
                <a:solidFill>
                  <a:schemeClr val="accent6">
                    <a:lumMod val="10000"/>
                  </a:schemeClr>
                </a:solidFill>
                <a:latin typeface="Arial" panose="020B0604020202020204" pitchFamily="34" charset="0"/>
                <a:cs typeface="Arial" panose="020B0604020202020204" pitchFamily="34" charset="0"/>
              </a:rPr>
              <a:t>Key Fact </a:t>
            </a:r>
          </a:p>
          <a:p>
            <a:endParaRPr lang="en-GB" sz="2600">
              <a:latin typeface="Arial" panose="020B0604020202020204" pitchFamily="34" charset="0"/>
              <a:cs typeface="Arial" panose="020B0604020202020204" pitchFamily="34" charset="0"/>
            </a:endParaRPr>
          </a:p>
          <a:p>
            <a:r>
              <a:rPr lang="en-GB" sz="2600" kern="0">
                <a:solidFill>
                  <a:srgbClr val="000000"/>
                </a:solidFill>
                <a:latin typeface="Arial" panose="020B0604020202020204" pitchFamily="34" charset="0"/>
                <a:ea typeface="Aptos" panose="020B0004020202020204" pitchFamily="34" charset="0"/>
                <a:cs typeface="Arial" panose="020B0604020202020204" pitchFamily="34" charset="0"/>
              </a:rPr>
              <a:t>For employment by occupation, in 2023, 60.1% of Berkshire’s workforce was at Manager, Director or Professional or Associate professional level</a:t>
            </a:r>
            <a:endParaRPr lang="en-GB" sz="260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526CD1EB-08E2-50CB-01C0-563EB2A7A750}"/>
              </a:ext>
            </a:extLst>
          </p:cNvPr>
          <p:cNvSpPr txBox="1"/>
          <p:nvPr/>
        </p:nvSpPr>
        <p:spPr>
          <a:xfrm>
            <a:off x="417456" y="-9087"/>
            <a:ext cx="6153150"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Opportunities in ...</a:t>
            </a:r>
          </a:p>
        </p:txBody>
      </p:sp>
      <p:pic>
        <p:nvPicPr>
          <p:cNvPr id="7" name="Picture 6">
            <a:extLst>
              <a:ext uri="{FF2B5EF4-FFF2-40B4-BE49-F238E27FC236}">
                <a16:creationId xmlns:a16="http://schemas.microsoft.com/office/drawing/2014/main" id="{C3C9AC7D-1A9C-5BBA-B57B-8CB9C54759A5}"/>
              </a:ext>
            </a:extLst>
          </p:cNvPr>
          <p:cNvPicPr>
            <a:picLocks noChangeAspect="1"/>
          </p:cNvPicPr>
          <p:nvPr/>
        </p:nvPicPr>
        <p:blipFill>
          <a:blip r:embed="rId3"/>
          <a:stretch>
            <a:fillRect/>
          </a:stretch>
        </p:blipFill>
        <p:spPr>
          <a:xfrm>
            <a:off x="362525" y="1214738"/>
            <a:ext cx="8416567" cy="5334000"/>
          </a:xfrm>
          <a:prstGeom prst="rect">
            <a:avLst/>
          </a:prstGeom>
        </p:spPr>
      </p:pic>
    </p:spTree>
    <p:extLst>
      <p:ext uri="{BB962C8B-B14F-4D97-AF65-F5344CB8AC3E}">
        <p14:creationId xmlns:p14="http://schemas.microsoft.com/office/powerpoint/2010/main" val="1751269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560EB44-92CB-CA30-F742-65F3D21151A5}"/>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2ABBB681-F4D2-40F2-ACC3-DE0B4B4880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9388ED0-1FEF-4E11-B488-BD661D1AC1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B5EFF2B-E6A1-64EB-6968-411E263936ED}"/>
              </a:ext>
            </a:extLst>
          </p:cNvPr>
          <p:cNvPicPr>
            <a:picLocks noChangeAspect="1"/>
          </p:cNvPicPr>
          <p:nvPr/>
        </p:nvPicPr>
        <p:blipFill>
          <a:blip r:embed="rId3"/>
          <a:stretch>
            <a:fillRect/>
          </a:stretch>
        </p:blipFill>
        <p:spPr>
          <a:xfrm>
            <a:off x="1763015" y="1084397"/>
            <a:ext cx="8269730" cy="5271953"/>
          </a:xfrm>
          <a:prstGeom prst="rect">
            <a:avLst/>
          </a:prstGeom>
        </p:spPr>
      </p:pic>
      <p:sp>
        <p:nvSpPr>
          <p:cNvPr id="5" name="TextBox 4">
            <a:extLst>
              <a:ext uri="{FF2B5EF4-FFF2-40B4-BE49-F238E27FC236}">
                <a16:creationId xmlns:a16="http://schemas.microsoft.com/office/drawing/2014/main" id="{3277005B-C70D-B9B8-214C-B83BD5B8C13B}"/>
              </a:ext>
            </a:extLst>
          </p:cNvPr>
          <p:cNvSpPr txBox="1"/>
          <p:nvPr/>
        </p:nvSpPr>
        <p:spPr>
          <a:xfrm>
            <a:off x="833375" y="458470"/>
            <a:ext cx="11237976" cy="461665"/>
          </a:xfrm>
          <a:prstGeom prst="rect">
            <a:avLst/>
          </a:prstGeom>
          <a:noFill/>
        </p:spPr>
        <p:txBody>
          <a:bodyPr wrap="square" rtlCol="0">
            <a:spAutoFit/>
          </a:bodyPr>
          <a:lstStyle/>
          <a:p>
            <a:r>
              <a:rPr lang="en-GB" sz="2400">
                <a:solidFill>
                  <a:srgbClr val="002060"/>
                </a:solidFill>
                <a:latin typeface="Arial" panose="020B0604020202020204" pitchFamily="34" charset="0"/>
                <a:cs typeface="Arial" panose="020B0604020202020204" pitchFamily="34" charset="0"/>
              </a:rPr>
              <a:t>Number of jobs by occupation type in Berkshire compared with England</a:t>
            </a:r>
          </a:p>
        </p:txBody>
      </p:sp>
    </p:spTree>
    <p:extLst>
      <p:ext uri="{BB962C8B-B14F-4D97-AF65-F5344CB8AC3E}">
        <p14:creationId xmlns:p14="http://schemas.microsoft.com/office/powerpoint/2010/main" val="1283413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hidden="1"/>
          <p:cNvSpPr txBox="1">
            <a:spLocks/>
          </p:cNvSpPr>
          <p:nvPr/>
        </p:nvSpPr>
        <p:spPr>
          <a:xfrm>
            <a:off x="0" y="1289394"/>
            <a:ext cx="12192000" cy="4768506"/>
          </a:xfrm>
          <a:prstGeom prst="rect">
            <a:avLst/>
          </a:prstGeom>
          <a:solidFill>
            <a:schemeClr val="accent1"/>
          </a:solidFill>
        </p:spPr>
        <p:txBody>
          <a:bodyPr vert="horz" lIns="91440" tIns="45720" rIns="91440" bIns="45720" rtlCol="0" anchor="t">
            <a:normAutofit/>
          </a:bodyPr>
          <a:lstStyle/>
          <a:p>
            <a:pPr marL="0" marR="0" lvl="0" indent="0" defTabSz="914400" eaLnBrk="1" fontAlgn="auto" latinLnBrk="0" hangingPunct="1">
              <a:lnSpc>
                <a:spcPts val="2460"/>
              </a:lnSpc>
              <a:spcBef>
                <a:spcPct val="0"/>
              </a:spcBef>
              <a:spcAft>
                <a:spcPts val="0"/>
              </a:spcAft>
              <a:buClrTx/>
              <a:buSzTx/>
              <a:buFontTx/>
              <a:buNone/>
              <a:tabLst/>
              <a:defRPr/>
            </a:pPr>
            <a:r>
              <a:rPr kumimoji="0" lang="en-GB" sz="2200" b="0" i="0" u="none" strike="noStrike" kern="1200" cap="none" spc="-60" normalizeH="0" baseline="0" noProof="0">
                <a:ln>
                  <a:noFill/>
                </a:ln>
                <a:solidFill>
                  <a:schemeClr val="bg1"/>
                </a:solidFill>
                <a:effectLst/>
                <a:uLnTx/>
                <a:uFillTx/>
                <a:latin typeface="Calibri" pitchFamily="34" charset="0"/>
                <a:ea typeface="+mj-ea"/>
                <a:cs typeface="+mj-cs"/>
              </a:rPr>
              <a:t/>
            </a:r>
            <a:br>
              <a:rPr kumimoji="0" lang="en-GB" sz="2200" b="0" i="0" u="none" strike="noStrike" kern="1200" cap="none" spc="-60" normalizeH="0" baseline="0" noProof="0">
                <a:ln>
                  <a:noFill/>
                </a:ln>
                <a:solidFill>
                  <a:schemeClr val="bg1"/>
                </a:solidFill>
                <a:effectLst/>
                <a:uLnTx/>
                <a:uFillTx/>
                <a:latin typeface="Calibri" pitchFamily="34" charset="0"/>
                <a:ea typeface="+mj-ea"/>
                <a:cs typeface="+mj-cs"/>
              </a:rPr>
            </a:br>
            <a:endParaRPr kumimoji="0" lang="en-GB" sz="2200" b="0" i="0" u="none" strike="noStrike" kern="1200" cap="none" spc="-60" normalizeH="0" baseline="0" noProof="0">
              <a:ln>
                <a:noFill/>
              </a:ln>
              <a:solidFill>
                <a:schemeClr val="bg1"/>
              </a:solidFill>
              <a:effectLst/>
              <a:uLnTx/>
              <a:uFillTx/>
              <a:latin typeface="Calibri" pitchFamily="34" charset="0"/>
              <a:ea typeface="+mj-ea"/>
              <a:cs typeface="+mj-cs"/>
            </a:endParaRPr>
          </a:p>
        </p:txBody>
      </p:sp>
      <p:sp>
        <p:nvSpPr>
          <p:cNvPr id="4" name="TextBox 3"/>
          <p:cNvSpPr txBox="1"/>
          <p:nvPr/>
        </p:nvSpPr>
        <p:spPr>
          <a:xfrm>
            <a:off x="0" y="102278"/>
            <a:ext cx="12192000" cy="954107"/>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i="0" u="none" strike="noStrike" kern="0" cap="none" spc="0" normalizeH="0" baseline="0" noProof="0">
                <a:ln>
                  <a:noFill/>
                </a:ln>
                <a:solidFill>
                  <a:srgbClr val="002060"/>
                </a:solidFill>
                <a:effectLst/>
                <a:uLnTx/>
                <a:uFillTx/>
                <a:latin typeface="Arial" panose="020B0604020202020204" pitchFamily="34" charset="0"/>
                <a:cs typeface="Arial" panose="020B0604020202020204" pitchFamily="34" charset="0"/>
              </a:rPr>
              <a:t>Different types of work in Berkshire: Self-employment, SME’s, Part-time Working, Working from home &amp; Portfolio Careers</a:t>
            </a:r>
          </a:p>
        </p:txBody>
      </p:sp>
      <p:sp>
        <p:nvSpPr>
          <p:cNvPr id="16" name="Title 1">
            <a:extLst>
              <a:ext uri="{FF2B5EF4-FFF2-40B4-BE49-F238E27FC236}">
                <a16:creationId xmlns:a16="http://schemas.microsoft.com/office/drawing/2014/main" id="{95947A9B-7B1C-056A-B518-F1191DC586E9}"/>
              </a:ext>
            </a:extLst>
          </p:cNvPr>
          <p:cNvSpPr txBox="1">
            <a:spLocks/>
          </p:cNvSpPr>
          <p:nvPr/>
        </p:nvSpPr>
        <p:spPr>
          <a:xfrm>
            <a:off x="337009" y="1282655"/>
            <a:ext cx="2761791" cy="446858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nSpc>
                <a:spcPct val="120000"/>
              </a:lnSpc>
            </a:pPr>
            <a:r>
              <a:rPr lang="en-GB" sz="2400" b="1">
                <a:solidFill>
                  <a:schemeClr val="bg1">
                    <a:lumMod val="25000"/>
                  </a:schemeClr>
                </a:solidFill>
                <a:latin typeface="Arial" panose="020B0604020202020204" pitchFamily="34" charset="0"/>
                <a:cs typeface="Arial" panose="020B0604020202020204" pitchFamily="34" charset="0"/>
              </a:rPr>
              <a:t>Self-employment</a:t>
            </a:r>
          </a:p>
          <a:p>
            <a:pPr>
              <a:lnSpc>
                <a:spcPct val="120000"/>
              </a:lnSpc>
            </a:pPr>
            <a:r>
              <a:rPr lang="en-GB" sz="3000" b="1">
                <a:solidFill>
                  <a:schemeClr val="bg1">
                    <a:lumMod val="25000"/>
                  </a:schemeClr>
                </a:solidFill>
                <a:latin typeface="Arial" panose="020B0604020202020204" pitchFamily="34" charset="0"/>
                <a:cs typeface="Arial" panose="020B0604020202020204" pitchFamily="34" charset="0"/>
              </a:rPr>
              <a:t>13.2%</a:t>
            </a:r>
          </a:p>
          <a:p>
            <a:pPr>
              <a:lnSpc>
                <a:spcPct val="110000"/>
              </a:lnSpc>
            </a:pPr>
            <a:r>
              <a:rPr lang="en-GB" sz="2400">
                <a:solidFill>
                  <a:schemeClr val="bg1">
                    <a:lumMod val="25000"/>
                  </a:schemeClr>
                </a:solidFill>
                <a:latin typeface="Arial" panose="020B0604020202020204" pitchFamily="34" charset="0"/>
                <a:ea typeface="+mn-ea"/>
                <a:cs typeface="Arial" panose="020B0604020202020204" pitchFamily="34" charset="0"/>
              </a:rPr>
              <a:t>Of people working in Berkshire are self-employed. Self-employment is highest amongst those in skilled trades including construction roles and process, plant, and machine operatives</a:t>
            </a:r>
            <a:r>
              <a:rPr lang="en-GB" sz="2400">
                <a:solidFill>
                  <a:srgbClr val="0DA5A8"/>
                </a:solidFill>
                <a:latin typeface="Arial" panose="020B0604020202020204" pitchFamily="34" charset="0"/>
                <a:ea typeface="+mn-ea"/>
                <a:cs typeface="Arial" panose="020B0604020202020204" pitchFamily="34" charset="0"/>
              </a:rPr>
              <a:t>.</a:t>
            </a:r>
          </a:p>
        </p:txBody>
      </p:sp>
      <p:sp>
        <p:nvSpPr>
          <p:cNvPr id="5" name="TextBox 4">
            <a:extLst>
              <a:ext uri="{FF2B5EF4-FFF2-40B4-BE49-F238E27FC236}">
                <a16:creationId xmlns:a16="http://schemas.microsoft.com/office/drawing/2014/main" id="{3BF1DFFF-7CA2-BCDE-4B4F-C46FFD4A483C}"/>
              </a:ext>
            </a:extLst>
          </p:cNvPr>
          <p:cNvSpPr txBox="1"/>
          <p:nvPr/>
        </p:nvSpPr>
        <p:spPr>
          <a:xfrm>
            <a:off x="3232011" y="2444548"/>
            <a:ext cx="2859871" cy="2769989"/>
          </a:xfrm>
          <a:prstGeom prst="rect">
            <a:avLst/>
          </a:prstGeom>
          <a:noFill/>
        </p:spPr>
        <p:txBody>
          <a:bodyPr wrap="square" rtlCol="0">
            <a:spAutoFit/>
          </a:bodyPr>
          <a:lstStyle/>
          <a:p>
            <a:r>
              <a:rPr lang="en-GB" sz="2400" b="1">
                <a:solidFill>
                  <a:schemeClr val="bg1">
                    <a:lumMod val="25000"/>
                  </a:schemeClr>
                </a:solidFill>
                <a:latin typeface="Arial" panose="020B0604020202020204" pitchFamily="34" charset="0"/>
                <a:cs typeface="Arial" panose="020B0604020202020204" pitchFamily="34" charset="0"/>
              </a:rPr>
              <a:t>SME’s</a:t>
            </a:r>
            <a:br>
              <a:rPr lang="en-GB" sz="2400" b="1">
                <a:solidFill>
                  <a:schemeClr val="bg1">
                    <a:lumMod val="25000"/>
                  </a:schemeClr>
                </a:solidFill>
                <a:latin typeface="Arial" panose="020B0604020202020204" pitchFamily="34" charset="0"/>
                <a:cs typeface="Arial" panose="020B0604020202020204" pitchFamily="34" charset="0"/>
              </a:rPr>
            </a:br>
            <a:r>
              <a:rPr lang="en-GB" sz="3000" b="1">
                <a:solidFill>
                  <a:schemeClr val="bg1">
                    <a:lumMod val="25000"/>
                  </a:schemeClr>
                </a:solidFill>
                <a:latin typeface="Arial" panose="020B0604020202020204" pitchFamily="34" charset="0"/>
                <a:cs typeface="Arial" panose="020B0604020202020204" pitchFamily="34" charset="0"/>
              </a:rPr>
              <a:t>99.4% </a:t>
            </a:r>
          </a:p>
          <a:p>
            <a:r>
              <a:rPr lang="en-GB" sz="2400">
                <a:solidFill>
                  <a:schemeClr val="bg1">
                    <a:lumMod val="25000"/>
                  </a:schemeClr>
                </a:solidFill>
                <a:latin typeface="Arial" panose="020B0604020202020204" pitchFamily="34" charset="0"/>
                <a:cs typeface="Arial" panose="020B0604020202020204" pitchFamily="34" charset="0"/>
              </a:rPr>
              <a:t>of registered businesses in Berkshire are small or medium-sized enterprises</a:t>
            </a:r>
            <a:r>
              <a:rPr lang="en-US">
                <a:solidFill>
                  <a:schemeClr val="bg1">
                    <a:lumMod val="25000"/>
                  </a:schemeClr>
                </a:solidFill>
                <a:latin typeface="Calibri" panose="020F0502020204030204" pitchFamily="34" charset="0"/>
                <a:cs typeface="Calibri" panose="020F0502020204030204" pitchFamily="34" charset="0"/>
              </a:rPr>
              <a:t>.</a:t>
            </a:r>
            <a:endParaRPr lang="en-GB">
              <a:solidFill>
                <a:schemeClr val="bg1">
                  <a:lumMod val="25000"/>
                </a:schemeClr>
              </a:solidFill>
            </a:endParaRPr>
          </a:p>
        </p:txBody>
      </p:sp>
      <p:sp>
        <p:nvSpPr>
          <p:cNvPr id="29" name="TextBox 28">
            <a:extLst>
              <a:ext uri="{FF2B5EF4-FFF2-40B4-BE49-F238E27FC236}">
                <a16:creationId xmlns:a16="http://schemas.microsoft.com/office/drawing/2014/main" id="{2F96B1A7-FEE7-5B23-F30A-9D43579218A5}"/>
              </a:ext>
            </a:extLst>
          </p:cNvPr>
          <p:cNvSpPr txBox="1"/>
          <p:nvPr/>
        </p:nvSpPr>
        <p:spPr>
          <a:xfrm>
            <a:off x="5704673" y="1248819"/>
            <a:ext cx="2896326" cy="2400657"/>
          </a:xfrm>
          <a:prstGeom prst="rect">
            <a:avLst/>
          </a:prstGeom>
          <a:noFill/>
        </p:spPr>
        <p:txBody>
          <a:bodyPr wrap="square" rtlCol="0">
            <a:spAutoFit/>
          </a:bodyPr>
          <a:lstStyle/>
          <a:p>
            <a:r>
              <a:rPr kumimoji="0" lang="en-GB" sz="2400" b="0" i="0" u="none" strike="noStrike" kern="0" cap="none" spc="0" normalizeH="0" baseline="0" noProof="0">
                <a:ln>
                  <a:noFill/>
                </a:ln>
                <a:solidFill>
                  <a:schemeClr val="bg1">
                    <a:lumMod val="25000"/>
                  </a:schemeClr>
                </a:solidFill>
                <a:effectLst/>
                <a:uLnTx/>
                <a:uFillTx/>
                <a:latin typeface="Helvetica" pitchFamily="2" charset="0"/>
              </a:rPr>
              <a:t>Part-time</a:t>
            </a:r>
            <a:r>
              <a:rPr kumimoji="0" lang="en-GB" sz="1600" b="0" i="0" u="none" strike="noStrike" kern="0" cap="none" spc="0" normalizeH="0" baseline="0" noProof="0">
                <a:ln>
                  <a:noFill/>
                </a:ln>
                <a:solidFill>
                  <a:schemeClr val="bg1">
                    <a:lumMod val="25000"/>
                  </a:schemeClr>
                </a:solidFill>
                <a:effectLst/>
                <a:uLnTx/>
                <a:uFillTx/>
                <a:latin typeface="Helvetica" pitchFamily="2" charset="0"/>
              </a:rPr>
              <a:t> </a:t>
            </a:r>
            <a:r>
              <a:rPr kumimoji="0" lang="en-GB" sz="2400" b="0" i="0" u="none" strike="noStrike" kern="0" cap="none" spc="0" normalizeH="0" baseline="0" noProof="0">
                <a:ln>
                  <a:noFill/>
                </a:ln>
                <a:solidFill>
                  <a:schemeClr val="bg1">
                    <a:lumMod val="25000"/>
                  </a:schemeClr>
                </a:solidFill>
                <a:effectLst/>
                <a:uLnTx/>
                <a:uFillTx/>
                <a:latin typeface="Helvetica" pitchFamily="2" charset="0"/>
              </a:rPr>
              <a:t>Working</a:t>
            </a:r>
            <a:r>
              <a:rPr kumimoji="0" lang="en-GB" sz="1600" b="1" i="0" u="none" strike="noStrike" kern="0" cap="none" spc="0" normalizeH="0" baseline="0" noProof="0">
                <a:ln>
                  <a:noFill/>
                </a:ln>
                <a:solidFill>
                  <a:schemeClr val="bg1">
                    <a:lumMod val="25000"/>
                  </a:schemeClr>
                </a:solidFill>
                <a:effectLst/>
                <a:uLnTx/>
                <a:uFillTx/>
                <a:latin typeface="Helvetica" pitchFamily="2" charset="0"/>
              </a:rPr>
              <a:t/>
            </a:r>
            <a:br>
              <a:rPr kumimoji="0" lang="en-GB" sz="1600" b="1" i="0" u="none" strike="noStrike" kern="0" cap="none" spc="0" normalizeH="0" baseline="0" noProof="0">
                <a:ln>
                  <a:noFill/>
                </a:ln>
                <a:solidFill>
                  <a:schemeClr val="bg1">
                    <a:lumMod val="25000"/>
                  </a:schemeClr>
                </a:solidFill>
                <a:effectLst/>
                <a:uLnTx/>
                <a:uFillTx/>
                <a:latin typeface="Helvetica" pitchFamily="2" charset="0"/>
              </a:rPr>
            </a:br>
            <a:r>
              <a:rPr kumimoji="0" lang="en-GB" sz="3000" b="1" i="0" u="none" strike="noStrike" kern="0" cap="none" spc="0" normalizeH="0" baseline="0" noProof="0">
                <a:ln>
                  <a:noFill/>
                </a:ln>
                <a:solidFill>
                  <a:schemeClr val="bg1">
                    <a:lumMod val="25000"/>
                  </a:schemeClr>
                </a:solidFill>
                <a:effectLst/>
                <a:uLnTx/>
                <a:uFillTx/>
                <a:latin typeface="Arial" panose="020B0604020202020204" pitchFamily="34" charset="0"/>
                <a:cs typeface="Arial" panose="020B0604020202020204" pitchFamily="34" charset="0"/>
              </a:rPr>
              <a:t>22.4% </a:t>
            </a:r>
            <a:r>
              <a:rPr kumimoji="0" lang="en-GB" sz="2400" b="1" i="0" u="none" strike="noStrike" kern="0" cap="none" spc="0" normalizeH="0" baseline="0" noProof="0">
                <a:ln>
                  <a:noFill/>
                </a:ln>
                <a:solidFill>
                  <a:schemeClr val="bg1">
                    <a:lumMod val="25000"/>
                  </a:schemeClr>
                </a:solidFill>
                <a:effectLst/>
                <a:uLnTx/>
                <a:uFillTx/>
                <a:latin typeface="Arial" panose="020B0604020202020204" pitchFamily="34" charset="0"/>
                <a:cs typeface="Arial" panose="020B0604020202020204" pitchFamily="34" charset="0"/>
              </a:rPr>
              <a:t/>
            </a:r>
            <a:br>
              <a:rPr kumimoji="0" lang="en-GB" sz="2400" b="1" i="0" u="none" strike="noStrike" kern="0" cap="none" spc="0" normalizeH="0" baseline="0" noProof="0">
                <a:ln>
                  <a:noFill/>
                </a:ln>
                <a:solidFill>
                  <a:schemeClr val="bg1">
                    <a:lumMod val="25000"/>
                  </a:schemeClr>
                </a:solidFill>
                <a:effectLst/>
                <a:uLnTx/>
                <a:uFillTx/>
                <a:latin typeface="Arial" panose="020B0604020202020204" pitchFamily="34" charset="0"/>
                <a:cs typeface="Arial" panose="020B0604020202020204" pitchFamily="34" charset="0"/>
              </a:rPr>
            </a:br>
            <a:r>
              <a:rPr kumimoji="0" lang="en-GB" sz="2400" b="0" i="0" u="none" strike="noStrike" kern="0" cap="none" spc="0" normalizeH="0" baseline="0" noProof="0">
                <a:ln>
                  <a:noFill/>
                </a:ln>
                <a:solidFill>
                  <a:schemeClr val="bg1">
                    <a:lumMod val="25000"/>
                  </a:schemeClr>
                </a:solidFill>
                <a:effectLst/>
                <a:uLnTx/>
                <a:uFillTx/>
                <a:latin typeface="Arial" panose="020B0604020202020204" pitchFamily="34" charset="0"/>
                <a:cs typeface="Arial" panose="020B0604020202020204" pitchFamily="34" charset="0"/>
              </a:rPr>
              <a:t>of those in employment aged 16-64 work </a:t>
            </a:r>
            <a:r>
              <a:rPr kumimoji="0" lang="en-US" altLang="zh-CN" sz="2400" b="0" i="0" u="none" strike="noStrike" kern="0" cap="none" spc="0" normalizeH="0" baseline="0" noProof="0">
                <a:ln>
                  <a:noFill/>
                </a:ln>
                <a:solidFill>
                  <a:schemeClr val="bg1">
                    <a:lumMod val="25000"/>
                  </a:schemeClr>
                </a:solidFill>
                <a:effectLst/>
                <a:uLnTx/>
                <a:uFillTx/>
                <a:latin typeface="Arial" panose="020B0604020202020204" pitchFamily="34" charset="0"/>
                <a:cs typeface="Arial" panose="020B0604020202020204" pitchFamily="34" charset="0"/>
              </a:rPr>
              <a:t>part-time</a:t>
            </a:r>
            <a:r>
              <a:rPr kumimoji="0" lang="en-GB" sz="2400" b="0" i="0" u="none" strike="noStrike" kern="0" cap="none" spc="0" normalizeH="0" baseline="0" noProof="0">
                <a:ln>
                  <a:noFill/>
                </a:ln>
                <a:solidFill>
                  <a:schemeClr val="bg1">
                    <a:lumMod val="25000"/>
                  </a:schemeClr>
                </a:solidFill>
                <a:effectLst/>
                <a:uLnTx/>
                <a:uFillTx/>
                <a:latin typeface="Arial" panose="020B0604020202020204" pitchFamily="34" charset="0"/>
                <a:cs typeface="Arial" panose="020B0604020202020204" pitchFamily="34" charset="0"/>
              </a:rPr>
              <a:t>.</a:t>
            </a:r>
            <a:endParaRPr lang="en-GB" sz="2400">
              <a:solidFill>
                <a:schemeClr val="bg1">
                  <a:lumMod val="25000"/>
                </a:schemeClr>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0FBAA1C3-4B1B-9E2A-F9EF-FCE19FC78763}"/>
              </a:ext>
            </a:extLst>
          </p:cNvPr>
          <p:cNvSpPr txBox="1"/>
          <p:nvPr/>
        </p:nvSpPr>
        <p:spPr>
          <a:xfrm>
            <a:off x="8874171" y="2505027"/>
            <a:ext cx="3203530" cy="1661993"/>
          </a:xfrm>
          <a:prstGeom prst="rect">
            <a:avLst/>
          </a:prstGeom>
          <a:noFill/>
        </p:spPr>
        <p:txBody>
          <a:bodyPr wrap="square" rtlCol="0">
            <a:spAutoFit/>
          </a:bodyPr>
          <a:lstStyle/>
          <a:p>
            <a:pPr defTabSz="914400">
              <a:spcAft>
                <a:spcPts val="600"/>
              </a:spcAft>
              <a:defRPr/>
            </a:pPr>
            <a:r>
              <a:rPr kumimoji="0" lang="en-US" sz="3000" b="1" i="0" u="none" strike="noStrike" kern="0" cap="none" spc="0" normalizeH="0" baseline="0" noProof="0">
                <a:ln>
                  <a:noFill/>
                </a:ln>
                <a:solidFill>
                  <a:schemeClr val="bg1">
                    <a:lumMod val="25000"/>
                  </a:schemeClr>
                </a:solidFill>
                <a:effectLst/>
                <a:uLnTx/>
                <a:uFillTx/>
                <a:latin typeface="Arial" panose="020B0604020202020204" pitchFamily="34" charset="0"/>
                <a:cs typeface="Arial" panose="020B0604020202020204" pitchFamily="34" charset="0"/>
              </a:rPr>
              <a:t>41%</a:t>
            </a:r>
            <a:r>
              <a:rPr kumimoji="0" lang="en-US" sz="2400" i="0" u="none" strike="noStrike" kern="0" cap="none" spc="0" normalizeH="0" baseline="0" noProof="0">
                <a:ln>
                  <a:noFill/>
                </a:ln>
                <a:solidFill>
                  <a:schemeClr val="bg1">
                    <a:lumMod val="25000"/>
                  </a:schemeClr>
                </a:solidFill>
                <a:effectLst/>
                <a:uLnTx/>
                <a:uFillTx/>
                <a:latin typeface="Arial" panose="020B0604020202020204" pitchFamily="34" charset="0"/>
                <a:cs typeface="Arial" panose="020B0604020202020204" pitchFamily="34" charset="0"/>
              </a:rPr>
              <a:t> of people were working primarily from home, compared to 32% across England</a:t>
            </a:r>
            <a:endParaRPr lang="en-GB" sz="2400">
              <a:solidFill>
                <a:schemeClr val="bg1">
                  <a:lumMod val="25000"/>
                </a:schemeClr>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F13D915F-2EF2-A964-E7F1-4E81073024C7}"/>
              </a:ext>
            </a:extLst>
          </p:cNvPr>
          <p:cNvSpPr txBox="1"/>
          <p:nvPr/>
        </p:nvSpPr>
        <p:spPr>
          <a:xfrm>
            <a:off x="5905775" y="4797314"/>
            <a:ext cx="5758991" cy="1292662"/>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buClrTx/>
              <a:buSzTx/>
              <a:buFontTx/>
              <a:buNone/>
              <a:tabLst/>
              <a:defRPr/>
            </a:pPr>
            <a:r>
              <a:rPr kumimoji="0" lang="en-GB" sz="2400" i="0" u="none" strike="noStrike" kern="0" cap="none" spc="0" normalizeH="0" baseline="0" noProof="0">
                <a:ln>
                  <a:noFill/>
                </a:ln>
                <a:solidFill>
                  <a:schemeClr val="bg1"/>
                </a:solidFill>
                <a:effectLst/>
                <a:uLnTx/>
                <a:uFillTx/>
                <a:latin typeface="Helvetica" pitchFamily="2" charset="0"/>
              </a:rPr>
              <a:t>Portfolio Careers</a:t>
            </a:r>
            <a:endParaRPr lang="en-GB" sz="5400" b="1" kern="0">
              <a:solidFill>
                <a:schemeClr val="bg1"/>
              </a:solidFill>
              <a:latin typeface="Helvetica" pitchFamily="2" charset="0"/>
            </a:endParaRPr>
          </a:p>
          <a:p>
            <a:r>
              <a:rPr lang="en-GB" sz="1800" kern="0">
                <a:solidFill>
                  <a:schemeClr val="bg1"/>
                </a:solidFill>
                <a:latin typeface="Helvetica" pitchFamily="2" charset="0"/>
              </a:rPr>
              <a:t>More and more </a:t>
            </a:r>
            <a:r>
              <a:rPr lang="en-US" altLang="zh-CN" sz="1800" kern="0">
                <a:solidFill>
                  <a:schemeClr val="bg1"/>
                </a:solidFill>
                <a:latin typeface="Helvetica" pitchFamily="2" charset="0"/>
              </a:rPr>
              <a:t>young</a:t>
            </a:r>
            <a:r>
              <a:rPr lang="en-GB" sz="1800" kern="0">
                <a:solidFill>
                  <a:schemeClr val="bg1"/>
                </a:solidFill>
                <a:latin typeface="Helvetica" pitchFamily="2" charset="0"/>
              </a:rPr>
              <a:t> people in Berkshire have a second job and enjoy flexible working, thereby suggesting portfolio careers are becoming popular.</a:t>
            </a:r>
          </a:p>
        </p:txBody>
      </p:sp>
      <p:cxnSp>
        <p:nvCxnSpPr>
          <p:cNvPr id="42" name="Straight Connector 41">
            <a:extLst>
              <a:ext uri="{FF2B5EF4-FFF2-40B4-BE49-F238E27FC236}">
                <a16:creationId xmlns:a16="http://schemas.microsoft.com/office/drawing/2014/main" id="{D96FABB3-D634-8879-D0CC-9D32F87D0CEB}"/>
              </a:ext>
            </a:extLst>
          </p:cNvPr>
          <p:cNvCxnSpPr>
            <a:cxnSpLocks/>
          </p:cNvCxnSpPr>
          <p:nvPr/>
        </p:nvCxnSpPr>
        <p:spPr>
          <a:xfrm>
            <a:off x="332892" y="6057901"/>
            <a:ext cx="11517981" cy="0"/>
          </a:xfrm>
          <a:prstGeom prst="line">
            <a:avLst/>
          </a:prstGeom>
          <a:ln w="19050">
            <a:solidFill>
              <a:schemeClr val="accent1">
                <a:alpha val="1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E85E7AF-B8E5-C8FF-D607-7AAFF5C26FB0}"/>
              </a:ext>
            </a:extLst>
          </p:cNvPr>
          <p:cNvSpPr txBox="1"/>
          <p:nvPr/>
        </p:nvSpPr>
        <p:spPr>
          <a:xfrm>
            <a:off x="9797143" y="6431378"/>
            <a:ext cx="2394857" cy="369332"/>
          </a:xfrm>
          <a:prstGeom prst="rect">
            <a:avLst/>
          </a:prstGeom>
          <a:noFill/>
        </p:spPr>
        <p:txBody>
          <a:bodyPr wrap="square" rtlCol="0">
            <a:spAutoFit/>
          </a:bodyPr>
          <a:lstStyle/>
          <a:p>
            <a:pPr algn="r"/>
            <a:r>
              <a:rPr lang="en-GB">
                <a:solidFill>
                  <a:schemeClr val="accent1"/>
                </a:solidFill>
                <a:latin typeface="Calibri" panose="020F0502020204030204" pitchFamily="34" charset="0"/>
                <a:cs typeface="Calibri" panose="020F0502020204030204" pitchFamily="34" charset="0"/>
              </a:rPr>
              <a:t>Sources: </a:t>
            </a:r>
            <a:r>
              <a:rPr lang="en-GB">
                <a:solidFill>
                  <a:schemeClr val="accent1"/>
                </a:solidFill>
                <a:latin typeface="Calibri" panose="020F0502020204030204" pitchFamily="34" charset="0"/>
                <a:cs typeface="Calibri" panose="020F0502020204030204" pitchFamily="34" charset="0"/>
                <a:hlinkClick r:id="rId3"/>
              </a:rPr>
              <a:t>ONS</a:t>
            </a:r>
            <a:r>
              <a:rPr lang="en-US">
                <a:solidFill>
                  <a:schemeClr val="accent1"/>
                </a:solidFill>
                <a:latin typeface="Calibri" panose="020F0502020204030204" pitchFamily="34" charset="0"/>
                <a:cs typeface="Calibri" panose="020F0502020204030204" pitchFamily="34" charset="0"/>
              </a:rPr>
              <a:t>, NOMIS</a:t>
            </a:r>
            <a:endParaRPr lang="en-GB">
              <a:solidFill>
                <a:schemeClr val="accen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36554423"/>
      </p:ext>
    </p:extLst>
  </p:cSld>
  <p:clrMapOvr>
    <a:masterClrMapping/>
  </p:clrMapOvr>
</p:sld>
</file>

<file path=ppt/theme/theme1.xml><?xml version="1.0" encoding="utf-8"?>
<a:theme xmlns:a="http://schemas.openxmlformats.org/drawingml/2006/main" name="Frame">
  <a:themeElements>
    <a:clrScheme name="Custom 3">
      <a:dk1>
        <a:srgbClr val="575553"/>
      </a:dk1>
      <a:lt1>
        <a:srgbClr val="FEFFFE"/>
      </a:lt1>
      <a:dk2>
        <a:srgbClr val="0DA5A8"/>
      </a:dk2>
      <a:lt2>
        <a:srgbClr val="DAD8D7"/>
      </a:lt2>
      <a:accent1>
        <a:srgbClr val="0DA5A8"/>
      </a:accent1>
      <a:accent2>
        <a:srgbClr val="0E7875"/>
      </a:accent2>
      <a:accent3>
        <a:srgbClr val="E8B462"/>
      </a:accent3>
      <a:accent4>
        <a:srgbClr val="EA5F65"/>
      </a:accent4>
      <a:accent5>
        <a:srgbClr val="E1E4E1"/>
      </a:accent5>
      <a:accent6>
        <a:srgbClr val="ECEAED"/>
      </a:accent6>
      <a:hlink>
        <a:srgbClr val="06A7A8"/>
      </a:hlink>
      <a:folHlink>
        <a:srgbClr val="11504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The Skills and Business Hub">
      <a:dk1>
        <a:srgbClr val="28285C"/>
      </a:dk1>
      <a:lt1>
        <a:sysClr val="window" lastClr="FFFFFF"/>
      </a:lt1>
      <a:dk2>
        <a:srgbClr val="28285C"/>
      </a:dk2>
      <a:lt2>
        <a:srgbClr val="E7E6E6"/>
      </a:lt2>
      <a:accent1>
        <a:srgbClr val="E32490"/>
      </a:accent1>
      <a:accent2>
        <a:srgbClr val="C6D500"/>
      </a:accent2>
      <a:accent3>
        <a:srgbClr val="007EA6"/>
      </a:accent3>
      <a:accent4>
        <a:srgbClr val="3F2B56"/>
      </a:accent4>
      <a:accent5>
        <a:srgbClr val="4D4D4D"/>
      </a:accent5>
      <a:accent6>
        <a:srgbClr val="28285C"/>
      </a:accent6>
      <a:hlink>
        <a:srgbClr val="28285C"/>
      </a:hlink>
      <a:folHlink>
        <a:srgbClr val="28285C"/>
      </a:folHlink>
    </a:clrScheme>
    <a:fontScheme name="LE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 Skills and Business Hub presentation template" id="{B4A22ACA-04E6-4671-9EEF-F44839AB47FC}" vid="{1957499E-9C64-4CD7-820E-FF02E868108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b3cc3079-f385-48ce-b0bc-8ee3c3c4b1f4">
      <UserInfo>
        <DisplayName>Dexter Levick (2310)</DisplayName>
        <AccountId>181</AccountId>
        <AccountType/>
      </UserInfo>
      <UserInfo>
        <DisplayName>Isabel Hopley (2022-11)</DisplayName>
        <AccountId>202</AccountId>
        <AccountType/>
      </UserInfo>
      <UserInfo>
        <DisplayName>Jessi Loftus</DisplayName>
        <AccountId>12</AccountId>
        <AccountType/>
      </UserInfo>
      <UserInfo>
        <DisplayName>Sue Sharp (2022-10)</DisplayName>
        <AccountId>163</AccountId>
        <AccountType/>
      </UserInfo>
      <UserInfo>
        <DisplayName>Denise Firth</DisplayName>
        <AccountId>205</AccountId>
        <AccountType/>
      </UserInfo>
      <UserInfo>
        <DisplayName>Margot Tomkinson-Smith (2311)</DisplayName>
        <AccountId>31</AccountId>
        <AccountType/>
      </UserInfo>
      <UserInfo>
        <DisplayName>Ray McGroarty</DisplayName>
        <AccountId>326</AccountId>
        <AccountType/>
      </UserInfo>
      <UserInfo>
        <DisplayName>Meg Vockins</DisplayName>
        <AccountId>429</AccountId>
        <AccountType/>
      </UserInfo>
      <UserInfo>
        <DisplayName>Allison Giles</DisplayName>
        <AccountId>13</AccountId>
        <AccountType/>
      </UserInfo>
    </SharedWithUsers>
    <lcf76f155ced4ddcb4097134ff3c332f xmlns="234782e6-ac7d-482f-8347-036bfc543169">
      <Terms xmlns="http://schemas.microsoft.com/office/infopath/2007/PartnerControls"/>
    </lcf76f155ced4ddcb4097134ff3c332f>
    <TaxCatchAll xmlns="b3cc3079-f385-48ce-b0bc-8ee3c3c4b1f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10B11704403A94AA7EFA65197244B23" ma:contentTypeVersion="19" ma:contentTypeDescription="Create a new document." ma:contentTypeScope="" ma:versionID="5bbfdb26bc9ca641fbcebe610c9d42a2">
  <xsd:schema xmlns:xsd="http://www.w3.org/2001/XMLSchema" xmlns:xs="http://www.w3.org/2001/XMLSchema" xmlns:p="http://schemas.microsoft.com/office/2006/metadata/properties" xmlns:ns2="234782e6-ac7d-482f-8347-036bfc543169" xmlns:ns3="b3cc3079-f385-48ce-b0bc-8ee3c3c4b1f4" targetNamespace="http://schemas.microsoft.com/office/2006/metadata/properties" ma:root="true" ma:fieldsID="e4e5310266579b3f1c76b7ced13fd146" ns2:_="" ns3:_="">
    <xsd:import namespace="234782e6-ac7d-482f-8347-036bfc543169"/>
    <xsd:import namespace="b3cc3079-f385-48ce-b0bc-8ee3c3c4b1f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4782e6-ac7d-482f-8347-036bfc5431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faa703d-3e32-4200-a049-2f4cab6bfc5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3cc3079-f385-48ce-b0bc-8ee3c3c4b1f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bcc6eec-d47d-4204-8f71-d09d9ee89096}" ma:internalName="TaxCatchAll" ma:showField="CatchAllData" ma:web="b3cc3079-f385-48ce-b0bc-8ee3c3c4b1f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D05F4F-63D2-4052-B7A2-463BA26ED2B7}">
  <ds:schemaRefs>
    <ds:schemaRef ds:uri="http://schemas.microsoft.com/sharepoint/v3/contenttype/forms"/>
  </ds:schemaRefs>
</ds:datastoreItem>
</file>

<file path=customXml/itemProps2.xml><?xml version="1.0" encoding="utf-8"?>
<ds:datastoreItem xmlns:ds="http://schemas.openxmlformats.org/officeDocument/2006/customXml" ds:itemID="{4E2A41C6-62EB-4BC0-8C43-32CCF280B8C2}">
  <ds:schemaRefs>
    <ds:schemaRef ds:uri="http://purl.org/dc/terms/"/>
    <ds:schemaRef ds:uri="http://schemas.openxmlformats.org/package/2006/metadata/core-properties"/>
    <ds:schemaRef ds:uri="b3cc3079-f385-48ce-b0bc-8ee3c3c4b1f4"/>
    <ds:schemaRef ds:uri="http://purl.org/dc/dcmitype/"/>
    <ds:schemaRef ds:uri="http://schemas.microsoft.com/office/infopath/2007/PartnerControls"/>
    <ds:schemaRef ds:uri="http://schemas.microsoft.com/office/2006/documentManagement/types"/>
    <ds:schemaRef ds:uri="http://schemas.microsoft.com/office/2006/metadata/properties"/>
    <ds:schemaRef ds:uri="234782e6-ac7d-482f-8347-036bfc543169"/>
    <ds:schemaRef ds:uri="http://www.w3.org/XML/1998/namespace"/>
    <ds:schemaRef ds:uri="http://purl.org/dc/elements/1.1/"/>
  </ds:schemaRefs>
</ds:datastoreItem>
</file>

<file path=customXml/itemProps3.xml><?xml version="1.0" encoding="utf-8"?>
<ds:datastoreItem xmlns:ds="http://schemas.openxmlformats.org/officeDocument/2006/customXml" ds:itemID="{14521503-252B-4C1C-A6C0-DFC90E1C08BB}">
  <ds:schemaRefs>
    <ds:schemaRef ds:uri="234782e6-ac7d-482f-8347-036bfc543169"/>
    <ds:schemaRef ds:uri="b3cc3079-f385-48ce-b0bc-8ee3c3c4b1f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TM03457475[[fn=框架]]</Template>
  <TotalTime>18</TotalTime>
  <Words>3735</Words>
  <Application>Microsoft Office PowerPoint</Application>
  <PresentationFormat>Widescreen</PresentationFormat>
  <Paragraphs>391</Paragraphs>
  <Slides>35</Slides>
  <Notes>32</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35</vt:i4>
      </vt:variant>
    </vt:vector>
  </HeadingPairs>
  <TitlesOfParts>
    <vt:vector size="52" baseType="lpstr">
      <vt:lpstr>Microsoft YaHei UI Light</vt:lpstr>
      <vt:lpstr>Aptos</vt:lpstr>
      <vt:lpstr>Arial</vt:lpstr>
      <vt:lpstr>Arial,Sans-Serif</vt:lpstr>
      <vt:lpstr>Calibri</vt:lpstr>
      <vt:lpstr>Corbel</vt:lpstr>
      <vt:lpstr>GDS Transport</vt:lpstr>
      <vt:lpstr>Helvetica</vt:lpstr>
      <vt:lpstr>Manrope</vt:lpstr>
      <vt:lpstr>Roboto</vt:lpstr>
      <vt:lpstr>system-ui</vt:lpstr>
      <vt:lpstr>Times New Roman</vt:lpstr>
      <vt:lpstr>TotalSans</vt:lpstr>
      <vt:lpstr>Wingdings 2</vt:lpstr>
      <vt:lpstr>幼圆</vt:lpstr>
      <vt:lpstr>Frame</vt:lpstr>
      <vt:lpstr>Office Theme</vt:lpstr>
      <vt:lpstr>PowerPoint Presentation</vt:lpstr>
      <vt:lpstr>PowerPoint Presentation</vt:lpstr>
      <vt:lpstr>PowerPoint Presentation</vt:lpstr>
      <vt:lpstr>PowerPoint Presentation</vt:lpstr>
      <vt:lpstr>PowerPoint Presentation</vt:lpstr>
      <vt:lpstr>Employment forecast 2020-2035</vt:lpstr>
      <vt:lpstr>PowerPoint Presentation</vt:lpstr>
      <vt:lpstr>PowerPoint Presentation</vt:lpstr>
      <vt:lpstr>PowerPoint Presentation</vt:lpstr>
      <vt:lpstr>PowerPoint Presentation</vt:lpstr>
      <vt:lpstr>Priority Sectors in Berkshire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Study Levels and Apprenticeships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facts  27% of Berkshire employers who recruit school leavers believe they are poorly prepared for work.   Of these, 12% say they believe young people have a poor attitude / lack motivation. So whilst most don’t think this, a fair chunk do.</vt:lpstr>
      <vt:lpstr>PowerPoint Presentation</vt:lpstr>
      <vt:lpstr>PowerPoint Presentation</vt:lpstr>
      <vt:lpstr>PowerPoint Presentation</vt:lpstr>
      <vt:lpstr>PowerPoint Presentation</vt:lpstr>
      <vt:lpstr>Further   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Careers in Berkshire: Local labour market information</dc:title>
  <dc:creator>Abby Lacey</dc:creator>
  <cp:lastModifiedBy>Judith Bubb</cp:lastModifiedBy>
  <cp:revision>1</cp:revision>
  <cp:lastPrinted>2025-03-27T08:38:37Z</cp:lastPrinted>
  <dcterms:created xsi:type="dcterms:W3CDTF">2019-11-26T16:48:38Z</dcterms:created>
  <dcterms:modified xsi:type="dcterms:W3CDTF">2025-12-18T17:24:31Z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0x010100510B11704403A94AA7EFA65197244B23</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ies>
</file>