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sldIdLst>
    <p:sldId id="275" r:id="rId5"/>
    <p:sldId id="276" r:id="rId6"/>
    <p:sldId id="571" r:id="rId7"/>
    <p:sldId id="398" r:id="rId8"/>
    <p:sldId id="277" r:id="rId9"/>
    <p:sldId id="343" r:id="rId10"/>
    <p:sldId id="376" r:id="rId11"/>
    <p:sldId id="377" r:id="rId12"/>
    <p:sldId id="378" r:id="rId13"/>
    <p:sldId id="379" r:id="rId14"/>
    <p:sldId id="401" r:id="rId15"/>
    <p:sldId id="385" r:id="rId16"/>
    <p:sldId id="393" r:id="rId17"/>
    <p:sldId id="400" r:id="rId18"/>
    <p:sldId id="384" r:id="rId19"/>
    <p:sldId id="394" r:id="rId20"/>
    <p:sldId id="395" r:id="rId21"/>
    <p:sldId id="386" r:id="rId22"/>
    <p:sldId id="396" r:id="rId23"/>
    <p:sldId id="402" r:id="rId24"/>
    <p:sldId id="390" r:id="rId25"/>
    <p:sldId id="389" r:id="rId26"/>
    <p:sldId id="391" r:id="rId27"/>
    <p:sldId id="387" r:id="rId28"/>
    <p:sldId id="388" r:id="rId29"/>
    <p:sldId id="364" r:id="rId30"/>
    <p:sldId id="285" r:id="rId31"/>
    <p:sldId id="365" r:id="rId32"/>
    <p:sldId id="345" r:id="rId33"/>
    <p:sldId id="381" r:id="rId34"/>
    <p:sldId id="399" r:id="rId35"/>
    <p:sldId id="291" r:id="rId36"/>
    <p:sldId id="299" r:id="rId37"/>
    <p:sldId id="302" r:id="rId38"/>
    <p:sldId id="357" r:id="rId39"/>
    <p:sldId id="397" r:id="rId40"/>
    <p:sldId id="374" r:id="rId41"/>
    <p:sldId id="404" r:id="rId42"/>
    <p:sldId id="382" r:id="rId43"/>
    <p:sldId id="331"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0F3"/>
    <a:srgbClr val="0093D3"/>
    <a:srgbClr val="00B0F0"/>
    <a:srgbClr val="001570"/>
    <a:srgbClr val="002060"/>
    <a:srgbClr val="231247"/>
    <a:srgbClr val="0D0D6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96CF73-BCA2-47EC-9BE2-9B418166075E}" v="10" dt="2022-09-06T16:47:13.7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8321" autoAdjust="0"/>
  </p:normalViewPr>
  <p:slideViewPr>
    <p:cSldViewPr>
      <p:cViewPr varScale="1">
        <p:scale>
          <a:sx n="39" d="100"/>
          <a:sy n="39" d="100"/>
        </p:scale>
        <p:origin x="1264"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Ging" userId="be0264e7-2972-4d66-be65-a1afc1c21b48" providerId="ADAL" clId="{7996CF73-BCA2-47EC-9BE2-9B418166075E}"/>
    <pc:docChg chg="undo custSel addSld delSld modSld">
      <pc:chgData name="Peter Ging" userId="be0264e7-2972-4d66-be65-a1afc1c21b48" providerId="ADAL" clId="{7996CF73-BCA2-47EC-9BE2-9B418166075E}" dt="2022-09-06T16:47:15.297" v="33" actId="47"/>
      <pc:docMkLst>
        <pc:docMk/>
      </pc:docMkLst>
      <pc:sldChg chg="add">
        <pc:chgData name="Peter Ging" userId="be0264e7-2972-4d66-be65-a1afc1c21b48" providerId="ADAL" clId="{7996CF73-BCA2-47EC-9BE2-9B418166075E}" dt="2022-09-06T16:47:13.746" v="32"/>
        <pc:sldMkLst>
          <pc:docMk/>
          <pc:sldMk cId="2635285990" sldId="345"/>
        </pc:sldMkLst>
      </pc:sldChg>
      <pc:sldChg chg="modSp mod">
        <pc:chgData name="Peter Ging" userId="be0264e7-2972-4d66-be65-a1afc1c21b48" providerId="ADAL" clId="{7996CF73-BCA2-47EC-9BE2-9B418166075E}" dt="2022-09-06T16:43:31.705" v="29" actId="20577"/>
        <pc:sldMkLst>
          <pc:docMk/>
          <pc:sldMk cId="1380104252" sldId="364"/>
        </pc:sldMkLst>
        <pc:spChg chg="mod">
          <ac:chgData name="Peter Ging" userId="be0264e7-2972-4d66-be65-a1afc1c21b48" providerId="ADAL" clId="{7996CF73-BCA2-47EC-9BE2-9B418166075E}" dt="2022-09-06T16:43:31.705" v="29" actId="20577"/>
          <ac:spMkLst>
            <pc:docMk/>
            <pc:sldMk cId="1380104252" sldId="364"/>
            <ac:spMk id="3" creationId="{00000000-0000-0000-0000-000000000000}"/>
          </ac:spMkLst>
        </pc:spChg>
      </pc:sldChg>
      <pc:sldChg chg="modSp mod">
        <pc:chgData name="Peter Ging" userId="be0264e7-2972-4d66-be65-a1afc1c21b48" providerId="ADAL" clId="{7996CF73-BCA2-47EC-9BE2-9B418166075E}" dt="2022-09-04T16:47:10.215" v="9" actId="20577"/>
        <pc:sldMkLst>
          <pc:docMk/>
          <pc:sldMk cId="512081046" sldId="377"/>
        </pc:sldMkLst>
        <pc:spChg chg="mod">
          <ac:chgData name="Peter Ging" userId="be0264e7-2972-4d66-be65-a1afc1c21b48" providerId="ADAL" clId="{7996CF73-BCA2-47EC-9BE2-9B418166075E}" dt="2022-09-04T16:47:10.215" v="9" actId="20577"/>
          <ac:spMkLst>
            <pc:docMk/>
            <pc:sldMk cId="512081046" sldId="377"/>
            <ac:spMk id="3" creationId="{00000000-0000-0000-0000-000000000000}"/>
          </ac:spMkLst>
        </pc:spChg>
      </pc:sldChg>
      <pc:sldChg chg="modSp mod">
        <pc:chgData name="Peter Ging" userId="be0264e7-2972-4d66-be65-a1afc1c21b48" providerId="ADAL" clId="{7996CF73-BCA2-47EC-9BE2-9B418166075E}" dt="2022-09-05T16:46:38.026" v="11" actId="27636"/>
        <pc:sldMkLst>
          <pc:docMk/>
          <pc:sldMk cId="665553283" sldId="378"/>
        </pc:sldMkLst>
        <pc:spChg chg="mod">
          <ac:chgData name="Peter Ging" userId="be0264e7-2972-4d66-be65-a1afc1c21b48" providerId="ADAL" clId="{7996CF73-BCA2-47EC-9BE2-9B418166075E}" dt="2022-09-05T16:46:38.026" v="11" actId="27636"/>
          <ac:spMkLst>
            <pc:docMk/>
            <pc:sldMk cId="665553283" sldId="378"/>
            <ac:spMk id="3" creationId="{00000000-0000-0000-0000-000000000000}"/>
          </ac:spMkLst>
        </pc:spChg>
      </pc:sldChg>
      <pc:sldChg chg="add del">
        <pc:chgData name="Peter Ging" userId="be0264e7-2972-4d66-be65-a1afc1c21b48" providerId="ADAL" clId="{7996CF73-BCA2-47EC-9BE2-9B418166075E}" dt="2022-09-06T16:47:15.297" v="33" actId="47"/>
        <pc:sldMkLst>
          <pc:docMk/>
          <pc:sldMk cId="3599166345" sldId="403"/>
        </pc:sldMkLst>
      </pc:sldChg>
      <pc:sldChg chg="add">
        <pc:chgData name="Peter Ging" userId="be0264e7-2972-4d66-be65-a1afc1c21b48" providerId="ADAL" clId="{7996CF73-BCA2-47EC-9BE2-9B418166075E}" dt="2022-09-06T16:24:59.710" v="12"/>
        <pc:sldMkLst>
          <pc:docMk/>
          <pc:sldMk cId="2447778444" sldId="5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2D4861-AC2F-4612-AFFD-C75D2B464BD1}" type="datetimeFigureOut">
              <a:rPr lang="en-GB" smtClean="0"/>
              <a:t>09/09/2022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AFCC4F-1A86-48C8-94A6-45A8C5C43194}" type="slidenum">
              <a:rPr lang="en-GB" smtClean="0"/>
              <a:t>‹#›</a:t>
            </a:fld>
            <a:endParaRPr lang="en-GB"/>
          </a:p>
        </p:txBody>
      </p:sp>
    </p:spTree>
    <p:extLst>
      <p:ext uri="{BB962C8B-B14F-4D97-AF65-F5344CB8AC3E}">
        <p14:creationId xmlns:p14="http://schemas.microsoft.com/office/powerpoint/2010/main" val="1108176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PG</a:t>
            </a:r>
            <a:endParaRPr lang="en-GB" dirty="0"/>
          </a:p>
        </p:txBody>
      </p:sp>
      <p:sp>
        <p:nvSpPr>
          <p:cNvPr id="4" name="Slide Number Placeholder 3"/>
          <p:cNvSpPr>
            <a:spLocks noGrp="1"/>
          </p:cNvSpPr>
          <p:nvPr>
            <p:ph type="sldNum" sz="quarter" idx="10"/>
          </p:nvPr>
        </p:nvSpPr>
        <p:spPr/>
        <p:txBody>
          <a:bodyPr/>
          <a:lstStyle/>
          <a:p>
            <a:fld id="{5B45E580-2258-4123-9BC0-E0997249E0AC}" type="slidenum">
              <a:rPr lang="en-GB" smtClean="0"/>
              <a:t>1</a:t>
            </a:fld>
            <a:endParaRPr lang="en-GB"/>
          </a:p>
        </p:txBody>
      </p:sp>
    </p:spTree>
    <p:extLst>
      <p:ext uri="{BB962C8B-B14F-4D97-AF65-F5344CB8AC3E}">
        <p14:creationId xmlns:p14="http://schemas.microsoft.com/office/powerpoint/2010/main" val="382142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5B45E580-2258-4123-9BC0-E0997249E0AC}" type="slidenum">
              <a:rPr lang="en-GB" smtClean="0"/>
              <a:t>11</a:t>
            </a:fld>
            <a:endParaRPr lang="en-GB"/>
          </a:p>
        </p:txBody>
      </p:sp>
    </p:spTree>
    <p:extLst>
      <p:ext uri="{BB962C8B-B14F-4D97-AF65-F5344CB8AC3E}">
        <p14:creationId xmlns:p14="http://schemas.microsoft.com/office/powerpoint/2010/main" val="37049179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12</a:t>
            </a:fld>
            <a:endParaRPr lang="en-GB"/>
          </a:p>
        </p:txBody>
      </p:sp>
    </p:spTree>
    <p:extLst>
      <p:ext uri="{BB962C8B-B14F-4D97-AF65-F5344CB8AC3E}">
        <p14:creationId xmlns:p14="http://schemas.microsoft.com/office/powerpoint/2010/main" val="196019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PMG</a:t>
            </a:r>
          </a:p>
          <a:p>
            <a:r>
              <a:rPr lang="en-GB" dirty="0"/>
              <a:t>- Talk parents through stage of the process</a:t>
            </a:r>
          </a:p>
        </p:txBody>
      </p:sp>
      <p:sp>
        <p:nvSpPr>
          <p:cNvPr id="4" name="Slide Number Placeholder 3"/>
          <p:cNvSpPr>
            <a:spLocks noGrp="1"/>
          </p:cNvSpPr>
          <p:nvPr>
            <p:ph type="sldNum" sz="quarter" idx="10"/>
          </p:nvPr>
        </p:nvSpPr>
        <p:spPr/>
        <p:txBody>
          <a:bodyPr/>
          <a:lstStyle/>
          <a:p>
            <a:pPr lvl="0"/>
            <a:fld id="{6DCB20EF-60E4-4D3A-9650-88C41CE33686}" type="slidenum">
              <a:rPr lang="en-GB" smtClean="0"/>
              <a:t>13</a:t>
            </a:fld>
            <a:endParaRPr lang="en-GB"/>
          </a:p>
        </p:txBody>
      </p:sp>
    </p:spTree>
    <p:extLst>
      <p:ext uri="{BB962C8B-B14F-4D97-AF65-F5344CB8AC3E}">
        <p14:creationId xmlns:p14="http://schemas.microsoft.com/office/powerpoint/2010/main" val="2468880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PMG</a:t>
            </a:r>
          </a:p>
          <a:p>
            <a:r>
              <a:rPr lang="en-GB" dirty="0"/>
              <a:t>- How</a:t>
            </a:r>
            <a:r>
              <a:rPr lang="en-GB" baseline="0" dirty="0"/>
              <a:t> parents can help (active engagement with course searches, visiting on open days – either virtual or in person – being aware of deadlines, pay and send, send of meetings – the triple check)</a:t>
            </a:r>
            <a:endParaRPr lang="en-GB" dirty="0"/>
          </a:p>
        </p:txBody>
      </p:sp>
      <p:sp>
        <p:nvSpPr>
          <p:cNvPr id="4" name="Slide Number Placeholder 3"/>
          <p:cNvSpPr>
            <a:spLocks noGrp="1"/>
          </p:cNvSpPr>
          <p:nvPr>
            <p:ph type="sldNum" sz="quarter" idx="10"/>
          </p:nvPr>
        </p:nvSpPr>
        <p:spPr/>
        <p:txBody>
          <a:bodyPr/>
          <a:lstStyle/>
          <a:p>
            <a:pPr lvl="0"/>
            <a:fld id="{6DCB20EF-60E4-4D3A-9650-88C41CE33686}" type="slidenum">
              <a:rPr lang="en-GB" smtClean="0"/>
              <a:t>14</a:t>
            </a:fld>
            <a:endParaRPr lang="en-GB"/>
          </a:p>
        </p:txBody>
      </p:sp>
    </p:spTree>
    <p:extLst>
      <p:ext uri="{BB962C8B-B14F-4D97-AF65-F5344CB8AC3E}">
        <p14:creationId xmlns:p14="http://schemas.microsoft.com/office/powerpoint/2010/main" val="2236366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a:p>
            <a:r>
              <a:rPr lang="en-GB" dirty="0"/>
              <a:t>Parents can see these as students can log in anywhere – share with your children!</a:t>
            </a:r>
          </a:p>
        </p:txBody>
      </p:sp>
      <p:sp>
        <p:nvSpPr>
          <p:cNvPr id="4" name="Slide Number Placeholder 3"/>
          <p:cNvSpPr>
            <a:spLocks noGrp="1"/>
          </p:cNvSpPr>
          <p:nvPr>
            <p:ph type="sldNum" sz="quarter" idx="10"/>
          </p:nvPr>
        </p:nvSpPr>
        <p:spPr/>
        <p:txBody>
          <a:bodyPr/>
          <a:lstStyle/>
          <a:p>
            <a:fld id="{22AFCC4F-1A86-48C8-94A6-45A8C5C43194}" type="slidenum">
              <a:rPr lang="en-GB" smtClean="0"/>
              <a:t>15</a:t>
            </a:fld>
            <a:endParaRPr lang="en-GB"/>
          </a:p>
        </p:txBody>
      </p:sp>
    </p:spTree>
    <p:extLst>
      <p:ext uri="{BB962C8B-B14F-4D97-AF65-F5344CB8AC3E}">
        <p14:creationId xmlns:p14="http://schemas.microsoft.com/office/powerpoint/2010/main" val="3249266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16</a:t>
            </a:fld>
            <a:endParaRPr lang="en-GB"/>
          </a:p>
        </p:txBody>
      </p:sp>
    </p:spTree>
    <p:extLst>
      <p:ext uri="{BB962C8B-B14F-4D97-AF65-F5344CB8AC3E}">
        <p14:creationId xmlns:p14="http://schemas.microsoft.com/office/powerpoint/2010/main" val="128759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17</a:t>
            </a:fld>
            <a:endParaRPr lang="en-GB"/>
          </a:p>
        </p:txBody>
      </p:sp>
    </p:spTree>
    <p:extLst>
      <p:ext uri="{BB962C8B-B14F-4D97-AF65-F5344CB8AC3E}">
        <p14:creationId xmlns:p14="http://schemas.microsoft.com/office/powerpoint/2010/main" val="3609639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Run through each resource and explain these graphics are hyperlinked</a:t>
            </a:r>
          </a:p>
        </p:txBody>
      </p:sp>
      <p:sp>
        <p:nvSpPr>
          <p:cNvPr id="4" name="Slide Number Placeholder 3"/>
          <p:cNvSpPr>
            <a:spLocks noGrp="1"/>
          </p:cNvSpPr>
          <p:nvPr>
            <p:ph type="sldNum" sz="quarter" idx="10"/>
          </p:nvPr>
        </p:nvSpPr>
        <p:spPr/>
        <p:txBody>
          <a:bodyPr/>
          <a:lstStyle/>
          <a:p>
            <a:fld id="{22AFCC4F-1A86-48C8-94A6-45A8C5C43194}" type="slidenum">
              <a:rPr lang="en-GB" smtClean="0"/>
              <a:t>18</a:t>
            </a:fld>
            <a:endParaRPr lang="en-GB"/>
          </a:p>
        </p:txBody>
      </p:sp>
    </p:spTree>
    <p:extLst>
      <p:ext uri="{BB962C8B-B14F-4D97-AF65-F5344CB8AC3E}">
        <p14:creationId xmlns:p14="http://schemas.microsoft.com/office/powerpoint/2010/main" val="56499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Hyperlinks are live</a:t>
            </a:r>
          </a:p>
        </p:txBody>
      </p:sp>
      <p:sp>
        <p:nvSpPr>
          <p:cNvPr id="4" name="Slide Number Placeholder 3"/>
          <p:cNvSpPr>
            <a:spLocks noGrp="1"/>
          </p:cNvSpPr>
          <p:nvPr>
            <p:ph type="sldNum" sz="quarter" idx="10"/>
          </p:nvPr>
        </p:nvSpPr>
        <p:spPr/>
        <p:txBody>
          <a:bodyPr/>
          <a:lstStyle/>
          <a:p>
            <a:fld id="{22AFCC4F-1A86-48C8-94A6-45A8C5C43194}" type="slidenum">
              <a:rPr lang="en-GB" smtClean="0"/>
              <a:t>19</a:t>
            </a:fld>
            <a:endParaRPr lang="en-GB"/>
          </a:p>
        </p:txBody>
      </p:sp>
    </p:spTree>
    <p:extLst>
      <p:ext uri="{BB962C8B-B14F-4D97-AF65-F5344CB8AC3E}">
        <p14:creationId xmlns:p14="http://schemas.microsoft.com/office/powerpoint/2010/main" val="472694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5B45E580-2258-4123-9BC0-E0997249E0AC}" type="slidenum">
              <a:rPr lang="en-GB" smtClean="0"/>
              <a:t>20</a:t>
            </a:fld>
            <a:endParaRPr lang="en-GB"/>
          </a:p>
        </p:txBody>
      </p:sp>
    </p:spTree>
    <p:extLst>
      <p:ext uri="{BB962C8B-B14F-4D97-AF65-F5344CB8AC3E}">
        <p14:creationId xmlns:p14="http://schemas.microsoft.com/office/powerpoint/2010/main" val="4092093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a:t>
            </a:fld>
            <a:endParaRPr lang="en-GB"/>
          </a:p>
        </p:txBody>
      </p:sp>
    </p:spTree>
    <p:extLst>
      <p:ext uri="{BB962C8B-B14F-4D97-AF65-F5344CB8AC3E}">
        <p14:creationId xmlns:p14="http://schemas.microsoft.com/office/powerpoint/2010/main" val="24698890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21</a:t>
            </a:fld>
            <a:endParaRPr lang="en-GB"/>
          </a:p>
        </p:txBody>
      </p:sp>
    </p:spTree>
    <p:extLst>
      <p:ext uri="{BB962C8B-B14F-4D97-AF65-F5344CB8AC3E}">
        <p14:creationId xmlns:p14="http://schemas.microsoft.com/office/powerpoint/2010/main" val="3818915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Stress that may of our students last year did very well but there were some bitterly disappointed and in most cases, this was as a result of not employing their time best.</a:t>
            </a:r>
          </a:p>
        </p:txBody>
      </p:sp>
      <p:sp>
        <p:nvSpPr>
          <p:cNvPr id="4" name="Slide Number Placeholder 3"/>
          <p:cNvSpPr>
            <a:spLocks noGrp="1"/>
          </p:cNvSpPr>
          <p:nvPr>
            <p:ph type="sldNum" sz="quarter" idx="5"/>
          </p:nvPr>
        </p:nvSpPr>
        <p:spPr/>
        <p:txBody>
          <a:bodyPr/>
          <a:lstStyle/>
          <a:p>
            <a:fld id="{22AFCC4F-1A86-48C8-94A6-45A8C5C43194}" type="slidenum">
              <a:rPr lang="en-GB" smtClean="0"/>
              <a:t>22</a:t>
            </a:fld>
            <a:endParaRPr lang="en-GB"/>
          </a:p>
        </p:txBody>
      </p:sp>
    </p:spTree>
    <p:extLst>
      <p:ext uri="{BB962C8B-B14F-4D97-AF65-F5344CB8AC3E}">
        <p14:creationId xmlns:p14="http://schemas.microsoft.com/office/powerpoint/2010/main" val="3870209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23</a:t>
            </a:fld>
            <a:endParaRPr lang="en-GB"/>
          </a:p>
        </p:txBody>
      </p:sp>
    </p:spTree>
    <p:extLst>
      <p:ext uri="{BB962C8B-B14F-4D97-AF65-F5344CB8AC3E}">
        <p14:creationId xmlns:p14="http://schemas.microsoft.com/office/powerpoint/2010/main" val="17538274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Reminder</a:t>
            </a:r>
            <a:r>
              <a:rPr lang="en-GB" baseline="0" dirty="0"/>
              <a:t> for students and to give parents an understanding of how we are helping support student NOT do some of the Don’ts on the last slide!</a:t>
            </a:r>
            <a:endParaRPr lang="en-GB" dirty="0"/>
          </a:p>
        </p:txBody>
      </p:sp>
      <p:sp>
        <p:nvSpPr>
          <p:cNvPr id="4" name="Slide Number Placeholder 3"/>
          <p:cNvSpPr>
            <a:spLocks noGrp="1"/>
          </p:cNvSpPr>
          <p:nvPr>
            <p:ph type="sldNum" sz="quarter" idx="10"/>
          </p:nvPr>
        </p:nvSpPr>
        <p:spPr/>
        <p:txBody>
          <a:bodyPr/>
          <a:lstStyle/>
          <a:p>
            <a:fld id="{5B45E580-2258-4123-9BC0-E0997249E0AC}" type="slidenum">
              <a:rPr lang="en-GB" smtClean="0"/>
              <a:t>24</a:t>
            </a:fld>
            <a:endParaRPr lang="en-GB"/>
          </a:p>
        </p:txBody>
      </p:sp>
    </p:spTree>
    <p:extLst>
      <p:ext uri="{BB962C8B-B14F-4D97-AF65-F5344CB8AC3E}">
        <p14:creationId xmlns:p14="http://schemas.microsoft.com/office/powerpoint/2010/main" val="1301833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25</a:t>
            </a:fld>
            <a:endParaRPr lang="en-GB"/>
          </a:p>
        </p:txBody>
      </p:sp>
    </p:spTree>
    <p:extLst>
      <p:ext uri="{BB962C8B-B14F-4D97-AF65-F5344CB8AC3E}">
        <p14:creationId xmlns:p14="http://schemas.microsoft.com/office/powerpoint/2010/main" val="18541287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26</a:t>
            </a:fld>
            <a:endParaRPr lang="en-GB"/>
          </a:p>
        </p:txBody>
      </p:sp>
    </p:spTree>
    <p:extLst>
      <p:ext uri="{BB962C8B-B14F-4D97-AF65-F5344CB8AC3E}">
        <p14:creationId xmlns:p14="http://schemas.microsoft.com/office/powerpoint/2010/main" val="38034800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 – e.g. sciences have mandatory attendance at times for clinics.</a:t>
            </a:r>
          </a:p>
        </p:txBody>
      </p:sp>
      <p:sp>
        <p:nvSpPr>
          <p:cNvPr id="4" name="Slide Number Placeholder 3"/>
          <p:cNvSpPr>
            <a:spLocks noGrp="1"/>
          </p:cNvSpPr>
          <p:nvPr>
            <p:ph type="sldNum" sz="quarter" idx="10"/>
          </p:nvPr>
        </p:nvSpPr>
        <p:spPr/>
        <p:txBody>
          <a:bodyPr/>
          <a:lstStyle/>
          <a:p>
            <a:fld id="{22AFCC4F-1A86-48C8-94A6-45A8C5C43194}" type="slidenum">
              <a:rPr lang="en-GB" smtClean="0"/>
              <a:t>27</a:t>
            </a:fld>
            <a:endParaRPr lang="en-GB"/>
          </a:p>
        </p:txBody>
      </p:sp>
    </p:spTree>
    <p:extLst>
      <p:ext uri="{BB962C8B-B14F-4D97-AF65-F5344CB8AC3E}">
        <p14:creationId xmlns:p14="http://schemas.microsoft.com/office/powerpoint/2010/main" val="1469780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28</a:t>
            </a:fld>
            <a:endParaRPr lang="en-GB"/>
          </a:p>
        </p:txBody>
      </p:sp>
    </p:spTree>
    <p:extLst>
      <p:ext uri="{BB962C8B-B14F-4D97-AF65-F5344CB8AC3E}">
        <p14:creationId xmlns:p14="http://schemas.microsoft.com/office/powerpoint/2010/main" val="37356750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KLI</a:t>
            </a:r>
          </a:p>
        </p:txBody>
      </p:sp>
      <p:sp>
        <p:nvSpPr>
          <p:cNvPr id="4" name="Slide Number Placeholder 3"/>
          <p:cNvSpPr>
            <a:spLocks noGrp="1"/>
          </p:cNvSpPr>
          <p:nvPr>
            <p:ph type="sldNum" sz="quarter" idx="10"/>
          </p:nvPr>
        </p:nvSpPr>
        <p:spPr/>
        <p:txBody>
          <a:bodyPr/>
          <a:lstStyle/>
          <a:p>
            <a:fld id="{5B45E580-2258-4123-9BC0-E0997249E0AC}" type="slidenum">
              <a:rPr lang="en-GB" smtClean="0"/>
              <a:t>29</a:t>
            </a:fld>
            <a:endParaRPr lang="en-GB"/>
          </a:p>
        </p:txBody>
      </p:sp>
    </p:spTree>
    <p:extLst>
      <p:ext uri="{BB962C8B-B14F-4D97-AF65-F5344CB8AC3E}">
        <p14:creationId xmlns:p14="http://schemas.microsoft.com/office/powerpoint/2010/main" val="37396557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 – tutors have changed due to staff movement but also due to the Sixth Form team returning to Year 12 and 13 only in SF tutor groups.  This gives us an opportunity to balance numbers in each tutor group so every student gets equal attention in this important year.</a:t>
            </a:r>
          </a:p>
        </p:txBody>
      </p:sp>
      <p:sp>
        <p:nvSpPr>
          <p:cNvPr id="4" name="Slide Number Placeholder 3"/>
          <p:cNvSpPr>
            <a:spLocks noGrp="1"/>
          </p:cNvSpPr>
          <p:nvPr>
            <p:ph type="sldNum" sz="quarter" idx="10"/>
          </p:nvPr>
        </p:nvSpPr>
        <p:spPr/>
        <p:txBody>
          <a:bodyPr/>
          <a:lstStyle/>
          <a:p>
            <a:fld id="{22AFCC4F-1A86-48C8-94A6-45A8C5C43194}" type="slidenum">
              <a:rPr lang="en-GB" smtClean="0"/>
              <a:t>30</a:t>
            </a:fld>
            <a:endParaRPr lang="en-GB"/>
          </a:p>
        </p:txBody>
      </p:sp>
    </p:spTree>
    <p:extLst>
      <p:ext uri="{BB962C8B-B14F-4D97-AF65-F5344CB8AC3E}">
        <p14:creationId xmlns:p14="http://schemas.microsoft.com/office/powerpoint/2010/main" val="30365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PG</a:t>
            </a:r>
          </a:p>
        </p:txBody>
      </p:sp>
      <p:sp>
        <p:nvSpPr>
          <p:cNvPr id="4" name="Slide Number Placeholder 3"/>
          <p:cNvSpPr>
            <a:spLocks noGrp="1"/>
          </p:cNvSpPr>
          <p:nvPr>
            <p:ph type="sldNum" sz="quarter" idx="10"/>
          </p:nvPr>
        </p:nvSpPr>
        <p:spPr/>
        <p:txBody>
          <a:bodyPr/>
          <a:lstStyle/>
          <a:p>
            <a:fld id="{22AFCC4F-1A86-48C8-94A6-45A8C5C43194}" type="slidenum">
              <a:rPr lang="en-GB" smtClean="0"/>
              <a:t>4</a:t>
            </a:fld>
            <a:endParaRPr lang="en-GB"/>
          </a:p>
        </p:txBody>
      </p:sp>
    </p:spTree>
    <p:extLst>
      <p:ext uri="{BB962C8B-B14F-4D97-AF65-F5344CB8AC3E}">
        <p14:creationId xmlns:p14="http://schemas.microsoft.com/office/powerpoint/2010/main" val="2889701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31</a:t>
            </a:fld>
            <a:endParaRPr lang="en-GB"/>
          </a:p>
        </p:txBody>
      </p:sp>
    </p:spTree>
    <p:extLst>
      <p:ext uri="{BB962C8B-B14F-4D97-AF65-F5344CB8AC3E}">
        <p14:creationId xmlns:p14="http://schemas.microsoft.com/office/powerpoint/2010/main" val="1918472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32</a:t>
            </a:fld>
            <a:endParaRPr lang="en-GB"/>
          </a:p>
        </p:txBody>
      </p:sp>
    </p:spTree>
    <p:extLst>
      <p:ext uri="{BB962C8B-B14F-4D97-AF65-F5344CB8AC3E}">
        <p14:creationId xmlns:p14="http://schemas.microsoft.com/office/powerpoint/2010/main" val="617840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33</a:t>
            </a:fld>
            <a:endParaRPr lang="en-GB"/>
          </a:p>
        </p:txBody>
      </p:sp>
    </p:spTree>
    <p:extLst>
      <p:ext uri="{BB962C8B-B14F-4D97-AF65-F5344CB8AC3E}">
        <p14:creationId xmlns:p14="http://schemas.microsoft.com/office/powerpoint/2010/main" val="12077233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a:p>
            <a:r>
              <a:rPr lang="en-GB" dirty="0"/>
              <a:t>Focus on points 2, 5, 6, 7</a:t>
            </a:r>
          </a:p>
        </p:txBody>
      </p:sp>
      <p:sp>
        <p:nvSpPr>
          <p:cNvPr id="4" name="Slide Number Placeholder 3"/>
          <p:cNvSpPr>
            <a:spLocks noGrp="1"/>
          </p:cNvSpPr>
          <p:nvPr>
            <p:ph type="sldNum" sz="quarter" idx="10"/>
          </p:nvPr>
        </p:nvSpPr>
        <p:spPr/>
        <p:txBody>
          <a:bodyPr/>
          <a:lstStyle/>
          <a:p>
            <a:fld id="{22AFCC4F-1A86-48C8-94A6-45A8C5C43194}" type="slidenum">
              <a:rPr lang="en-GB" smtClean="0"/>
              <a:t>34</a:t>
            </a:fld>
            <a:endParaRPr lang="en-GB"/>
          </a:p>
        </p:txBody>
      </p:sp>
    </p:spTree>
    <p:extLst>
      <p:ext uri="{BB962C8B-B14F-4D97-AF65-F5344CB8AC3E}">
        <p14:creationId xmlns:p14="http://schemas.microsoft.com/office/powerpoint/2010/main" val="3232728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5B45E580-2258-4123-9BC0-E0997249E0AC}" type="slidenum">
              <a:rPr lang="en-GB" smtClean="0"/>
              <a:t>35</a:t>
            </a:fld>
            <a:endParaRPr lang="en-GB"/>
          </a:p>
        </p:txBody>
      </p:sp>
    </p:spTree>
    <p:extLst>
      <p:ext uri="{BB962C8B-B14F-4D97-AF65-F5344CB8AC3E}">
        <p14:creationId xmlns:p14="http://schemas.microsoft.com/office/powerpoint/2010/main" val="33323292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a:p>
            <a:r>
              <a:rPr lang="en-GB" dirty="0"/>
              <a:t>Encourage parents to login and access these</a:t>
            </a:r>
          </a:p>
        </p:txBody>
      </p:sp>
      <p:sp>
        <p:nvSpPr>
          <p:cNvPr id="4" name="Slide Number Placeholder 3"/>
          <p:cNvSpPr>
            <a:spLocks noGrp="1"/>
          </p:cNvSpPr>
          <p:nvPr>
            <p:ph type="sldNum" sz="quarter" idx="10"/>
          </p:nvPr>
        </p:nvSpPr>
        <p:spPr/>
        <p:txBody>
          <a:bodyPr/>
          <a:lstStyle/>
          <a:p>
            <a:fld id="{22AFCC4F-1A86-48C8-94A6-45A8C5C43194}" type="slidenum">
              <a:rPr lang="en-GB" smtClean="0"/>
              <a:t>36</a:t>
            </a:fld>
            <a:endParaRPr lang="en-GB"/>
          </a:p>
        </p:txBody>
      </p:sp>
    </p:spTree>
    <p:extLst>
      <p:ext uri="{BB962C8B-B14F-4D97-AF65-F5344CB8AC3E}">
        <p14:creationId xmlns:p14="http://schemas.microsoft.com/office/powerpoint/2010/main" val="15615452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37</a:t>
            </a:fld>
            <a:endParaRPr lang="en-GB"/>
          </a:p>
        </p:txBody>
      </p:sp>
    </p:spTree>
    <p:extLst>
      <p:ext uri="{BB962C8B-B14F-4D97-AF65-F5344CB8AC3E}">
        <p14:creationId xmlns:p14="http://schemas.microsoft.com/office/powerpoint/2010/main" val="1170601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38</a:t>
            </a:fld>
            <a:endParaRPr lang="en-GB"/>
          </a:p>
        </p:txBody>
      </p:sp>
    </p:spTree>
    <p:extLst>
      <p:ext uri="{BB962C8B-B14F-4D97-AF65-F5344CB8AC3E}">
        <p14:creationId xmlns:p14="http://schemas.microsoft.com/office/powerpoint/2010/main" val="39847689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39</a:t>
            </a:fld>
            <a:endParaRPr lang="en-GB"/>
          </a:p>
        </p:txBody>
      </p:sp>
    </p:spTree>
    <p:extLst>
      <p:ext uri="{BB962C8B-B14F-4D97-AF65-F5344CB8AC3E}">
        <p14:creationId xmlns:p14="http://schemas.microsoft.com/office/powerpoint/2010/main" val="205400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 + ATC</a:t>
            </a:r>
          </a:p>
        </p:txBody>
      </p:sp>
      <p:sp>
        <p:nvSpPr>
          <p:cNvPr id="4" name="Slide Number Placeholder 3"/>
          <p:cNvSpPr>
            <a:spLocks noGrp="1"/>
          </p:cNvSpPr>
          <p:nvPr>
            <p:ph type="sldNum" sz="quarter" idx="10"/>
          </p:nvPr>
        </p:nvSpPr>
        <p:spPr/>
        <p:txBody>
          <a:bodyPr/>
          <a:lstStyle/>
          <a:p>
            <a:fld id="{22AFCC4F-1A86-48C8-94A6-45A8C5C43194}" type="slidenum">
              <a:rPr lang="en-GB" smtClean="0"/>
              <a:t>40</a:t>
            </a:fld>
            <a:endParaRPr lang="en-GB"/>
          </a:p>
        </p:txBody>
      </p:sp>
    </p:spTree>
    <p:extLst>
      <p:ext uri="{BB962C8B-B14F-4D97-AF65-F5344CB8AC3E}">
        <p14:creationId xmlns:p14="http://schemas.microsoft.com/office/powerpoint/2010/main" val="4122675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PG</a:t>
            </a:r>
          </a:p>
        </p:txBody>
      </p:sp>
      <p:sp>
        <p:nvSpPr>
          <p:cNvPr id="4" name="Slide Number Placeholder 3"/>
          <p:cNvSpPr>
            <a:spLocks noGrp="1"/>
          </p:cNvSpPr>
          <p:nvPr>
            <p:ph type="sldNum" sz="quarter" idx="10"/>
          </p:nvPr>
        </p:nvSpPr>
        <p:spPr/>
        <p:txBody>
          <a:bodyPr/>
          <a:lstStyle/>
          <a:p>
            <a:fld id="{22AFCC4F-1A86-48C8-94A6-45A8C5C43194}" type="slidenum">
              <a:rPr lang="en-GB" smtClean="0"/>
              <a:t>5</a:t>
            </a:fld>
            <a:endParaRPr lang="en-GB"/>
          </a:p>
        </p:txBody>
      </p:sp>
    </p:spTree>
    <p:extLst>
      <p:ext uri="{BB962C8B-B14F-4D97-AF65-F5344CB8AC3E}">
        <p14:creationId xmlns:p14="http://schemas.microsoft.com/office/powerpoint/2010/main" val="2555873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a:p>
            <a:r>
              <a:rPr lang="en-GB" dirty="0"/>
              <a:t>Things that you may find useful </a:t>
            </a:r>
          </a:p>
        </p:txBody>
      </p:sp>
      <p:sp>
        <p:nvSpPr>
          <p:cNvPr id="4" name="Slide Number Placeholder 3"/>
          <p:cNvSpPr>
            <a:spLocks noGrp="1"/>
          </p:cNvSpPr>
          <p:nvPr>
            <p:ph type="sldNum" sz="quarter" idx="10"/>
          </p:nvPr>
        </p:nvSpPr>
        <p:spPr/>
        <p:txBody>
          <a:bodyPr/>
          <a:lstStyle/>
          <a:p>
            <a:fld id="{5B45E580-2258-4123-9BC0-E0997249E0AC}" type="slidenum">
              <a:rPr lang="en-GB" smtClean="0"/>
              <a:t>6</a:t>
            </a:fld>
            <a:endParaRPr lang="en-GB"/>
          </a:p>
        </p:txBody>
      </p:sp>
    </p:spTree>
    <p:extLst>
      <p:ext uri="{BB962C8B-B14F-4D97-AF65-F5344CB8AC3E}">
        <p14:creationId xmlns:p14="http://schemas.microsoft.com/office/powerpoint/2010/main" val="121386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7</a:t>
            </a:fld>
            <a:endParaRPr lang="en-GB"/>
          </a:p>
        </p:txBody>
      </p:sp>
    </p:spTree>
    <p:extLst>
      <p:ext uri="{BB962C8B-B14F-4D97-AF65-F5344CB8AC3E}">
        <p14:creationId xmlns:p14="http://schemas.microsoft.com/office/powerpoint/2010/main" val="2632511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endParaRPr lang="en-US" dirty="0"/>
          </a:p>
          <a:p>
            <a:r>
              <a:rPr lang="en-GB" dirty="0"/>
              <a:t>Not necessarily finishing by March – could be teaching up to the end</a:t>
            </a:r>
            <a:endParaRPr lang="en-GB" dirty="0">
              <a:cs typeface="Calibri"/>
            </a:endParaRPr>
          </a:p>
        </p:txBody>
      </p:sp>
      <p:sp>
        <p:nvSpPr>
          <p:cNvPr id="4" name="Slide Number Placeholder 3"/>
          <p:cNvSpPr>
            <a:spLocks noGrp="1"/>
          </p:cNvSpPr>
          <p:nvPr>
            <p:ph type="sldNum" sz="quarter" idx="10"/>
          </p:nvPr>
        </p:nvSpPr>
        <p:spPr/>
        <p:txBody>
          <a:bodyPr/>
          <a:lstStyle/>
          <a:p>
            <a:fld id="{22AFCC4F-1A86-48C8-94A6-45A8C5C43194}" type="slidenum">
              <a:rPr lang="en-GB" smtClean="0"/>
              <a:t>8</a:t>
            </a:fld>
            <a:endParaRPr lang="en-GB"/>
          </a:p>
        </p:txBody>
      </p:sp>
    </p:spTree>
    <p:extLst>
      <p:ext uri="{BB962C8B-B14F-4D97-AF65-F5344CB8AC3E}">
        <p14:creationId xmlns:p14="http://schemas.microsoft.com/office/powerpoint/2010/main" val="392826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9</a:t>
            </a:fld>
            <a:endParaRPr lang="en-GB"/>
          </a:p>
        </p:txBody>
      </p:sp>
    </p:spTree>
    <p:extLst>
      <p:ext uri="{BB962C8B-B14F-4D97-AF65-F5344CB8AC3E}">
        <p14:creationId xmlns:p14="http://schemas.microsoft.com/office/powerpoint/2010/main" val="240709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ATC</a:t>
            </a:r>
          </a:p>
        </p:txBody>
      </p:sp>
      <p:sp>
        <p:nvSpPr>
          <p:cNvPr id="4" name="Slide Number Placeholder 3"/>
          <p:cNvSpPr>
            <a:spLocks noGrp="1"/>
          </p:cNvSpPr>
          <p:nvPr>
            <p:ph type="sldNum" sz="quarter" idx="10"/>
          </p:nvPr>
        </p:nvSpPr>
        <p:spPr/>
        <p:txBody>
          <a:bodyPr/>
          <a:lstStyle/>
          <a:p>
            <a:fld id="{22AFCC4F-1A86-48C8-94A6-45A8C5C43194}" type="slidenum">
              <a:rPr lang="en-GB" smtClean="0"/>
              <a:t>10</a:t>
            </a:fld>
            <a:endParaRPr lang="en-GB"/>
          </a:p>
        </p:txBody>
      </p:sp>
    </p:spTree>
    <p:extLst>
      <p:ext uri="{BB962C8B-B14F-4D97-AF65-F5344CB8AC3E}">
        <p14:creationId xmlns:p14="http://schemas.microsoft.com/office/powerpoint/2010/main" val="300984732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Right Triangle 3"/>
          <p:cNvSpPr/>
          <p:nvPr userDrawn="1"/>
        </p:nvSpPr>
        <p:spPr>
          <a:xfrm>
            <a:off x="0" y="2320252"/>
            <a:ext cx="5364087" cy="4116265"/>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4866102"/>
              <a:gd name="connsiteY0" fmla="*/ 4210050 h 4210050"/>
              <a:gd name="connsiteX1" fmla="*/ 0 w 4866102"/>
              <a:gd name="connsiteY1" fmla="*/ 0 h 4210050"/>
              <a:gd name="connsiteX2" fmla="*/ 4866102 w 4866102"/>
              <a:gd name="connsiteY2" fmla="*/ 4210050 h 4210050"/>
              <a:gd name="connsiteX3" fmla="*/ 0 w 4866102"/>
              <a:gd name="connsiteY3" fmla="*/ 4210050 h 4210050"/>
            </a:gdLst>
            <a:ahLst/>
            <a:cxnLst>
              <a:cxn ang="0">
                <a:pos x="connsiteX0" y="connsiteY0"/>
              </a:cxn>
              <a:cxn ang="0">
                <a:pos x="connsiteX1" y="connsiteY1"/>
              </a:cxn>
              <a:cxn ang="0">
                <a:pos x="connsiteX2" y="connsiteY2"/>
              </a:cxn>
              <a:cxn ang="0">
                <a:pos x="connsiteX3" y="connsiteY3"/>
              </a:cxn>
            </a:cxnLst>
            <a:rect l="l" t="t" r="r" b="b"/>
            <a:pathLst>
              <a:path w="4866102" h="4210050">
                <a:moveTo>
                  <a:pt x="0" y="4210050"/>
                </a:moveTo>
                <a:lnTo>
                  <a:pt x="0" y="0"/>
                </a:lnTo>
                <a:lnTo>
                  <a:pt x="4866102" y="4210050"/>
                </a:lnTo>
                <a:lnTo>
                  <a:pt x="0" y="421005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userDrawn="1"/>
        </p:nvSpPr>
        <p:spPr>
          <a:xfrm>
            <a:off x="-2380" y="-265988"/>
            <a:ext cx="9146380" cy="670250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848" y1="51051" x2="2848" y2="51051"/>
                        <a14:foregroundMark x1="13483" y1="49349" x2="13483" y2="49349"/>
                        <a14:foregroundMark x1="25408" y1="52152" x2="25408" y2="52152"/>
                        <a14:foregroundMark x1="43297" y1="50501" x2="43297" y2="50501"/>
                        <a14:foregroundMark x1="50095" y1="49349" x2="50095" y2="49349"/>
                        <a14:foregroundMark x1="2431" y1="76276" x2="2431" y2="76276"/>
                        <a14:foregroundMark x1="14774" y1="74024" x2="14774" y2="74024"/>
                        <a14:foregroundMark x1="26244" y1="74024" x2="26244" y2="74024"/>
                        <a14:foregroundMark x1="39461" y1="70120" x2="39461" y2="70120"/>
                        <a14:foregroundMark x1="51804" y1="70120" x2="51804" y2="70120"/>
                        <a14:foregroundMark x1="1177" y1="90340" x2="1177" y2="90340"/>
                        <a14:foregroundMark x1="5811" y1="88939" x2="5811" y2="88939"/>
                        <a14:foregroundMark x1="10406" y1="89640" x2="10406" y2="89640"/>
                        <a14:foregroundMark x1="15382" y1="90140" x2="15382" y2="90140"/>
                        <a14:foregroundMark x1="18914" y1="89189" x2="18914" y2="89189"/>
                        <a14:foregroundMark x1="23889" y1="88739" x2="23889" y2="88739"/>
                        <a14:foregroundMark x1="31523" y1="88488" x2="31523" y2="88488"/>
                        <a14:foregroundMark x1="36308" y1="88939" x2="36308" y2="88939"/>
                        <a14:foregroundMark x1="39499" y1="90340" x2="39499" y2="90340"/>
                        <a14:foregroundMark x1="46411" y1="88739" x2="46411" y2="88739"/>
                        <a14:foregroundMark x1="51196" y1="88739" x2="51196" y2="88739"/>
                        <a14:foregroundMark x1="55108" y1="88939" x2="55108" y2="88939"/>
                        <a14:backgroundMark x1="29396" y1="52503" x2="29396" y2="52503"/>
                        <a14:backgroundMark x1="5963" y1="72823" x2="5963" y2="72823"/>
                        <a14:backgroundMark x1="29016" y1="76076" x2="29016" y2="76076"/>
                        <a14:backgroundMark x1="24763" y1="90591" x2="24763" y2="90591"/>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90166" y="404664"/>
            <a:ext cx="3580644" cy="2717101"/>
          </a:xfrm>
          <a:prstGeom prst="rect">
            <a:avLst/>
          </a:prstGeom>
        </p:spPr>
      </p:pic>
      <p:sp>
        <p:nvSpPr>
          <p:cNvPr id="4" name="Date Placeholder 3"/>
          <p:cNvSpPr>
            <a:spLocks noGrp="1"/>
          </p:cNvSpPr>
          <p:nvPr>
            <p:ph type="dt" sz="half" idx="10"/>
          </p:nvPr>
        </p:nvSpPr>
        <p:spPr>
          <a:xfrm>
            <a:off x="7596336" y="222101"/>
            <a:ext cx="1440160" cy="365125"/>
          </a:xfrm>
        </p:spPr>
        <p:txBody>
          <a:bodyPr/>
          <a:lstStyle/>
          <a:p>
            <a:fld id="{BF286024-84C3-480B-B2D8-75E98C8A2C8F}" type="datetimeFigureOut">
              <a:rPr lang="en-GB" smtClean="0"/>
              <a:t>09/09/2022</a:t>
            </a:fld>
            <a:endParaRPr lang="en-GB" dirty="0"/>
          </a:p>
        </p:txBody>
      </p:sp>
      <p:sp>
        <p:nvSpPr>
          <p:cNvPr id="23" name="Title 1"/>
          <p:cNvSpPr>
            <a:spLocks noGrp="1"/>
          </p:cNvSpPr>
          <p:nvPr>
            <p:ph type="title"/>
          </p:nvPr>
        </p:nvSpPr>
        <p:spPr>
          <a:xfrm>
            <a:off x="2987824" y="4293095"/>
            <a:ext cx="5939524" cy="1389207"/>
          </a:xfrm>
        </p:spPr>
        <p:txBody>
          <a:bodyPr anchor="t">
            <a:normAutofit/>
          </a:bodyPr>
          <a:lstStyle>
            <a:lvl1pPr algn="l">
              <a:defRPr sz="4000" b="1" cap="all">
                <a:solidFill>
                  <a:schemeClr val="bg1"/>
                </a:solidFill>
              </a:defRPr>
            </a:lvl1pPr>
          </a:lstStyle>
          <a:p>
            <a:r>
              <a:rPr lang="en-US"/>
              <a:t>Click to edit Master title style</a:t>
            </a:r>
            <a:endParaRPr lang="en-GB" dirty="0"/>
          </a:p>
        </p:txBody>
      </p:sp>
      <p:sp>
        <p:nvSpPr>
          <p:cNvPr id="24" name="Text Placeholder 2"/>
          <p:cNvSpPr>
            <a:spLocks noGrp="1"/>
          </p:cNvSpPr>
          <p:nvPr>
            <p:ph type="body" idx="1"/>
          </p:nvPr>
        </p:nvSpPr>
        <p:spPr>
          <a:xfrm>
            <a:off x="2987824" y="5517232"/>
            <a:ext cx="5939524" cy="432048"/>
          </a:xfrm>
        </p:spPr>
        <p:txBody>
          <a:bodyPr anchor="b">
            <a:normAutofit/>
          </a:bodyPr>
          <a:lstStyle>
            <a:lvl1pPr marL="0" indent="0">
              <a:buNone/>
              <a:defRPr sz="24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0" name="Rectangle 9"/>
          <p:cNvSpPr/>
          <p:nvPr userDrawn="1"/>
        </p:nvSpPr>
        <p:spPr>
          <a:xfrm>
            <a:off x="316956" y="13649260"/>
            <a:ext cx="9146380" cy="404664"/>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8"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5" name="Isosceles Triangle 16"/>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6"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7"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8"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9"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30"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31" name="Isosceles Triangle 16"/>
          <p:cNvSpPr>
            <a:spLocks noChangeArrowheads="1"/>
          </p:cNvSpPr>
          <p:nvPr userDrawn="1"/>
        </p:nvSpPr>
        <p:spPr bwMode="auto">
          <a:xfrm rot="10800000">
            <a:off x="60388" y="6486288"/>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305937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 ENDURANC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userDrawn="1"/>
        </p:nvPicPr>
        <p:blipFill>
          <a:blip r:embed="rId3"/>
          <a:stretch>
            <a:fillRect/>
          </a:stretch>
        </p:blipFill>
        <p:spPr>
          <a:xfrm>
            <a:off x="5148064" y="2420887"/>
            <a:ext cx="3663750" cy="3569091"/>
          </a:xfrm>
          <a:prstGeom prst="rect">
            <a:avLst/>
          </a:prstGeom>
        </p:spPr>
      </p:pic>
    </p:spTree>
    <p:extLst>
      <p:ext uri="{BB962C8B-B14F-4D97-AF65-F5344CB8AC3E}">
        <p14:creationId xmlns:p14="http://schemas.microsoft.com/office/powerpoint/2010/main" val="225137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 VERSATILITY">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p:cNvPicPr>
            <a:picLocks noChangeAspect="1"/>
          </p:cNvPicPr>
          <p:nvPr userDrawn="1"/>
        </p:nvPicPr>
        <p:blipFill>
          <a:blip r:embed="rId3"/>
          <a:stretch>
            <a:fillRect/>
          </a:stretch>
        </p:blipFill>
        <p:spPr>
          <a:xfrm>
            <a:off x="5157664" y="2437364"/>
            <a:ext cx="3629919" cy="3536135"/>
          </a:xfrm>
          <a:prstGeom prst="rect">
            <a:avLst/>
          </a:prstGeom>
        </p:spPr>
      </p:pic>
    </p:spTree>
    <p:extLst>
      <p:ext uri="{BB962C8B-B14F-4D97-AF65-F5344CB8AC3E}">
        <p14:creationId xmlns:p14="http://schemas.microsoft.com/office/powerpoint/2010/main" val="858394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EXCELLENC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7" name="Picture 6"/>
          <p:cNvPicPr>
            <a:picLocks noChangeAspect="1"/>
          </p:cNvPicPr>
          <p:nvPr userDrawn="1"/>
        </p:nvPicPr>
        <p:blipFill>
          <a:blip r:embed="rId3"/>
          <a:stretch>
            <a:fillRect/>
          </a:stretch>
        </p:blipFill>
        <p:spPr>
          <a:xfrm>
            <a:off x="5148064" y="2433033"/>
            <a:ext cx="3620387" cy="3540466"/>
          </a:xfrm>
          <a:prstGeom prst="rect">
            <a:avLst/>
          </a:prstGeom>
        </p:spPr>
      </p:pic>
    </p:spTree>
    <p:extLst>
      <p:ext uri="{BB962C8B-B14F-4D97-AF65-F5344CB8AC3E}">
        <p14:creationId xmlns:p14="http://schemas.microsoft.com/office/powerpoint/2010/main" val="15784146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7"/>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Freeform 8"/>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42655"/>
            <a:ext cx="6563072" cy="1143000"/>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2060"/>
                </a:solidFill>
              </a:defRPr>
            </a:lvl1pPr>
            <a:lvl2pPr>
              <a:defRPr sz="2400">
                <a:solidFill>
                  <a:srgbClr val="00B0F0"/>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D0D63"/>
                </a:solidFill>
              </a:defRPr>
            </a:lvl1pPr>
            <a:lvl2pPr>
              <a:defRPr sz="2400">
                <a:solidFill>
                  <a:srgbClr val="00B0F0"/>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1"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3"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5"/>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4218290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9"/>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1" name="Freeform 10"/>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17138"/>
            <a:ext cx="6563072" cy="1143000"/>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457200" y="1535113"/>
            <a:ext cx="4040188" cy="639762"/>
          </a:xfrm>
          <a:solidFill>
            <a:srgbClr val="0070C0"/>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solidFill>
                  <a:schemeClr val="tx2"/>
                </a:solidFill>
              </a:defRPr>
            </a:lvl1pPr>
            <a:lvl2pPr>
              <a:defRPr sz="2000">
                <a:solidFill>
                  <a:srgbClr val="00B0F0"/>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4645025" y="1535113"/>
            <a:ext cx="4041775" cy="639762"/>
          </a:xfrm>
          <a:solidFill>
            <a:srgbClr val="0070C0"/>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solidFill>
                  <a:schemeClr val="tx2"/>
                </a:solidFill>
              </a:defRPr>
            </a:lvl1pPr>
            <a:lvl2pPr>
              <a:defRPr sz="2000">
                <a:solidFill>
                  <a:srgbClr val="00B0F0"/>
                </a:solidFill>
              </a:defRPr>
            </a:lvl2pPr>
            <a:lvl3pPr>
              <a:defRPr sz="1800">
                <a:solidFill>
                  <a:schemeClr val="tx2"/>
                </a:solidFill>
              </a:defRPr>
            </a:lvl3pPr>
            <a:lvl4pPr>
              <a:defRPr sz="1600">
                <a:solidFill>
                  <a:schemeClr val="tx2"/>
                </a:solidFill>
              </a:defRPr>
            </a:lvl4pPr>
            <a:lvl5pPr>
              <a:defRPr sz="1600">
                <a:solidFill>
                  <a:schemeClr val="tx2"/>
                </a:solidFill>
              </a:defRPr>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3"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5"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7"/>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8"/>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3"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4"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190008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5"/>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Freeform 6"/>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17138"/>
            <a:ext cx="6857628" cy="1143000"/>
          </a:xfrm>
        </p:spPr>
        <p:txBody>
          <a:bodyPr/>
          <a:lstStyle>
            <a:lvl1pPr>
              <a:defRPr>
                <a:solidFill>
                  <a:schemeClr val="bg1"/>
                </a:solidFill>
              </a:defRPr>
            </a:lvl1pPr>
          </a:lstStyle>
          <a:p>
            <a:r>
              <a:rPr lang="en-US"/>
              <a:t>Click to edit Master title style</a:t>
            </a:r>
            <a:endParaRPr lang="en-GB" dirty="0"/>
          </a:p>
        </p:txBody>
      </p:sp>
      <p:pic>
        <p:nvPicPr>
          <p:cNvPr id="9"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3"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4" name="Isosceles Triangle 13"/>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5" name="Isosceles Triangle 14"/>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1473819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 ACHIEVE">
    <p:spTree>
      <p:nvGrpSpPr>
        <p:cNvPr id="1" name=""/>
        <p:cNvGrpSpPr/>
        <p:nvPr/>
      </p:nvGrpSpPr>
      <p:grpSpPr>
        <a:xfrm>
          <a:off x="0" y="0"/>
          <a:ext cx="0" cy="0"/>
          <a:chOff x="0" y="0"/>
          <a:chExt cx="0" cy="0"/>
        </a:xfrm>
      </p:grpSpPr>
      <p:sp>
        <p:nvSpPr>
          <p:cNvPr id="6" name="Freeform 5"/>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7" name="Freeform 6"/>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23728" y="117138"/>
            <a:ext cx="5495828" cy="1143000"/>
          </a:xfrm>
        </p:spPr>
        <p:txBody>
          <a:bodyPr/>
          <a:lstStyle>
            <a:lvl1pPr>
              <a:defRPr>
                <a:solidFill>
                  <a:schemeClr val="bg1"/>
                </a:solidFill>
              </a:defRPr>
            </a:lvl1pPr>
          </a:lstStyle>
          <a:p>
            <a:r>
              <a:rPr lang="en-US"/>
              <a:t>Click to edit Master title style</a:t>
            </a:r>
            <a:endParaRPr lang="en-GB" dirty="0"/>
          </a:p>
        </p:txBody>
      </p:sp>
      <p:pic>
        <p:nvPicPr>
          <p:cNvPr id="9"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4976" y="75795"/>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3"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4" name="Isosceles Triangle 13"/>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5" name="Isosceles Triangle 14"/>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grpSp>
        <p:nvGrpSpPr>
          <p:cNvPr id="3" name="Group 2"/>
          <p:cNvGrpSpPr/>
          <p:nvPr userDrawn="1"/>
        </p:nvGrpSpPr>
        <p:grpSpPr>
          <a:xfrm>
            <a:off x="7805295" y="96961"/>
            <a:ext cx="1229793" cy="1206416"/>
            <a:chOff x="5076056" y="2348880"/>
            <a:chExt cx="3788022" cy="3716014"/>
          </a:xfrm>
        </p:grpSpPr>
        <p:sp>
          <p:nvSpPr>
            <p:cNvPr id="21" name="Heptagon 20"/>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2" name="Picture 21"/>
            <p:cNvPicPr>
              <a:picLocks noChangeAspect="1"/>
            </p:cNvPicPr>
            <p:nvPr userDrawn="1"/>
          </p:nvPicPr>
          <p:blipFill>
            <a:blip r:embed="rId3"/>
            <a:stretch>
              <a:fillRect/>
            </a:stretch>
          </p:blipFill>
          <p:spPr>
            <a:xfrm>
              <a:off x="5148064" y="2397709"/>
              <a:ext cx="3657204" cy="3576160"/>
            </a:xfrm>
            <a:prstGeom prst="rect">
              <a:avLst/>
            </a:prstGeom>
          </p:spPr>
        </p:pic>
      </p:grpSp>
    </p:spTree>
    <p:extLst>
      <p:ext uri="{BB962C8B-B14F-4D97-AF65-F5344CB8AC3E}">
        <p14:creationId xmlns:p14="http://schemas.microsoft.com/office/powerpoint/2010/main" val="8418835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93676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7"/>
          <p:cNvSpPr/>
          <p:nvPr userDrawn="1"/>
        </p:nvSpPr>
        <p:spPr>
          <a:xfrm rot="16200000">
            <a:off x="-247089" y="2623214"/>
            <a:ext cx="4032443" cy="3589512"/>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7061" h="1820717">
                <a:moveTo>
                  <a:pt x="2382" y="1820717"/>
                </a:moveTo>
                <a:lnTo>
                  <a:pt x="0" y="13349"/>
                </a:lnTo>
                <a:lnTo>
                  <a:pt x="1308411" y="0"/>
                </a:lnTo>
                <a:lnTo>
                  <a:pt x="2617061" y="1812890"/>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9" name="Freeform 8"/>
          <p:cNvSpPr/>
          <p:nvPr userDrawn="1"/>
        </p:nvSpPr>
        <p:spPr>
          <a:xfrm rot="16200000">
            <a:off x="-986658" y="515498"/>
            <a:ext cx="5517238" cy="358385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p:nvPr>
        </p:nvSpPr>
        <p:spPr>
          <a:xfrm>
            <a:off x="457200" y="273050"/>
            <a:ext cx="3008313" cy="1162050"/>
          </a:xfrm>
        </p:spPr>
        <p:txBody>
          <a:bodyPr anchor="b"/>
          <a:lstStyle>
            <a:lvl1pPr algn="l">
              <a:defRPr sz="2000" b="1">
                <a:solidFill>
                  <a:schemeClr val="bg1"/>
                </a:solidFill>
              </a:defRPr>
            </a:lvl1pPr>
          </a:lstStyle>
          <a:p>
            <a:r>
              <a:rPr lang="en-US"/>
              <a:t>Click to edit Master title style</a:t>
            </a:r>
            <a:endParaRPr lang="en-GB" dirty="0"/>
          </a:p>
        </p:txBody>
      </p:sp>
      <p:sp>
        <p:nvSpPr>
          <p:cNvPr id="3" name="Content Placeholder 2"/>
          <p:cNvSpPr>
            <a:spLocks noGrp="1"/>
          </p:cNvSpPr>
          <p:nvPr userDrawn="1">
            <p:ph idx="1"/>
          </p:nvPr>
        </p:nvSpPr>
        <p:spPr>
          <a:xfrm>
            <a:off x="3575050" y="273050"/>
            <a:ext cx="5111750" cy="5853113"/>
          </a:xfrm>
        </p:spPr>
        <p:txBody>
          <a:bodyPr/>
          <a:lstStyle>
            <a:lvl1pPr>
              <a:defRPr sz="3200">
                <a:solidFill>
                  <a:srgbClr val="0070C0"/>
                </a:solidFill>
              </a:defRPr>
            </a:lvl1pPr>
            <a:lvl2pPr>
              <a:defRPr sz="2800">
                <a:solidFill>
                  <a:srgbClr val="00B0F0"/>
                </a:solidFill>
              </a:defRPr>
            </a:lvl2pPr>
            <a:lvl3pPr>
              <a:defRPr sz="2400">
                <a:solidFill>
                  <a:srgbClr val="002060"/>
                </a:solidFill>
              </a:defRPr>
            </a:lvl3pPr>
            <a:lvl4pPr>
              <a:defRPr sz="2000">
                <a:solidFill>
                  <a:srgbClr val="002060"/>
                </a:solidFill>
              </a:defRPr>
            </a:lvl4pPr>
            <a:lvl5pPr>
              <a:defRPr sz="2000">
                <a:solidFill>
                  <a:srgbClr val="002060"/>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userDrawn="1">
            <p:ph type="body" sz="half" idx="2"/>
          </p:nvPr>
        </p:nvSpPr>
        <p:spPr>
          <a:xfrm>
            <a:off x="457200" y="1435101"/>
            <a:ext cx="3008313" cy="40199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1"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229200"/>
            <a:ext cx="1595785" cy="106260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5"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5"/>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212764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userDrawn="1"/>
        </p:nvGrpSpPr>
        <p:grpSpPr>
          <a:xfrm rot="16200000">
            <a:off x="-2585022" y="2527935"/>
            <a:ext cx="6471980" cy="1361343"/>
            <a:chOff x="443837" y="-13315"/>
            <a:chExt cx="8411957" cy="1361343"/>
          </a:xfrm>
        </p:grpSpPr>
        <p:sp>
          <p:nvSpPr>
            <p:cNvPr id="11" name="Freeform 10"/>
            <p:cNvSpPr/>
            <p:nvPr userDrawn="1"/>
          </p:nvSpPr>
          <p:spPr>
            <a:xfrm>
              <a:off x="443837" y="-13315"/>
              <a:ext cx="3458526"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a:off x="2077031" y="1"/>
              <a:ext cx="6778763"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1792288" y="4800600"/>
            <a:ext cx="5486400" cy="566738"/>
          </a:xfrm>
        </p:spPr>
        <p:txBody>
          <a:bodyPr anchor="b"/>
          <a:lstStyle>
            <a:lvl1pPr algn="l">
              <a:defRPr sz="2000" b="1">
                <a:solidFill>
                  <a:srgbClr val="0070C0"/>
                </a:solidFill>
              </a:defRPr>
            </a:lvl1pPr>
          </a:lstStyle>
          <a:p>
            <a:r>
              <a:rPr lang="en-US"/>
              <a:t>Click to edit Master title style</a:t>
            </a:r>
            <a:endParaRPr lang="en-GB"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B0F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pic>
        <p:nvPicPr>
          <p:cNvPr id="14"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4162" y="5373216"/>
            <a:ext cx="1410260" cy="9390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9"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9"/>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20"/>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3"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4"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5"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6"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22725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4" name="Right Triangle 3"/>
          <p:cNvSpPr/>
          <p:nvPr userDrawn="1"/>
        </p:nvSpPr>
        <p:spPr>
          <a:xfrm>
            <a:off x="0" y="2320252"/>
            <a:ext cx="5364087" cy="453774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4866102"/>
              <a:gd name="connsiteY0" fmla="*/ 4210050 h 4210050"/>
              <a:gd name="connsiteX1" fmla="*/ 0 w 4866102"/>
              <a:gd name="connsiteY1" fmla="*/ 0 h 4210050"/>
              <a:gd name="connsiteX2" fmla="*/ 4866102 w 4866102"/>
              <a:gd name="connsiteY2" fmla="*/ 4210050 h 4210050"/>
              <a:gd name="connsiteX3" fmla="*/ 0 w 4866102"/>
              <a:gd name="connsiteY3" fmla="*/ 4210050 h 4210050"/>
            </a:gdLst>
            <a:ahLst/>
            <a:cxnLst>
              <a:cxn ang="0">
                <a:pos x="connsiteX0" y="connsiteY0"/>
              </a:cxn>
              <a:cxn ang="0">
                <a:pos x="connsiteX1" y="connsiteY1"/>
              </a:cxn>
              <a:cxn ang="0">
                <a:pos x="connsiteX2" y="connsiteY2"/>
              </a:cxn>
              <a:cxn ang="0">
                <a:pos x="connsiteX3" y="connsiteY3"/>
              </a:cxn>
            </a:cxnLst>
            <a:rect l="l" t="t" r="r" b="b"/>
            <a:pathLst>
              <a:path w="4866102" h="4210050">
                <a:moveTo>
                  <a:pt x="0" y="4210050"/>
                </a:moveTo>
                <a:lnTo>
                  <a:pt x="0" y="0"/>
                </a:lnTo>
                <a:lnTo>
                  <a:pt x="4866102" y="4210050"/>
                </a:lnTo>
                <a:lnTo>
                  <a:pt x="0" y="4210050"/>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userDrawn="1"/>
        </p:nvSpPr>
        <p:spPr>
          <a:xfrm>
            <a:off x="-2380" y="-265988"/>
            <a:ext cx="9146380" cy="7123988"/>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2" cstate="print">
            <a:extLst>
              <a:ext uri="{BEBA8EAE-BF5A-486C-A8C5-ECC9F3942E4B}">
                <a14:imgProps xmlns:a14="http://schemas.microsoft.com/office/drawing/2010/main">
                  <a14:imgLayer r:embed="rId3">
                    <a14:imgEffect>
                      <a14:backgroundRemoval t="0" b="100000" l="0" r="100000">
                        <a14:foregroundMark x1="2848" y1="51051" x2="2848" y2="51051"/>
                        <a14:foregroundMark x1="13483" y1="49349" x2="13483" y2="49349"/>
                        <a14:foregroundMark x1="25408" y1="52152" x2="25408" y2="52152"/>
                        <a14:foregroundMark x1="43297" y1="50501" x2="43297" y2="50501"/>
                        <a14:foregroundMark x1="50095" y1="49349" x2="50095" y2="49349"/>
                        <a14:foregroundMark x1="2431" y1="76276" x2="2431" y2="76276"/>
                        <a14:foregroundMark x1="14774" y1="74024" x2="14774" y2="74024"/>
                        <a14:foregroundMark x1="26244" y1="74024" x2="26244" y2="74024"/>
                        <a14:foregroundMark x1="39461" y1="70120" x2="39461" y2="70120"/>
                        <a14:foregroundMark x1="51804" y1="70120" x2="51804" y2="70120"/>
                        <a14:foregroundMark x1="1177" y1="90340" x2="1177" y2="90340"/>
                        <a14:foregroundMark x1="5811" y1="88939" x2="5811" y2="88939"/>
                        <a14:foregroundMark x1="10406" y1="89640" x2="10406" y2="89640"/>
                        <a14:foregroundMark x1="15382" y1="90140" x2="15382" y2="90140"/>
                        <a14:foregroundMark x1="18914" y1="89189" x2="18914" y2="89189"/>
                        <a14:foregroundMark x1="23889" y1="88739" x2="23889" y2="88739"/>
                        <a14:foregroundMark x1="31523" y1="88488" x2="31523" y2="88488"/>
                        <a14:foregroundMark x1="36308" y1="88939" x2="36308" y2="88939"/>
                        <a14:foregroundMark x1="39499" y1="90340" x2="39499" y2="90340"/>
                        <a14:foregroundMark x1="46411" y1="88739" x2="46411" y2="88739"/>
                        <a14:foregroundMark x1="51196" y1="88739" x2="51196" y2="88739"/>
                        <a14:foregroundMark x1="55108" y1="88939" x2="55108" y2="88939"/>
                        <a14:backgroundMark x1="29396" y1="52503" x2="29396" y2="52503"/>
                        <a14:backgroundMark x1="5963" y1="72823" x2="5963" y2="72823"/>
                        <a14:backgroundMark x1="29016" y1="76076" x2="29016" y2="76076"/>
                        <a14:backgroundMark x1="24763" y1="90591" x2="24763" y2="90591"/>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919348" y="260648"/>
            <a:ext cx="3580644" cy="2717101"/>
          </a:xfrm>
          <a:prstGeom prst="rect">
            <a:avLst/>
          </a:prstGeom>
        </p:spPr>
      </p:pic>
      <p:sp>
        <p:nvSpPr>
          <p:cNvPr id="4" name="Date Placeholder 3"/>
          <p:cNvSpPr>
            <a:spLocks noGrp="1"/>
          </p:cNvSpPr>
          <p:nvPr>
            <p:ph type="dt" sz="half" idx="10"/>
          </p:nvPr>
        </p:nvSpPr>
        <p:spPr>
          <a:xfrm>
            <a:off x="7596336" y="222101"/>
            <a:ext cx="1440160" cy="365125"/>
          </a:xfrm>
        </p:spPr>
        <p:txBody>
          <a:bodyPr/>
          <a:lstStyle/>
          <a:p>
            <a:fld id="{BF286024-84C3-480B-B2D8-75E98C8A2C8F}" type="datetimeFigureOut">
              <a:rPr lang="en-GB" smtClean="0"/>
              <a:t>09/09/2022</a:t>
            </a:fld>
            <a:endParaRPr lang="en-GB" dirty="0"/>
          </a:p>
        </p:txBody>
      </p:sp>
      <p:sp>
        <p:nvSpPr>
          <p:cNvPr id="23" name="Title 1"/>
          <p:cNvSpPr>
            <a:spLocks noGrp="1"/>
          </p:cNvSpPr>
          <p:nvPr>
            <p:ph type="title"/>
          </p:nvPr>
        </p:nvSpPr>
        <p:spPr>
          <a:xfrm>
            <a:off x="4355977" y="3191921"/>
            <a:ext cx="4608513" cy="1389207"/>
          </a:xfrm>
        </p:spPr>
        <p:txBody>
          <a:bodyPr anchor="t">
            <a:normAutofit/>
          </a:bodyPr>
          <a:lstStyle>
            <a:lvl1pPr algn="l">
              <a:defRPr sz="4000" b="1" cap="all">
                <a:solidFill>
                  <a:schemeClr val="bg1"/>
                </a:solidFill>
              </a:defRPr>
            </a:lvl1pPr>
          </a:lstStyle>
          <a:p>
            <a:r>
              <a:rPr lang="en-US"/>
              <a:t>Click to edit Master title style</a:t>
            </a:r>
            <a:endParaRPr lang="en-GB" dirty="0"/>
          </a:p>
        </p:txBody>
      </p:sp>
      <p:sp>
        <p:nvSpPr>
          <p:cNvPr id="24" name="Text Placeholder 2"/>
          <p:cNvSpPr>
            <a:spLocks noGrp="1"/>
          </p:cNvSpPr>
          <p:nvPr>
            <p:ph type="body" idx="1"/>
          </p:nvPr>
        </p:nvSpPr>
        <p:spPr>
          <a:xfrm>
            <a:off x="4355976" y="4725144"/>
            <a:ext cx="4392489" cy="432048"/>
          </a:xfrm>
        </p:spPr>
        <p:txBody>
          <a:bodyPr anchor="b">
            <a:normAutofit/>
          </a:bodyPr>
          <a:lstStyle>
            <a:lvl1pPr marL="0" indent="0">
              <a:buNone/>
              <a:defRPr sz="24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1" name="Heptagon 20"/>
          <p:cNvSpPr/>
          <p:nvPr userDrawn="1"/>
        </p:nvSpPr>
        <p:spPr>
          <a:xfrm rot="10800000">
            <a:off x="679304" y="3164494"/>
            <a:ext cx="3532656" cy="3465502"/>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3" name="Picture 2"/>
          <p:cNvPicPr>
            <a:picLocks noChangeAspect="1"/>
          </p:cNvPicPr>
          <p:nvPr userDrawn="1"/>
        </p:nvPicPr>
        <p:blipFill>
          <a:blip r:embed="rId4"/>
          <a:stretch>
            <a:fillRect/>
          </a:stretch>
        </p:blipFill>
        <p:spPr>
          <a:xfrm>
            <a:off x="805930" y="3296006"/>
            <a:ext cx="3277291" cy="3204666"/>
          </a:xfrm>
          <a:prstGeom prst="rect">
            <a:avLst/>
          </a:prstGeom>
        </p:spPr>
      </p:pic>
    </p:spTree>
    <p:extLst>
      <p:ext uri="{BB962C8B-B14F-4D97-AF65-F5344CB8AC3E}">
        <p14:creationId xmlns:p14="http://schemas.microsoft.com/office/powerpoint/2010/main" val="2386067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286024-84C3-480B-B2D8-75E98C8A2C8F}"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2C7D5-5E31-4C24-80AF-05820257EBE9}" type="slidenum">
              <a:rPr lang="en-GB" smtClean="0"/>
              <a:t>‹#›</a:t>
            </a:fld>
            <a:endParaRPr lang="en-GB"/>
          </a:p>
        </p:txBody>
      </p:sp>
    </p:spTree>
    <p:extLst>
      <p:ext uri="{BB962C8B-B14F-4D97-AF65-F5344CB8AC3E}">
        <p14:creationId xmlns:p14="http://schemas.microsoft.com/office/powerpoint/2010/main" val="22322396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F286024-84C3-480B-B2D8-75E98C8A2C8F}" type="datetimeFigureOut">
              <a:rPr lang="en-GB" smtClean="0"/>
              <a:t>09/09/2022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652C7D5-5E31-4C24-80AF-05820257EBE9}" type="slidenum">
              <a:rPr lang="en-GB" smtClean="0"/>
              <a:t>‹#›</a:t>
            </a:fld>
            <a:endParaRPr lang="en-GB"/>
          </a:p>
        </p:txBody>
      </p:sp>
    </p:spTree>
    <p:extLst>
      <p:ext uri="{BB962C8B-B14F-4D97-AF65-F5344CB8AC3E}">
        <p14:creationId xmlns:p14="http://schemas.microsoft.com/office/powerpoint/2010/main" val="901599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6"/>
          <p:cNvSpPr/>
          <p:nvPr userDrawn="1"/>
        </p:nvSpPr>
        <p:spPr>
          <a:xfrm>
            <a:off x="-36512" y="-13316"/>
            <a:ext cx="3059835" cy="1361343"/>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755" h="1826239">
                <a:moveTo>
                  <a:pt x="2382" y="1826239"/>
                </a:moveTo>
                <a:lnTo>
                  <a:pt x="0" y="18871"/>
                </a:lnTo>
                <a:lnTo>
                  <a:pt x="1484918" y="0"/>
                </a:lnTo>
                <a:lnTo>
                  <a:pt x="2112755" y="1807368"/>
                </a:lnTo>
                <a:lnTo>
                  <a:pt x="2382" y="1826239"/>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8" name="Freeform 7"/>
          <p:cNvSpPr/>
          <p:nvPr userDrawn="1"/>
        </p:nvSpPr>
        <p:spPr>
          <a:xfrm>
            <a:off x="1240555" y="-2"/>
            <a:ext cx="7903446" cy="1347277"/>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1283" h="527584">
                <a:moveTo>
                  <a:pt x="0" y="527584"/>
                </a:moveTo>
                <a:lnTo>
                  <a:pt x="369752" y="0"/>
                </a:lnTo>
                <a:lnTo>
                  <a:pt x="3271283" y="271"/>
                </a:lnTo>
                <a:lnTo>
                  <a:pt x="3271283" y="527584"/>
                </a:lnTo>
                <a:lnTo>
                  <a:pt x="0" y="527584"/>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51720" y="117138"/>
            <a:ext cx="6635080" cy="1143000"/>
          </a:xfrm>
        </p:spPr>
        <p:txBody>
          <a:bodyPr>
            <a:normAutofit/>
          </a:bodyPr>
          <a:lstStyle>
            <a:lvl1pPr>
              <a:defRPr sz="4000">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a:defRPr>
                <a:solidFill>
                  <a:srgbClr val="001570"/>
                </a:solidFill>
              </a:defRPr>
            </a:lvl1pPr>
            <a:lvl2pPr>
              <a:defRPr>
                <a:solidFill>
                  <a:srgbClr val="00B0F0"/>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1026"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874" y="84479"/>
            <a:ext cx="1697546" cy="11303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1"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4" name="Isosceles Triangle 16"/>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5"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6"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73529" y="647412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3715816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Freeform 10"/>
          <p:cNvSpPr/>
          <p:nvPr userDrawn="1"/>
        </p:nvSpPr>
        <p:spPr>
          <a:xfrm rot="16200000">
            <a:off x="1491430" y="-1207172"/>
            <a:ext cx="6147264"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42998" y="-1584178"/>
            <a:ext cx="6858004"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3430" y="2894732"/>
            <a:ext cx="777240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693430" y="2204864"/>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4952501"/>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userDrawn="1"/>
        </p:nvSpPr>
        <p:spPr>
          <a:xfrm>
            <a:off x="-2380" y="6489735"/>
            <a:ext cx="9146380" cy="36826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 Box 2"/>
          <p:cNvSpPr txBox="1">
            <a:spLocks noChangeArrowheads="1"/>
          </p:cNvSpPr>
          <p:nvPr userDrawn="1"/>
        </p:nvSpPr>
        <p:spPr bwMode="auto">
          <a:xfrm>
            <a:off x="-2380" y="6525344"/>
            <a:ext cx="9146380" cy="323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000" b="1" i="0" u="none" strike="noStrike" cap="none" spc="300" normalizeH="0" baseline="0" dirty="0">
                <a:ln>
                  <a:noFill/>
                </a:ln>
                <a:solidFill>
                  <a:srgbClr val="FFFFFF"/>
                </a:solidFill>
                <a:effectLst/>
                <a:latin typeface="Century Gothic" panose="020B0502020202020204" pitchFamily="34" charset="0"/>
              </a:rPr>
              <a:t>A</a:t>
            </a:r>
            <a:r>
              <a:rPr kumimoji="0" lang="en-GB" altLang="en-US" sz="800" b="0" i="0" u="none" strike="noStrike" cap="none" spc="300" normalizeH="0" baseline="0" dirty="0">
                <a:ln>
                  <a:noFill/>
                </a:ln>
                <a:solidFill>
                  <a:srgbClr val="FFFFFF"/>
                </a:solidFill>
                <a:effectLst/>
                <a:latin typeface="Century Gothic" panose="020B0502020202020204" pitchFamily="34" charset="0"/>
              </a:rPr>
              <a:t>MBITIOUS     </a:t>
            </a:r>
            <a:r>
              <a:rPr kumimoji="0" lang="en-GB" altLang="en-US" sz="1000" b="1" i="0" u="none" strike="noStrike" cap="none" spc="300" normalizeH="0" baseline="0" dirty="0">
                <a:ln>
                  <a:noFill/>
                </a:ln>
                <a:solidFill>
                  <a:srgbClr val="FFFFFF"/>
                </a:solidFill>
                <a:effectLst/>
                <a:latin typeface="Century Gothic" panose="020B0502020202020204" pitchFamily="34" charset="0"/>
              </a:rPr>
              <a:t>C</a:t>
            </a:r>
            <a:r>
              <a:rPr kumimoji="0" lang="en-GB" altLang="en-US" sz="800" b="0" i="0" u="none" strike="noStrike" cap="none" spc="300" normalizeH="0" baseline="0" dirty="0">
                <a:ln>
                  <a:noFill/>
                </a:ln>
                <a:solidFill>
                  <a:srgbClr val="FFFFFF"/>
                </a:solidFill>
                <a:effectLst/>
                <a:latin typeface="Century Gothic" panose="020B0502020202020204" pitchFamily="34" charset="0"/>
              </a:rPr>
              <a:t>OLLABORATIVE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H</a:t>
            </a:r>
            <a:r>
              <a:rPr kumimoji="0" lang="en-GB" altLang="en-US" sz="800" b="0" i="0" u="none" strike="noStrike" cap="none" spc="300" normalizeH="0" baseline="0" dirty="0">
                <a:ln>
                  <a:noFill/>
                </a:ln>
                <a:solidFill>
                  <a:srgbClr val="FFFFFF"/>
                </a:solidFill>
                <a:effectLst/>
                <a:latin typeface="Century Gothic" panose="020B0502020202020204" pitchFamily="34" charset="0"/>
              </a:rPr>
              <a:t>APPY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I</a:t>
            </a:r>
            <a:r>
              <a:rPr kumimoji="0" lang="en-GB" altLang="en-US" sz="800" b="0" i="0" u="none" strike="noStrike" cap="none" spc="300" normalizeH="0" baseline="0" dirty="0">
                <a:ln>
                  <a:noFill/>
                </a:ln>
                <a:solidFill>
                  <a:srgbClr val="FFFFFF"/>
                </a:solidFill>
                <a:effectLst/>
                <a:latin typeface="Century Gothic" panose="020B0502020202020204" pitchFamily="34" charset="0"/>
              </a:rPr>
              <a:t>NTEGRITY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NDURANCE     </a:t>
            </a:r>
            <a:r>
              <a:rPr kumimoji="0" lang="en-GB" altLang="en-US" sz="1000" b="1" i="0" u="none" strike="noStrike" cap="none" spc="300" normalizeH="0" baseline="0" dirty="0">
                <a:ln>
                  <a:noFill/>
                </a:ln>
                <a:solidFill>
                  <a:srgbClr val="FFFFFF"/>
                </a:solidFill>
                <a:effectLst/>
                <a:latin typeface="Century Gothic" panose="020B0502020202020204" pitchFamily="34" charset="0"/>
              </a:rPr>
              <a:t>V</a:t>
            </a:r>
            <a:r>
              <a:rPr kumimoji="0" lang="en-GB" altLang="en-US" sz="800" b="0" i="0" u="none" strike="noStrike" cap="none" spc="300" normalizeH="0" baseline="0" dirty="0">
                <a:ln>
                  <a:noFill/>
                </a:ln>
                <a:solidFill>
                  <a:srgbClr val="FFFFFF"/>
                </a:solidFill>
                <a:effectLst/>
                <a:latin typeface="Century Gothic" panose="020B0502020202020204" pitchFamily="34" charset="0"/>
              </a:rPr>
              <a:t>ERSATILITY     </a:t>
            </a:r>
            <a:r>
              <a:rPr kumimoji="0" lang="en-GB" altLang="en-US" sz="1000" b="1" i="0" u="none" strike="noStrike" cap="none" spc="300" normalizeH="0" baseline="0" dirty="0">
                <a:ln>
                  <a:noFill/>
                </a:ln>
                <a:solidFill>
                  <a:srgbClr val="FFFFFF"/>
                </a:solidFill>
                <a:effectLst/>
                <a:latin typeface="Century Gothic" panose="020B0502020202020204" pitchFamily="34" charset="0"/>
              </a:rPr>
              <a:t>E</a:t>
            </a:r>
            <a:r>
              <a:rPr kumimoji="0" lang="en-GB" altLang="en-US" sz="800" b="0" i="0" u="none" strike="noStrike" cap="none" spc="300" normalizeH="0" baseline="0" dirty="0">
                <a:ln>
                  <a:noFill/>
                </a:ln>
                <a:solidFill>
                  <a:srgbClr val="FFFFFF"/>
                </a:solidFill>
                <a:effectLst/>
                <a:latin typeface="Century Gothic" panose="020B0502020202020204" pitchFamily="34" charset="0"/>
              </a:rPr>
              <a:t>XCELLENCE</a:t>
            </a:r>
            <a:endParaRPr kumimoji="0" lang="en-US" altLang="en-US" sz="2000" b="0" i="0" u="none" strike="noStrike" cap="none" spc="300" normalizeH="0" baseline="0" dirty="0">
              <a:ln>
                <a:noFill/>
              </a:ln>
              <a:solidFill>
                <a:schemeClr val="tx1"/>
              </a:solidFill>
              <a:effectLst/>
              <a:latin typeface="Arial" panose="020B0604020202020204" pitchFamily="34" charset="0"/>
            </a:endParaRPr>
          </a:p>
        </p:txBody>
      </p:sp>
      <p:sp>
        <p:nvSpPr>
          <p:cNvPr id="14" name="Isosceles Triangle 16"/>
          <p:cNvSpPr>
            <a:spLocks noChangeArrowheads="1"/>
          </p:cNvSpPr>
          <p:nvPr userDrawn="1"/>
        </p:nvSpPr>
        <p:spPr bwMode="auto">
          <a:xfrm rot="10800000">
            <a:off x="1145901"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7" name="Isosceles Triangle 16"/>
          <p:cNvSpPr>
            <a:spLocks noChangeArrowheads="1"/>
          </p:cNvSpPr>
          <p:nvPr userDrawn="1"/>
        </p:nvSpPr>
        <p:spPr bwMode="auto">
          <a:xfrm rot="10800000">
            <a:off x="2843808" y="648967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8" name="Isosceles Triangle 16"/>
          <p:cNvSpPr>
            <a:spLocks noChangeArrowheads="1"/>
          </p:cNvSpPr>
          <p:nvPr userDrawn="1"/>
        </p:nvSpPr>
        <p:spPr bwMode="auto">
          <a:xfrm rot="10800000">
            <a:off x="3837236" y="6489041"/>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19" name="Isosceles Triangle 16"/>
          <p:cNvSpPr>
            <a:spLocks noChangeArrowheads="1"/>
          </p:cNvSpPr>
          <p:nvPr userDrawn="1"/>
        </p:nvSpPr>
        <p:spPr bwMode="auto">
          <a:xfrm rot="10800000">
            <a:off x="5009627"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0" name="Isosceles Triangle 16"/>
          <p:cNvSpPr>
            <a:spLocks noChangeArrowheads="1"/>
          </p:cNvSpPr>
          <p:nvPr userDrawn="1"/>
        </p:nvSpPr>
        <p:spPr bwMode="auto">
          <a:xfrm rot="10800000">
            <a:off x="6280852" y="647954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1" name="Isosceles Triangle 16"/>
          <p:cNvSpPr>
            <a:spLocks noChangeArrowheads="1"/>
          </p:cNvSpPr>
          <p:nvPr userDrawn="1"/>
        </p:nvSpPr>
        <p:spPr bwMode="auto">
          <a:xfrm rot="10800000">
            <a:off x="7619557" y="6477020"/>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2" name="Isosceles Triangle 16"/>
          <p:cNvSpPr>
            <a:spLocks noChangeArrowheads="1"/>
          </p:cNvSpPr>
          <p:nvPr userDrawn="1"/>
        </p:nvSpPr>
        <p:spPr bwMode="auto">
          <a:xfrm rot="10800000">
            <a:off x="8888707" y="6471977"/>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
        <p:nvSpPr>
          <p:cNvPr id="23" name="Isosceles Triangle 16"/>
          <p:cNvSpPr>
            <a:spLocks noChangeArrowheads="1"/>
          </p:cNvSpPr>
          <p:nvPr userDrawn="1"/>
        </p:nvSpPr>
        <p:spPr bwMode="auto">
          <a:xfrm rot="10800000">
            <a:off x="60388" y="6486802"/>
            <a:ext cx="185738" cy="171450"/>
          </a:xfrm>
          <a:prstGeom prst="triangle">
            <a:avLst>
              <a:gd name="adj" fmla="val 50000"/>
            </a:avLst>
          </a:prstGeom>
          <a:solidFill>
            <a:schemeClr val="bg1"/>
          </a:solidFill>
          <a:ln>
            <a:noFill/>
          </a:ln>
        </p:spPr>
        <p:txBody>
          <a:bodyPr vert="horz" wrap="square" lIns="91440" tIns="45720" rIns="91440" bIns="45720" numCol="1" anchor="ctr" anchorCtr="0" compatLnSpc="1">
            <a:prstTxWarp prst="textNoShape">
              <a:avLst/>
            </a:prstTxWarp>
          </a:bodyPr>
          <a:lstStyle/>
          <a:p>
            <a:endParaRPr lang="en-GB"/>
          </a:p>
        </p:txBody>
      </p:sp>
    </p:spTree>
    <p:extLst>
      <p:ext uri="{BB962C8B-B14F-4D97-AF65-F5344CB8AC3E}">
        <p14:creationId xmlns:p14="http://schemas.microsoft.com/office/powerpoint/2010/main" val="68057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 ACHIEV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4" name="Heptagon 3"/>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4" name="Picture 23"/>
          <p:cNvPicPr>
            <a:picLocks noChangeAspect="1"/>
          </p:cNvPicPr>
          <p:nvPr userDrawn="1"/>
        </p:nvPicPr>
        <p:blipFill>
          <a:blip r:embed="rId3"/>
          <a:stretch>
            <a:fillRect/>
          </a:stretch>
        </p:blipFill>
        <p:spPr>
          <a:xfrm>
            <a:off x="5148064" y="2397709"/>
            <a:ext cx="3657204" cy="3576160"/>
          </a:xfrm>
          <a:prstGeom prst="rect">
            <a:avLst/>
          </a:prstGeom>
        </p:spPr>
      </p:pic>
    </p:spTree>
    <p:extLst>
      <p:ext uri="{BB962C8B-B14F-4D97-AF65-F5344CB8AC3E}">
        <p14:creationId xmlns:p14="http://schemas.microsoft.com/office/powerpoint/2010/main" val="1246758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 AMBITIOUS">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userDrawn="1"/>
        </p:nvPicPr>
        <p:blipFill>
          <a:blip r:embed="rId3"/>
          <a:stretch>
            <a:fillRect/>
          </a:stretch>
        </p:blipFill>
        <p:spPr>
          <a:xfrm>
            <a:off x="5136499" y="2405959"/>
            <a:ext cx="3668769" cy="3573981"/>
          </a:xfrm>
          <a:prstGeom prst="rect">
            <a:avLst/>
          </a:prstGeom>
        </p:spPr>
      </p:pic>
    </p:spTree>
    <p:extLst>
      <p:ext uri="{BB962C8B-B14F-4D97-AF65-F5344CB8AC3E}">
        <p14:creationId xmlns:p14="http://schemas.microsoft.com/office/powerpoint/2010/main" val="98424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 COLLABORATIVE">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p:cNvPicPr>
            <a:picLocks noChangeAspect="1"/>
          </p:cNvPicPr>
          <p:nvPr userDrawn="1"/>
        </p:nvPicPr>
        <p:blipFill>
          <a:blip r:embed="rId3"/>
          <a:stretch>
            <a:fillRect/>
          </a:stretch>
        </p:blipFill>
        <p:spPr>
          <a:xfrm>
            <a:off x="5151703" y="2405958"/>
            <a:ext cx="3668769" cy="3573981"/>
          </a:xfrm>
          <a:prstGeom prst="rect">
            <a:avLst/>
          </a:prstGeom>
        </p:spPr>
      </p:pic>
    </p:spTree>
    <p:extLst>
      <p:ext uri="{BB962C8B-B14F-4D97-AF65-F5344CB8AC3E}">
        <p14:creationId xmlns:p14="http://schemas.microsoft.com/office/powerpoint/2010/main" val="285959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 HAPPY">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4" name="Picture 3"/>
          <p:cNvPicPr>
            <a:picLocks noChangeAspect="1"/>
          </p:cNvPicPr>
          <p:nvPr userDrawn="1"/>
        </p:nvPicPr>
        <p:blipFill>
          <a:blip r:embed="rId3"/>
          <a:stretch>
            <a:fillRect/>
          </a:stretch>
        </p:blipFill>
        <p:spPr>
          <a:xfrm>
            <a:off x="5148064" y="2410847"/>
            <a:ext cx="3663750" cy="3569091"/>
          </a:xfrm>
          <a:prstGeom prst="rect">
            <a:avLst/>
          </a:prstGeom>
        </p:spPr>
      </p:pic>
    </p:spTree>
    <p:extLst>
      <p:ext uri="{BB962C8B-B14F-4D97-AF65-F5344CB8AC3E}">
        <p14:creationId xmlns:p14="http://schemas.microsoft.com/office/powerpoint/2010/main" val="81660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 INTEGRITY">
    <p:spTree>
      <p:nvGrpSpPr>
        <p:cNvPr id="1" name=""/>
        <p:cNvGrpSpPr/>
        <p:nvPr/>
      </p:nvGrpSpPr>
      <p:grpSpPr>
        <a:xfrm>
          <a:off x="0" y="0"/>
          <a:ext cx="0" cy="0"/>
          <a:chOff x="0" y="0"/>
          <a:chExt cx="0" cy="0"/>
        </a:xfrm>
      </p:grpSpPr>
      <p:sp>
        <p:nvSpPr>
          <p:cNvPr id="11" name="Freeform 10"/>
          <p:cNvSpPr/>
          <p:nvPr userDrawn="1"/>
        </p:nvSpPr>
        <p:spPr>
          <a:xfrm rot="16200000">
            <a:off x="1482411" y="-811528"/>
            <a:ext cx="6165303" cy="9173751"/>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 name="connsiteX0" fmla="*/ 2382 w 3574257"/>
              <a:gd name="connsiteY0" fmla="*/ 1826239 h 1826239"/>
              <a:gd name="connsiteX1" fmla="*/ 0 w 3574257"/>
              <a:gd name="connsiteY1" fmla="*/ 18871 h 1826239"/>
              <a:gd name="connsiteX2" fmla="*/ 1484918 w 3574257"/>
              <a:gd name="connsiteY2" fmla="*/ 0 h 1826239"/>
              <a:gd name="connsiteX3" fmla="*/ 3574257 w 3574257"/>
              <a:gd name="connsiteY3" fmla="*/ 1826239 h 1826239"/>
              <a:gd name="connsiteX4" fmla="*/ 2382 w 3574257"/>
              <a:gd name="connsiteY4" fmla="*/ 1826239 h 1826239"/>
              <a:gd name="connsiteX0" fmla="*/ 2382 w 2112755"/>
              <a:gd name="connsiteY0" fmla="*/ 1826239 h 1826239"/>
              <a:gd name="connsiteX1" fmla="*/ 0 w 2112755"/>
              <a:gd name="connsiteY1" fmla="*/ 18871 h 1826239"/>
              <a:gd name="connsiteX2" fmla="*/ 1484918 w 2112755"/>
              <a:gd name="connsiteY2" fmla="*/ 0 h 1826239"/>
              <a:gd name="connsiteX3" fmla="*/ 2112755 w 2112755"/>
              <a:gd name="connsiteY3" fmla="*/ 1807368 h 1826239"/>
              <a:gd name="connsiteX4" fmla="*/ 2382 w 2112755"/>
              <a:gd name="connsiteY4" fmla="*/ 1826239 h 1826239"/>
              <a:gd name="connsiteX0" fmla="*/ 2382 w 2112755"/>
              <a:gd name="connsiteY0" fmla="*/ 1826239 h 1829454"/>
              <a:gd name="connsiteX1" fmla="*/ 0 w 2112755"/>
              <a:gd name="connsiteY1" fmla="*/ 18871 h 1829454"/>
              <a:gd name="connsiteX2" fmla="*/ 1484918 w 2112755"/>
              <a:gd name="connsiteY2" fmla="*/ 0 h 1829454"/>
              <a:gd name="connsiteX3" fmla="*/ 2112755 w 2112755"/>
              <a:gd name="connsiteY3" fmla="*/ 1829454 h 1829454"/>
              <a:gd name="connsiteX4" fmla="*/ 2382 w 2112755"/>
              <a:gd name="connsiteY4" fmla="*/ 1826239 h 1829454"/>
              <a:gd name="connsiteX0" fmla="*/ 2382 w 2112755"/>
              <a:gd name="connsiteY0" fmla="*/ 1820717 h 1823932"/>
              <a:gd name="connsiteX1" fmla="*/ 0 w 2112755"/>
              <a:gd name="connsiteY1" fmla="*/ 13349 h 1823932"/>
              <a:gd name="connsiteX2" fmla="*/ 1308411 w 2112755"/>
              <a:gd name="connsiteY2" fmla="*/ 0 h 1823932"/>
              <a:gd name="connsiteX3" fmla="*/ 2112755 w 2112755"/>
              <a:gd name="connsiteY3" fmla="*/ 1823932 h 1823932"/>
              <a:gd name="connsiteX4" fmla="*/ 2382 w 2112755"/>
              <a:gd name="connsiteY4" fmla="*/ 1820717 h 1823932"/>
              <a:gd name="connsiteX0" fmla="*/ 2382 w 2617061"/>
              <a:gd name="connsiteY0" fmla="*/ 1820717 h 1820717"/>
              <a:gd name="connsiteX1" fmla="*/ 0 w 2617061"/>
              <a:gd name="connsiteY1" fmla="*/ 13349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2617061"/>
              <a:gd name="connsiteY0" fmla="*/ 1820717 h 1820717"/>
              <a:gd name="connsiteX1" fmla="*/ 0 w 2617061"/>
              <a:gd name="connsiteY1" fmla="*/ 4703 h 1820717"/>
              <a:gd name="connsiteX2" fmla="*/ 1308411 w 2617061"/>
              <a:gd name="connsiteY2" fmla="*/ 0 h 1820717"/>
              <a:gd name="connsiteX3" fmla="*/ 2617061 w 2617061"/>
              <a:gd name="connsiteY3" fmla="*/ 1812890 h 1820717"/>
              <a:gd name="connsiteX4" fmla="*/ 2382 w 2617061"/>
              <a:gd name="connsiteY4" fmla="*/ 1820717 h 1820717"/>
              <a:gd name="connsiteX0" fmla="*/ 2382 w 3890994"/>
              <a:gd name="connsiteY0" fmla="*/ 1820717 h 1821536"/>
              <a:gd name="connsiteX1" fmla="*/ 0 w 3890994"/>
              <a:gd name="connsiteY1" fmla="*/ 4703 h 1821536"/>
              <a:gd name="connsiteX2" fmla="*/ 1308411 w 3890994"/>
              <a:gd name="connsiteY2" fmla="*/ 0 h 1821536"/>
              <a:gd name="connsiteX3" fmla="*/ 3890994 w 3890994"/>
              <a:gd name="connsiteY3" fmla="*/ 1821536 h 1821536"/>
              <a:gd name="connsiteX4" fmla="*/ 2382 w 3890994"/>
              <a:gd name="connsiteY4" fmla="*/ 1820717 h 1821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0994" h="1821536">
                <a:moveTo>
                  <a:pt x="2382" y="1820717"/>
                </a:moveTo>
                <a:lnTo>
                  <a:pt x="0" y="4703"/>
                </a:lnTo>
                <a:lnTo>
                  <a:pt x="1308411" y="0"/>
                </a:lnTo>
                <a:lnTo>
                  <a:pt x="3890994" y="1821536"/>
                </a:lnTo>
                <a:lnTo>
                  <a:pt x="2382" y="1820717"/>
                </a:lnTo>
                <a:close/>
              </a:path>
            </a:pathLst>
          </a:cu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12" name="Freeform 11"/>
          <p:cNvSpPr/>
          <p:nvPr userDrawn="1"/>
        </p:nvSpPr>
        <p:spPr>
          <a:xfrm rot="16200000">
            <a:off x="1129309" y="-1193204"/>
            <a:ext cx="6885383" cy="9217023"/>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404687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313 h 527313"/>
              <a:gd name="connsiteX1" fmla="*/ 439623 w 3352800"/>
              <a:gd name="connsiteY1" fmla="*/ 5238 h 527313"/>
              <a:gd name="connsiteX2" fmla="*/ 3352800 w 3352800"/>
              <a:gd name="connsiteY2" fmla="*/ 0 h 527313"/>
              <a:gd name="connsiteX3" fmla="*/ 3352800 w 3352800"/>
              <a:gd name="connsiteY3" fmla="*/ 527313 h 527313"/>
              <a:gd name="connsiteX4" fmla="*/ 0 w 3352800"/>
              <a:gd name="connsiteY4" fmla="*/ 527313 h 527313"/>
              <a:gd name="connsiteX0" fmla="*/ 0 w 3288751"/>
              <a:gd name="connsiteY0" fmla="*/ 521804 h 527313"/>
              <a:gd name="connsiteX1" fmla="*/ 375574 w 3288751"/>
              <a:gd name="connsiteY1" fmla="*/ 5238 h 527313"/>
              <a:gd name="connsiteX2" fmla="*/ 3288751 w 3288751"/>
              <a:gd name="connsiteY2" fmla="*/ 0 h 527313"/>
              <a:gd name="connsiteX3" fmla="*/ 3288751 w 3288751"/>
              <a:gd name="connsiteY3" fmla="*/ 527313 h 527313"/>
              <a:gd name="connsiteX4" fmla="*/ 0 w 3288751"/>
              <a:gd name="connsiteY4" fmla="*/ 521804 h 527313"/>
              <a:gd name="connsiteX0" fmla="*/ 0 w 3288751"/>
              <a:gd name="connsiteY0" fmla="*/ 522075 h 527584"/>
              <a:gd name="connsiteX1" fmla="*/ 387220 w 3288751"/>
              <a:gd name="connsiteY1" fmla="*/ 0 h 527584"/>
              <a:gd name="connsiteX2" fmla="*/ 3288751 w 3288751"/>
              <a:gd name="connsiteY2" fmla="*/ 271 h 527584"/>
              <a:gd name="connsiteX3" fmla="*/ 3288751 w 3288751"/>
              <a:gd name="connsiteY3" fmla="*/ 527584 h 527584"/>
              <a:gd name="connsiteX4" fmla="*/ 0 w 3288751"/>
              <a:gd name="connsiteY4" fmla="*/ 522075 h 527584"/>
              <a:gd name="connsiteX0" fmla="*/ 0 w 3271283"/>
              <a:gd name="connsiteY0" fmla="*/ 511058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11058 h 527584"/>
              <a:gd name="connsiteX0" fmla="*/ 0 w 3271283"/>
              <a:gd name="connsiteY0" fmla="*/ 527584 h 527584"/>
              <a:gd name="connsiteX1" fmla="*/ 369752 w 3271283"/>
              <a:gd name="connsiteY1" fmla="*/ 0 h 527584"/>
              <a:gd name="connsiteX2" fmla="*/ 3271283 w 3271283"/>
              <a:gd name="connsiteY2" fmla="*/ 271 h 527584"/>
              <a:gd name="connsiteX3" fmla="*/ 3271283 w 3271283"/>
              <a:gd name="connsiteY3" fmla="*/ 527584 h 527584"/>
              <a:gd name="connsiteX4" fmla="*/ 0 w 3271283"/>
              <a:gd name="connsiteY4" fmla="*/ 527584 h 527584"/>
              <a:gd name="connsiteX0" fmla="*/ 0 w 3271283"/>
              <a:gd name="connsiteY0" fmla="*/ 527313 h 527313"/>
              <a:gd name="connsiteX1" fmla="*/ 835589 w 3271283"/>
              <a:gd name="connsiteY1" fmla="*/ 982 h 527313"/>
              <a:gd name="connsiteX2" fmla="*/ 3271283 w 3271283"/>
              <a:gd name="connsiteY2" fmla="*/ 0 h 527313"/>
              <a:gd name="connsiteX3" fmla="*/ 3271283 w 3271283"/>
              <a:gd name="connsiteY3" fmla="*/ 527313 h 527313"/>
              <a:gd name="connsiteX4" fmla="*/ 0 w 3271283"/>
              <a:gd name="connsiteY4" fmla="*/ 527313 h 527313"/>
              <a:gd name="connsiteX0" fmla="*/ 0 w 3476252"/>
              <a:gd name="connsiteY0" fmla="*/ 526686 h 527313"/>
              <a:gd name="connsiteX1" fmla="*/ 1040558 w 3476252"/>
              <a:gd name="connsiteY1" fmla="*/ 982 h 527313"/>
              <a:gd name="connsiteX2" fmla="*/ 3476252 w 3476252"/>
              <a:gd name="connsiteY2" fmla="*/ 0 h 527313"/>
              <a:gd name="connsiteX3" fmla="*/ 3476252 w 3476252"/>
              <a:gd name="connsiteY3" fmla="*/ 527313 h 527313"/>
              <a:gd name="connsiteX4" fmla="*/ 0 w 3476252"/>
              <a:gd name="connsiteY4" fmla="*/ 526686 h 527313"/>
              <a:gd name="connsiteX0" fmla="*/ 0 w 3476252"/>
              <a:gd name="connsiteY0" fmla="*/ 526686 h 527313"/>
              <a:gd name="connsiteX1" fmla="*/ 1046076 w 3476252"/>
              <a:gd name="connsiteY1" fmla="*/ 355 h 527313"/>
              <a:gd name="connsiteX2" fmla="*/ 3476252 w 3476252"/>
              <a:gd name="connsiteY2" fmla="*/ 0 h 527313"/>
              <a:gd name="connsiteX3" fmla="*/ 3476252 w 3476252"/>
              <a:gd name="connsiteY3" fmla="*/ 527313 h 527313"/>
              <a:gd name="connsiteX4" fmla="*/ 0 w 3476252"/>
              <a:gd name="connsiteY4" fmla="*/ 526686 h 527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76252" h="527313">
                <a:moveTo>
                  <a:pt x="0" y="526686"/>
                </a:moveTo>
                <a:lnTo>
                  <a:pt x="1046076" y="355"/>
                </a:lnTo>
                <a:lnTo>
                  <a:pt x="3476252" y="0"/>
                </a:lnTo>
                <a:lnTo>
                  <a:pt x="3476252" y="527313"/>
                </a:lnTo>
                <a:lnTo>
                  <a:pt x="0" y="526686"/>
                </a:lnTo>
                <a:close/>
              </a:path>
            </a:pathLst>
          </a:custGeom>
          <a:solidFill>
            <a:srgbClr val="00B0F0">
              <a:alpha val="8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51520" y="1083053"/>
            <a:ext cx="6120680" cy="1362075"/>
          </a:xfrm>
        </p:spPr>
        <p:txBody>
          <a:bodyPr anchor="t"/>
          <a:lstStyle>
            <a:lvl1pPr algn="l">
              <a:defRPr sz="4000" b="1" cap="all">
                <a:solidFill>
                  <a:schemeClr val="bg1"/>
                </a:solidFill>
              </a:defRPr>
            </a:lvl1pPr>
          </a:lstStyle>
          <a:p>
            <a:r>
              <a:rPr lang="en-US"/>
              <a:t>Click to edit Master title style</a:t>
            </a:r>
            <a:endParaRPr lang="en-GB" dirty="0"/>
          </a:p>
        </p:txBody>
      </p:sp>
      <p:sp>
        <p:nvSpPr>
          <p:cNvPr id="3" name="Text Placeholder 2"/>
          <p:cNvSpPr>
            <a:spLocks noGrp="1"/>
          </p:cNvSpPr>
          <p:nvPr>
            <p:ph type="body" idx="1"/>
          </p:nvPr>
        </p:nvSpPr>
        <p:spPr>
          <a:xfrm>
            <a:off x="251520" y="393185"/>
            <a:ext cx="7772400" cy="689868"/>
          </a:xfrm>
        </p:spPr>
        <p:txBody>
          <a:bodyPr anchor="b">
            <a:norm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pic>
        <p:nvPicPr>
          <p:cNvPr id="10" name="Picture 2" descr="\\fpss-data\home folder\chetr011\Documents\FPSS-Logo-(Medium-Siz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664" y="5322970"/>
            <a:ext cx="2021964" cy="1346390"/>
          </a:xfrm>
          <a:prstGeom prst="rect">
            <a:avLst/>
          </a:prstGeom>
          <a:noFill/>
          <a:extLst>
            <a:ext uri="{909E8E84-426E-40DD-AFC4-6F175D3DCCD1}">
              <a14:hiddenFill xmlns:a14="http://schemas.microsoft.com/office/drawing/2010/main">
                <a:solidFill>
                  <a:srgbClr val="FFFFFF"/>
                </a:solidFill>
              </a14:hiddenFill>
            </a:ext>
          </a:extLst>
        </p:spPr>
      </p:pic>
      <p:sp>
        <p:nvSpPr>
          <p:cNvPr id="9" name="Heptagon 8"/>
          <p:cNvSpPr/>
          <p:nvPr userDrawn="1"/>
        </p:nvSpPr>
        <p:spPr>
          <a:xfrm rot="10800000">
            <a:off x="5076056" y="2348880"/>
            <a:ext cx="3788022" cy="3716014"/>
          </a:xfrm>
          <a:prstGeom prst="hept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5" name="Picture 4"/>
          <p:cNvPicPr>
            <a:picLocks noChangeAspect="1"/>
          </p:cNvPicPr>
          <p:nvPr userDrawn="1"/>
        </p:nvPicPr>
        <p:blipFill>
          <a:blip r:embed="rId3"/>
          <a:stretch>
            <a:fillRect/>
          </a:stretch>
        </p:blipFill>
        <p:spPr>
          <a:xfrm>
            <a:off x="5148064" y="2420888"/>
            <a:ext cx="3649976" cy="3569091"/>
          </a:xfrm>
          <a:prstGeom prst="rect">
            <a:avLst/>
          </a:prstGeom>
        </p:spPr>
      </p:pic>
    </p:spTree>
    <p:extLst>
      <p:ext uri="{BB962C8B-B14F-4D97-AF65-F5344CB8AC3E}">
        <p14:creationId xmlns:p14="http://schemas.microsoft.com/office/powerpoint/2010/main" val="2189245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86024-84C3-480B-B2D8-75E98C8A2C8F}" type="datetimeFigureOut">
              <a:rPr lang="en-GB" smtClean="0"/>
              <a:t>09/09/2022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52C7D5-5E31-4C24-80AF-05820257EBE9}" type="slidenum">
              <a:rPr lang="en-GB" smtClean="0"/>
              <a:t>‹#›</a:t>
            </a:fld>
            <a:endParaRPr lang="en-GB"/>
          </a:p>
        </p:txBody>
      </p:sp>
    </p:spTree>
    <p:extLst>
      <p:ext uri="{BB962C8B-B14F-4D97-AF65-F5344CB8AC3E}">
        <p14:creationId xmlns:p14="http://schemas.microsoft.com/office/powerpoint/2010/main" val="318467449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52" r:id="rId13"/>
    <p:sldLayoutId id="2147483653" r:id="rId14"/>
    <p:sldLayoutId id="2147483654" r:id="rId15"/>
    <p:sldLayoutId id="2147483669" r:id="rId16"/>
    <p:sldLayoutId id="2147483655" r:id="rId17"/>
    <p:sldLayoutId id="2147483656" r:id="rId18"/>
    <p:sldLayoutId id="2147483657" r:id="rId19"/>
    <p:sldLayoutId id="2147483658" r:id="rId20"/>
    <p:sldLayoutId id="2147483659"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amazingapprenticeships.com/" TargetMode="External"/><Relationship Id="rId7" Type="http://schemas.openxmlformats.org/officeDocument/2006/relationships/hyperlink" Target="https://www.apprenticeships.gov.uk/"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hyperlink" Target="https://www.unifrog.org/" TargetMode="External"/><Relationship Id="rId10" Type="http://schemas.openxmlformats.org/officeDocument/2006/relationships/image" Target="../media/image29.png"/><Relationship Id="rId4" Type="http://schemas.openxmlformats.org/officeDocument/2006/relationships/image" Target="../media/image26.png"/><Relationship Id="rId9" Type="http://schemas.openxmlformats.org/officeDocument/2006/relationships/hyperlink" Target="https://pathwayctm.co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hyperlink" Target="https://www.globalcitizenyear.org/" TargetMode="External"/><Relationship Id="rId3" Type="http://schemas.openxmlformats.org/officeDocument/2006/relationships/hyperlink" Target="https://efgapyear.com/?utm_source=goabroad&amp;utm_campaign=featuredvideo" TargetMode="External"/><Relationship Id="rId7" Type="http://schemas.openxmlformats.org/officeDocument/2006/relationships/hyperlink" Target="https://www.prospects.ac.uk/jobs-and-work-experience/gap-year" TargetMode="External"/><Relationship Id="rId12"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1.png"/><Relationship Id="rId11" Type="http://schemas.openxmlformats.org/officeDocument/2006/relationships/hyperlink" Target="https://www.gvi.co.uk/gap-year/" TargetMode="External"/><Relationship Id="rId5" Type="http://schemas.openxmlformats.org/officeDocument/2006/relationships/hyperlink" Target="https://www.ucas.com/alternatives/gap-year/gap-years-ideas-and-things-think-about" TargetMode="External"/><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hyperlink" Target="https://www.gooverseas.com/gap-year" TargetMode="External"/><Relationship Id="rId1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openxmlformats.org/officeDocument/2006/relationships/hyperlink" Target="mailto:Lynn.Hawkins@furzeplatt.net" TargetMode="External"/><Relationship Id="rId13" Type="http://schemas.openxmlformats.org/officeDocument/2006/relationships/hyperlink" Target="mailto:Catherine.Walker@furzeplatt.net" TargetMode="External"/><Relationship Id="rId3" Type="http://schemas.openxmlformats.org/officeDocument/2006/relationships/hyperlink" Target="mailto:caroline.threlfall@furzeplatt.net" TargetMode="External"/><Relationship Id="rId7" Type="http://schemas.openxmlformats.org/officeDocument/2006/relationships/hyperlink" Target="mailto:Thomas.Green@furzeplatt.net" TargetMode="External"/><Relationship Id="rId12" Type="http://schemas.openxmlformats.org/officeDocument/2006/relationships/hyperlink" Target="mailto:Stuart.Forster@furzeplatt.net" TargetMode="External"/><Relationship Id="rId2" Type="http://schemas.openxmlformats.org/officeDocument/2006/relationships/notesSlide" Target="../notesSlides/notesSlide30.xml"/><Relationship Id="rId16" Type="http://schemas.openxmlformats.org/officeDocument/2006/relationships/hyperlink" Target="mailto:Fred.Green-Nickel@furzeplatt.net" TargetMode="External"/><Relationship Id="rId1" Type="http://schemas.openxmlformats.org/officeDocument/2006/relationships/slideLayout" Target="../slideLayouts/slideLayout3.xml"/><Relationship Id="rId6" Type="http://schemas.openxmlformats.org/officeDocument/2006/relationships/hyperlink" Target="mailto:Alice.Budgett@furzeplatt.net" TargetMode="External"/><Relationship Id="rId11" Type="http://schemas.openxmlformats.org/officeDocument/2006/relationships/hyperlink" Target="mailto:Sue.Owen@furzeplatt.net" TargetMode="External"/><Relationship Id="rId5" Type="http://schemas.openxmlformats.org/officeDocument/2006/relationships/hyperlink" Target="mailto:Gurjeet.Bahra@furzeplatt.net" TargetMode="External"/><Relationship Id="rId15" Type="http://schemas.openxmlformats.org/officeDocument/2006/relationships/hyperlink" Target="mailto:deborah.jack@furzeplatt.net" TargetMode="External"/><Relationship Id="rId10" Type="http://schemas.openxmlformats.org/officeDocument/2006/relationships/hyperlink" Target="mailto:Chris.Jones@furzeplatt.net" TargetMode="External"/><Relationship Id="rId4" Type="http://schemas.openxmlformats.org/officeDocument/2006/relationships/hyperlink" Target="mailto:Marina.Wyatt@furzeplatt.net" TargetMode="External"/><Relationship Id="rId9" Type="http://schemas.openxmlformats.org/officeDocument/2006/relationships/hyperlink" Target="mailto:Vinita.byrne@furzeplatt.net" TargetMode="External"/><Relationship Id="rId14" Type="http://schemas.openxmlformats.org/officeDocument/2006/relationships/hyperlink" Target="mailto:Lois.Griffiths@furzeplatt.net"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27.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40.jpe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www.go4schools.com/parents/Login.aspx?rurl=https%3a%2f%2fwww.go4schools.com%2fparents%2fdefault.aspx%3fnla%3d0"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furzeplatt.com/page/?title=Sixth+Form+Student+Handbook&amp;pid=241#Sixth%20Form%20Bursary"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mailto:sixthform.admin@furzeplatt.net"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635896" y="2708920"/>
            <a:ext cx="5501601" cy="1934828"/>
          </a:xfrm>
          <a:prstGeom prst="rect">
            <a:avLst/>
          </a:prstGeom>
          <a:noFill/>
        </p:spPr>
        <p:txBody>
          <a:bodyPr vert="horz" lIns="91440" tIns="45720" rIns="91440" bIns="9144" rtlCol="0" anchor="b">
            <a:norm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4400" dirty="0"/>
              <a:t>Year 13 </a:t>
            </a:r>
          </a:p>
          <a:p>
            <a:r>
              <a:rPr lang="en-US" sz="4400" dirty="0"/>
              <a:t>Prepare to succeed</a:t>
            </a:r>
          </a:p>
          <a:p>
            <a:endParaRPr lang="en-US" dirty="0"/>
          </a:p>
        </p:txBody>
      </p:sp>
      <p:sp>
        <p:nvSpPr>
          <p:cNvPr id="7" name="Subtitle 2"/>
          <p:cNvSpPr txBox="1">
            <a:spLocks/>
          </p:cNvSpPr>
          <p:nvPr/>
        </p:nvSpPr>
        <p:spPr>
          <a:xfrm>
            <a:off x="3779912" y="4319712"/>
            <a:ext cx="5040560"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spcBef>
                <a:spcPts val="0"/>
              </a:spcBef>
              <a:buClr>
                <a:schemeClr val="accent1"/>
              </a:buClr>
              <a:buSzPct val="100000"/>
              <a:defRPr/>
            </a:pPr>
            <a:r>
              <a:rPr lang="en-GB" dirty="0">
                <a:solidFill>
                  <a:srgbClr val="FF0000"/>
                </a:solidFill>
              </a:rPr>
              <a:t>September 2022</a:t>
            </a:r>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
        <p:nvSpPr>
          <p:cNvPr id="9" name="Footer Placeholder 4"/>
          <p:cNvSpPr>
            <a:spLocks noGrp="1"/>
          </p:cNvSpPr>
          <p:nvPr>
            <p:ph type="ftr" sz="quarter" idx="4294967295"/>
          </p:nvPr>
        </p:nvSpPr>
        <p:spPr>
          <a:xfrm>
            <a:off x="3419872" y="5157192"/>
            <a:ext cx="5616624" cy="1644890"/>
          </a:xfrm>
        </p:spPr>
        <p:txBody>
          <a:bodyPr/>
          <a:lstStyle/>
          <a:p>
            <a:r>
              <a:rPr lang="en-US" sz="2800" dirty="0">
                <a:solidFill>
                  <a:schemeClr val="bg1"/>
                </a:solidFill>
              </a:rPr>
              <a:t>Year 13 Parent Information Evening</a:t>
            </a:r>
          </a:p>
          <a:p>
            <a:endParaRPr lang="en-US" sz="2800" dirty="0">
              <a:solidFill>
                <a:schemeClr val="bg1"/>
              </a:solidFill>
            </a:endParaRPr>
          </a:p>
          <a:p>
            <a:r>
              <a:rPr lang="en-US" sz="2800" dirty="0">
                <a:solidFill>
                  <a:schemeClr val="bg1"/>
                </a:solidFill>
              </a:rPr>
              <a:t>Mr Ging and Mr Colmer</a:t>
            </a:r>
          </a:p>
          <a:p>
            <a:endParaRPr lang="en-GB" sz="2400" dirty="0">
              <a:ln>
                <a:solidFill>
                  <a:schemeClr val="accent1"/>
                </a:solidFill>
              </a:ln>
              <a:solidFill>
                <a:schemeClr val="bg1"/>
              </a:solidFill>
            </a:endParaRPr>
          </a:p>
          <a:p>
            <a:endParaRPr lang="en-GB" sz="2400" dirty="0">
              <a:solidFill>
                <a:schemeClr val="bg1"/>
              </a:solidFill>
            </a:endParaRPr>
          </a:p>
        </p:txBody>
      </p:sp>
      <p:sp>
        <p:nvSpPr>
          <p:cNvPr id="10" name="Slide Number Placeholder 5"/>
          <p:cNvSpPr>
            <a:spLocks noGrp="1"/>
          </p:cNvSpPr>
          <p:nvPr>
            <p:ph type="sldNum" sz="quarter" idx="4294967295"/>
          </p:nvPr>
        </p:nvSpPr>
        <p:spPr>
          <a:xfrm>
            <a:off x="8401038" y="6170822"/>
            <a:ext cx="502920" cy="502920"/>
          </a:xfrm>
        </p:spPr>
        <p:txBody>
          <a:bodyPr/>
          <a:lstStyle/>
          <a:p>
            <a:fld id="{D1BA4331-5E9D-4967-82DD-789FC344A222}" type="slidenum">
              <a:rPr lang="en-GB" smtClean="0"/>
              <a:t>1</a:t>
            </a:fld>
            <a:endParaRPr lang="en-GB" dirty="0"/>
          </a:p>
        </p:txBody>
      </p:sp>
    </p:spTree>
    <p:extLst>
      <p:ext uri="{BB962C8B-B14F-4D97-AF65-F5344CB8AC3E}">
        <p14:creationId xmlns:p14="http://schemas.microsoft.com/office/powerpoint/2010/main" val="11423749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Greater focus on examination</a:t>
            </a:r>
          </a:p>
        </p:txBody>
      </p:sp>
      <p:sp>
        <p:nvSpPr>
          <p:cNvPr id="3" name="Content Placeholder 2"/>
          <p:cNvSpPr>
            <a:spLocks noGrp="1"/>
          </p:cNvSpPr>
          <p:nvPr>
            <p:ph idx="1"/>
          </p:nvPr>
        </p:nvSpPr>
        <p:spPr/>
        <p:txBody>
          <a:bodyPr>
            <a:normAutofit fontScale="85000" lnSpcReduction="10000"/>
          </a:bodyPr>
          <a:lstStyle/>
          <a:p>
            <a:r>
              <a:rPr lang="en-GB" dirty="0"/>
              <a:t>The purpose of PPEs for students are:</a:t>
            </a:r>
          </a:p>
          <a:p>
            <a:pPr lvl="1"/>
            <a:r>
              <a:rPr lang="en-GB" dirty="0"/>
              <a:t>Effective preparation for assessments under exam conditions</a:t>
            </a:r>
          </a:p>
          <a:p>
            <a:pPr lvl="1"/>
            <a:r>
              <a:rPr lang="en-GB" dirty="0"/>
              <a:t>Developing familiarity with examinations and reducing exam anxiety</a:t>
            </a:r>
          </a:p>
          <a:p>
            <a:pPr lvl="1"/>
            <a:r>
              <a:rPr lang="en-GB" dirty="0"/>
              <a:t>To develop effective examination technique</a:t>
            </a:r>
          </a:p>
          <a:p>
            <a:pPr lvl="1"/>
            <a:endParaRPr lang="en-GB" dirty="0"/>
          </a:p>
          <a:p>
            <a:r>
              <a:rPr lang="en-GB" dirty="0"/>
              <a:t>The purpose of PPEs for teachers are:</a:t>
            </a:r>
          </a:p>
          <a:p>
            <a:pPr lvl="1"/>
            <a:r>
              <a:rPr lang="en-GB" dirty="0"/>
              <a:t>To assess the achievement levels of their students</a:t>
            </a:r>
          </a:p>
          <a:p>
            <a:pPr lvl="1"/>
            <a:r>
              <a:rPr lang="en-GB" dirty="0"/>
              <a:t>To inform planning for progression and to allow teachers to target specific areas for development in students</a:t>
            </a:r>
          </a:p>
          <a:p>
            <a:pPr marL="0" indent="0">
              <a:buNone/>
            </a:pPr>
            <a:endParaRPr lang="en-GB" dirty="0">
              <a:solidFill>
                <a:srgbClr val="FF0000"/>
              </a:solidFill>
            </a:endParaRPr>
          </a:p>
        </p:txBody>
      </p:sp>
    </p:spTree>
    <p:extLst>
      <p:ext uri="{BB962C8B-B14F-4D97-AF65-F5344CB8AC3E}">
        <p14:creationId xmlns:p14="http://schemas.microsoft.com/office/powerpoint/2010/main" val="49864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6279" y="4149080"/>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5400" dirty="0"/>
              <a:t>Year 12 to Year 13 Progression</a:t>
            </a:r>
          </a:p>
          <a:p>
            <a:r>
              <a:rPr lang="en-US" sz="2800" dirty="0">
                <a:solidFill>
                  <a:srgbClr val="FF0000"/>
                </a:solidFill>
              </a:rPr>
              <a:t>(Thinking about destinations)</a:t>
            </a:r>
            <a:endParaRPr lang="en-US" sz="2400" dirty="0">
              <a:solidFill>
                <a:srgbClr val="FF0000"/>
              </a:solidFill>
            </a:endParaRP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3047628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UCAS Personal Statements</a:t>
            </a:r>
          </a:p>
        </p:txBody>
      </p:sp>
      <p:sp>
        <p:nvSpPr>
          <p:cNvPr id="3" name="Content Placeholder 2"/>
          <p:cNvSpPr>
            <a:spLocks noGrp="1"/>
          </p:cNvSpPr>
          <p:nvPr>
            <p:ph idx="1"/>
          </p:nvPr>
        </p:nvSpPr>
        <p:spPr>
          <a:xfrm>
            <a:off x="251520" y="1628800"/>
            <a:ext cx="8435280" cy="4641379"/>
          </a:xfrm>
        </p:spPr>
        <p:txBody>
          <a:bodyPr>
            <a:normAutofit fontScale="77500" lnSpcReduction="20000"/>
          </a:bodyPr>
          <a:lstStyle/>
          <a:p>
            <a:r>
              <a:rPr lang="en-GB" dirty="0"/>
              <a:t>Students have been encouraged to work on </a:t>
            </a:r>
            <a:br>
              <a:rPr lang="en-GB" dirty="0"/>
            </a:br>
            <a:r>
              <a:rPr lang="en-GB" dirty="0"/>
              <a:t>their personal statements since June</a:t>
            </a:r>
          </a:p>
          <a:p>
            <a:endParaRPr lang="en-GB" dirty="0"/>
          </a:p>
          <a:p>
            <a:r>
              <a:rPr lang="en-GB" dirty="0"/>
              <a:t>Students were given the advice to submit their personal statement drafts by the first day back</a:t>
            </a:r>
          </a:p>
          <a:p>
            <a:endParaRPr lang="en-GB" dirty="0"/>
          </a:p>
          <a:p>
            <a:r>
              <a:rPr lang="en-GB" dirty="0"/>
              <a:t>All students were advised to write a personal statement regardless of destination due to:</a:t>
            </a:r>
          </a:p>
          <a:p>
            <a:pPr lvl="1"/>
            <a:r>
              <a:rPr lang="en-GB" dirty="0"/>
              <a:t>Some students changing their mind about higher education</a:t>
            </a:r>
          </a:p>
          <a:p>
            <a:pPr lvl="1"/>
            <a:r>
              <a:rPr lang="en-GB" dirty="0"/>
              <a:t>The transferable nature of a personal statement </a:t>
            </a:r>
          </a:p>
          <a:p>
            <a:pPr marL="457200" lvl="1" indent="0">
              <a:buNone/>
            </a:pPr>
            <a:endParaRPr lang="en-GB" dirty="0"/>
          </a:p>
          <a:p>
            <a:r>
              <a:rPr lang="en-GB" dirty="0"/>
              <a:t>Statements need to be uploaded to </a:t>
            </a:r>
            <a:r>
              <a:rPr lang="en-GB" dirty="0" err="1"/>
              <a:t>unifrog</a:t>
            </a:r>
            <a:r>
              <a:rPr lang="en-GB" dirty="0"/>
              <a:t>, the school’s online platform for destination guidance and tracking</a:t>
            </a:r>
          </a:p>
        </p:txBody>
      </p:sp>
      <p:pic>
        <p:nvPicPr>
          <p:cNvPr id="5" name="Picture 4"/>
          <p:cNvPicPr>
            <a:picLocks noChangeAspect="1"/>
          </p:cNvPicPr>
          <p:nvPr/>
        </p:nvPicPr>
        <p:blipFill>
          <a:blip r:embed="rId3"/>
          <a:stretch>
            <a:fillRect/>
          </a:stretch>
        </p:blipFill>
        <p:spPr>
          <a:xfrm>
            <a:off x="6732240" y="1421178"/>
            <a:ext cx="2411760" cy="856246"/>
          </a:xfrm>
          <a:prstGeom prst="rect">
            <a:avLst/>
          </a:prstGeom>
        </p:spPr>
      </p:pic>
    </p:spTree>
    <p:extLst>
      <p:ext uri="{BB962C8B-B14F-4D97-AF65-F5344CB8AC3E}">
        <p14:creationId xmlns:p14="http://schemas.microsoft.com/office/powerpoint/2010/main" val="2416359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E720-071E-4E24-ABCA-A4AFEBC25092}"/>
              </a:ext>
            </a:extLst>
          </p:cNvPr>
          <p:cNvSpPr txBox="1">
            <a:spLocks noGrp="1"/>
          </p:cNvSpPr>
          <p:nvPr>
            <p:ph type="title"/>
          </p:nvPr>
        </p:nvSpPr>
        <p:spPr>
          <a:xfrm>
            <a:off x="1187624" y="188640"/>
            <a:ext cx="8228008" cy="1069793"/>
          </a:xfrm>
        </p:spPr>
        <p:txBody>
          <a:bodyPr>
            <a:normAutofit/>
          </a:bodyPr>
          <a:lstStyle/>
          <a:p>
            <a:pPr lvl="0"/>
            <a:r>
              <a:rPr lang="en-GB" sz="3200" dirty="0"/>
              <a:t>The UCAS process 2023</a:t>
            </a:r>
          </a:p>
        </p:txBody>
      </p:sp>
      <p:sp>
        <p:nvSpPr>
          <p:cNvPr id="4" name="Date Placeholder 3">
            <a:extLst>
              <a:ext uri="{FF2B5EF4-FFF2-40B4-BE49-F238E27FC236}">
                <a16:creationId xmlns:a16="http://schemas.microsoft.com/office/drawing/2014/main" id="{D33690D5-7909-431A-9DFB-8CCF08DE8C9D}"/>
              </a:ext>
            </a:extLst>
          </p:cNvPr>
          <p:cNvSpPr txBox="1"/>
          <p:nvPr/>
        </p:nvSpPr>
        <p:spPr>
          <a:xfrm>
            <a:off x="5963845" y="5661022"/>
            <a:ext cx="2342601" cy="235970"/>
          </a:xfrm>
          <a:prstGeom prst="rect">
            <a:avLst/>
          </a:prstGeom>
          <a:noFill/>
          <a:ln cap="flat">
            <a:noFill/>
          </a:ln>
        </p:spPr>
        <p:txBody>
          <a:bodyPr vert="horz" wrap="square" lIns="91440" tIns="45720" rIns="0" bIns="45720" anchor="ctr" anchorCtr="0" compatLnSpc="1">
            <a:noAutofit/>
          </a:bodyPr>
          <a:lstStyle/>
          <a:p>
            <a:pPr algn="r" defTabSz="457200">
              <a:defRPr sz="1800" b="0" i="0" u="none" strike="noStrike" kern="0" cap="none" spc="0" baseline="0">
                <a:solidFill>
                  <a:srgbClr val="000000"/>
                </a:solidFill>
                <a:uFillTx/>
              </a:defRPr>
            </a:pPr>
            <a:fld id="{CE14D3AB-EBD0-44CB-98FB-38E32DA8618F}" type="datetime4">
              <a:rPr lang="en-GB" sz="900">
                <a:solidFill>
                  <a:srgbClr val="FFFFFF"/>
                </a:solidFill>
                <a:latin typeface="Calibri"/>
              </a:rPr>
              <a:pPr algn="r" defTabSz="457200">
                <a:defRPr sz="1800" b="0" i="0" u="none" strike="noStrike" kern="0" cap="none" spc="0" baseline="0">
                  <a:solidFill>
                    <a:srgbClr val="000000"/>
                  </a:solidFill>
                  <a:uFillTx/>
                </a:defRPr>
              </a:pPr>
              <a:t>09 September 2022</a:t>
            </a:fld>
            <a:endParaRPr lang="en-US" sz="900">
              <a:solidFill>
                <a:srgbClr val="FFFFFF"/>
              </a:solidFill>
              <a:latin typeface="Calibri"/>
            </a:endParaRPr>
          </a:p>
        </p:txBody>
      </p:sp>
      <p:sp>
        <p:nvSpPr>
          <p:cNvPr id="5" name="Footer Placeholder 4">
            <a:extLst>
              <a:ext uri="{FF2B5EF4-FFF2-40B4-BE49-F238E27FC236}">
                <a16:creationId xmlns:a16="http://schemas.microsoft.com/office/drawing/2014/main" id="{9046D62D-A54B-4608-8A7F-1FA15929921E}"/>
              </a:ext>
            </a:extLst>
          </p:cNvPr>
          <p:cNvSpPr txBox="1"/>
          <p:nvPr/>
        </p:nvSpPr>
        <p:spPr>
          <a:xfrm>
            <a:off x="287341" y="5661023"/>
            <a:ext cx="4482626" cy="226341"/>
          </a:xfrm>
          <a:prstGeom prst="rect">
            <a:avLst/>
          </a:prstGeom>
          <a:noFill/>
          <a:ln cap="flat">
            <a:noFill/>
          </a:ln>
        </p:spPr>
        <p:txBody>
          <a:bodyPr vert="horz" wrap="square" lIns="91440" tIns="45720" rIns="91440" bIns="45720" anchor="ctr" anchorCtr="0" compatLnSpc="1">
            <a:noAutofit/>
          </a:bodyPr>
          <a:lstStyle/>
          <a:p>
            <a:pPr defTabSz="457200">
              <a:defRPr sz="1800" b="0" i="0" u="none" strike="noStrike" kern="0" cap="none" spc="0" baseline="0">
                <a:solidFill>
                  <a:srgbClr val="000000"/>
                </a:solidFill>
                <a:uFillTx/>
              </a:defRPr>
            </a:pPr>
            <a:r>
              <a:rPr lang="en-US" sz="900" dirty="0">
                <a:solidFill>
                  <a:srgbClr val="FFFFFF"/>
                </a:solidFill>
                <a:latin typeface="Calibri"/>
              </a:rPr>
              <a:t>Security marking: </a:t>
            </a:r>
            <a:r>
              <a:rPr lang="en-US" sz="900" b="1" dirty="0">
                <a:solidFill>
                  <a:srgbClr val="FFFFFF"/>
                </a:solidFill>
                <a:latin typeface="Calibri"/>
              </a:rPr>
              <a:t>PUBLIC</a:t>
            </a:r>
          </a:p>
        </p:txBody>
      </p:sp>
      <p:sp>
        <p:nvSpPr>
          <p:cNvPr id="6" name="Slide Number Placeholder 5">
            <a:extLst>
              <a:ext uri="{FF2B5EF4-FFF2-40B4-BE49-F238E27FC236}">
                <a16:creationId xmlns:a16="http://schemas.microsoft.com/office/drawing/2014/main" id="{00EB0B4B-00F0-4182-822F-D5CE684194ED}"/>
              </a:ext>
            </a:extLst>
          </p:cNvPr>
          <p:cNvSpPr txBox="1"/>
          <p:nvPr/>
        </p:nvSpPr>
        <p:spPr>
          <a:xfrm>
            <a:off x="8306438" y="5661023"/>
            <a:ext cx="550221" cy="226341"/>
          </a:xfrm>
          <a:prstGeom prst="rect">
            <a:avLst/>
          </a:prstGeom>
          <a:noFill/>
          <a:ln cap="flat">
            <a:noFill/>
          </a:ln>
        </p:spPr>
        <p:txBody>
          <a:bodyPr vert="horz" wrap="square" lIns="91440" tIns="45720" rIns="91440" bIns="45720" anchor="ctr" anchorCtr="0" compatLnSpc="1">
            <a:noAutofit/>
          </a:bodyPr>
          <a:lstStyle/>
          <a:p>
            <a:pPr defTabSz="457200">
              <a:defRPr sz="1800" b="0" i="0" u="none" strike="noStrike" kern="0" cap="none" spc="0" baseline="0">
                <a:solidFill>
                  <a:srgbClr val="000000"/>
                </a:solidFill>
                <a:uFillTx/>
              </a:defRPr>
            </a:pPr>
            <a:r>
              <a:rPr lang="en-US" sz="900" dirty="0">
                <a:solidFill>
                  <a:srgbClr val="FFFFFF"/>
                </a:solidFill>
                <a:latin typeface="Calibri"/>
              </a:rPr>
              <a:t>|   </a:t>
            </a:r>
            <a:fld id="{314032A3-A075-4877-BE4B-4988CFAE48FB}" type="slidenum">
              <a:rPr sz="900" kern="0">
                <a:solidFill>
                  <a:srgbClr val="FFFFFF"/>
                </a:solidFill>
                <a:latin typeface="Calibri"/>
              </a:rPr>
              <a:pPr defTabSz="457200">
                <a:defRPr sz="1800" b="0" i="0" u="none" strike="noStrike" kern="0" cap="none" spc="0" baseline="0">
                  <a:solidFill>
                    <a:srgbClr val="000000"/>
                  </a:solidFill>
                  <a:uFillTx/>
                </a:defRPr>
              </a:pPr>
              <a:t>13</a:t>
            </a:fld>
            <a:endParaRPr lang="en-US" sz="900" kern="0" dirty="0">
              <a:solidFill>
                <a:srgbClr val="FFFFFF"/>
              </a:solidFill>
              <a:latin typeface="Calibri"/>
            </a:endParaRPr>
          </a:p>
        </p:txBody>
      </p:sp>
      <p:pic>
        <p:nvPicPr>
          <p:cNvPr id="12" name="Picture 11">
            <a:extLst>
              <a:ext uri="{FF2B5EF4-FFF2-40B4-BE49-F238E27FC236}">
                <a16:creationId xmlns:a16="http://schemas.microsoft.com/office/drawing/2014/main" id="{CC7A7004-3CE9-4D21-E31A-38DEF0846FB2}"/>
              </a:ext>
            </a:extLst>
          </p:cNvPr>
          <p:cNvPicPr>
            <a:picLocks noChangeAspect="1"/>
          </p:cNvPicPr>
          <p:nvPr/>
        </p:nvPicPr>
        <p:blipFill>
          <a:blip r:embed="rId4"/>
          <a:stretch>
            <a:fillRect/>
          </a:stretch>
        </p:blipFill>
        <p:spPr>
          <a:xfrm>
            <a:off x="0" y="2276872"/>
            <a:ext cx="9144000" cy="2842914"/>
          </a:xfrm>
          <a:prstGeom prst="rect">
            <a:avLst/>
          </a:prstGeom>
        </p:spPr>
      </p:pic>
    </p:spTree>
    <p:custDataLst>
      <p:tags r:id="rId1"/>
    </p:custDataLst>
    <p:extLst>
      <p:ext uri="{BB962C8B-B14F-4D97-AF65-F5344CB8AC3E}">
        <p14:creationId xmlns:p14="http://schemas.microsoft.com/office/powerpoint/2010/main" val="3730244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8E720-071E-4E24-ABCA-A4AFEBC25092}"/>
              </a:ext>
            </a:extLst>
          </p:cNvPr>
          <p:cNvSpPr txBox="1">
            <a:spLocks noGrp="1"/>
          </p:cNvSpPr>
          <p:nvPr>
            <p:ph type="title"/>
          </p:nvPr>
        </p:nvSpPr>
        <p:spPr>
          <a:xfrm>
            <a:off x="1187624" y="188640"/>
            <a:ext cx="8228008" cy="1069793"/>
          </a:xfrm>
        </p:spPr>
        <p:txBody>
          <a:bodyPr>
            <a:normAutofit/>
          </a:bodyPr>
          <a:lstStyle/>
          <a:p>
            <a:pPr lvl="0"/>
            <a:r>
              <a:rPr lang="en-GB" sz="3200" dirty="0"/>
              <a:t>The UCAS timeline 2023</a:t>
            </a:r>
          </a:p>
        </p:txBody>
      </p:sp>
      <p:sp>
        <p:nvSpPr>
          <p:cNvPr id="4" name="Date Placeholder 3">
            <a:extLst>
              <a:ext uri="{FF2B5EF4-FFF2-40B4-BE49-F238E27FC236}">
                <a16:creationId xmlns:a16="http://schemas.microsoft.com/office/drawing/2014/main" id="{D33690D5-7909-431A-9DFB-8CCF08DE8C9D}"/>
              </a:ext>
            </a:extLst>
          </p:cNvPr>
          <p:cNvSpPr txBox="1"/>
          <p:nvPr/>
        </p:nvSpPr>
        <p:spPr>
          <a:xfrm>
            <a:off x="5963845" y="5661022"/>
            <a:ext cx="2342601" cy="235970"/>
          </a:xfrm>
          <a:prstGeom prst="rect">
            <a:avLst/>
          </a:prstGeom>
          <a:noFill/>
          <a:ln cap="flat">
            <a:noFill/>
          </a:ln>
        </p:spPr>
        <p:txBody>
          <a:bodyPr vert="horz" wrap="square" lIns="91440" tIns="45720" rIns="0" bIns="45720" anchor="ctr" anchorCtr="0" compatLnSpc="1">
            <a:noAutofit/>
          </a:bodyPr>
          <a:lstStyle/>
          <a:p>
            <a:pPr algn="r" defTabSz="457200">
              <a:defRPr sz="1800" b="0" i="0" u="none" strike="noStrike" kern="0" cap="none" spc="0" baseline="0">
                <a:solidFill>
                  <a:srgbClr val="000000"/>
                </a:solidFill>
                <a:uFillTx/>
              </a:defRPr>
            </a:pPr>
            <a:fld id="{CE14D3AB-EBD0-44CB-98FB-38E32DA8618F}" type="datetime4">
              <a:rPr lang="en-GB" sz="900">
                <a:solidFill>
                  <a:srgbClr val="FFFFFF"/>
                </a:solidFill>
                <a:latin typeface="Calibri"/>
              </a:rPr>
              <a:pPr algn="r" defTabSz="457200">
                <a:defRPr sz="1800" b="0" i="0" u="none" strike="noStrike" kern="0" cap="none" spc="0" baseline="0">
                  <a:solidFill>
                    <a:srgbClr val="000000"/>
                  </a:solidFill>
                  <a:uFillTx/>
                </a:defRPr>
              </a:pPr>
              <a:t>09 September 2022</a:t>
            </a:fld>
            <a:endParaRPr lang="en-US" sz="900">
              <a:solidFill>
                <a:srgbClr val="FFFFFF"/>
              </a:solidFill>
              <a:latin typeface="Calibri"/>
            </a:endParaRPr>
          </a:p>
        </p:txBody>
      </p:sp>
      <p:sp>
        <p:nvSpPr>
          <p:cNvPr id="5" name="Footer Placeholder 4">
            <a:extLst>
              <a:ext uri="{FF2B5EF4-FFF2-40B4-BE49-F238E27FC236}">
                <a16:creationId xmlns:a16="http://schemas.microsoft.com/office/drawing/2014/main" id="{9046D62D-A54B-4608-8A7F-1FA15929921E}"/>
              </a:ext>
            </a:extLst>
          </p:cNvPr>
          <p:cNvSpPr txBox="1"/>
          <p:nvPr/>
        </p:nvSpPr>
        <p:spPr>
          <a:xfrm>
            <a:off x="287341" y="5661023"/>
            <a:ext cx="4482626" cy="226341"/>
          </a:xfrm>
          <a:prstGeom prst="rect">
            <a:avLst/>
          </a:prstGeom>
          <a:noFill/>
          <a:ln cap="flat">
            <a:noFill/>
          </a:ln>
        </p:spPr>
        <p:txBody>
          <a:bodyPr vert="horz" wrap="square" lIns="91440" tIns="45720" rIns="91440" bIns="45720" anchor="ctr" anchorCtr="0" compatLnSpc="1">
            <a:noAutofit/>
          </a:bodyPr>
          <a:lstStyle/>
          <a:p>
            <a:pPr defTabSz="457200">
              <a:defRPr sz="1800" b="0" i="0" u="none" strike="noStrike" kern="0" cap="none" spc="0" baseline="0">
                <a:solidFill>
                  <a:srgbClr val="000000"/>
                </a:solidFill>
                <a:uFillTx/>
              </a:defRPr>
            </a:pPr>
            <a:r>
              <a:rPr lang="en-US" sz="900" dirty="0">
                <a:solidFill>
                  <a:srgbClr val="FFFFFF"/>
                </a:solidFill>
                <a:latin typeface="Calibri"/>
              </a:rPr>
              <a:t>Security marking: </a:t>
            </a:r>
            <a:r>
              <a:rPr lang="en-US" sz="900" b="1" dirty="0">
                <a:solidFill>
                  <a:srgbClr val="FFFFFF"/>
                </a:solidFill>
                <a:latin typeface="Calibri"/>
              </a:rPr>
              <a:t>PUBLIC</a:t>
            </a:r>
          </a:p>
        </p:txBody>
      </p:sp>
      <p:sp>
        <p:nvSpPr>
          <p:cNvPr id="6" name="Slide Number Placeholder 5">
            <a:extLst>
              <a:ext uri="{FF2B5EF4-FFF2-40B4-BE49-F238E27FC236}">
                <a16:creationId xmlns:a16="http://schemas.microsoft.com/office/drawing/2014/main" id="{00EB0B4B-00F0-4182-822F-D5CE684194ED}"/>
              </a:ext>
            </a:extLst>
          </p:cNvPr>
          <p:cNvSpPr txBox="1"/>
          <p:nvPr/>
        </p:nvSpPr>
        <p:spPr>
          <a:xfrm>
            <a:off x="8306438" y="5661023"/>
            <a:ext cx="550221" cy="226341"/>
          </a:xfrm>
          <a:prstGeom prst="rect">
            <a:avLst/>
          </a:prstGeom>
          <a:noFill/>
          <a:ln cap="flat">
            <a:noFill/>
          </a:ln>
        </p:spPr>
        <p:txBody>
          <a:bodyPr vert="horz" wrap="square" lIns="91440" tIns="45720" rIns="91440" bIns="45720" anchor="ctr" anchorCtr="0" compatLnSpc="1">
            <a:noAutofit/>
          </a:bodyPr>
          <a:lstStyle/>
          <a:p>
            <a:pPr defTabSz="457200">
              <a:defRPr sz="1800" b="0" i="0" u="none" strike="noStrike" kern="0" cap="none" spc="0" baseline="0">
                <a:solidFill>
                  <a:srgbClr val="000000"/>
                </a:solidFill>
                <a:uFillTx/>
              </a:defRPr>
            </a:pPr>
            <a:r>
              <a:rPr lang="en-US" sz="900" dirty="0">
                <a:solidFill>
                  <a:srgbClr val="FFFFFF"/>
                </a:solidFill>
                <a:latin typeface="Calibri"/>
              </a:rPr>
              <a:t>|   </a:t>
            </a:r>
            <a:fld id="{314032A3-A075-4877-BE4B-4988CFAE48FB}" type="slidenum">
              <a:rPr sz="900" kern="0">
                <a:solidFill>
                  <a:srgbClr val="FFFFFF"/>
                </a:solidFill>
                <a:latin typeface="Calibri"/>
              </a:rPr>
              <a:pPr defTabSz="457200">
                <a:defRPr sz="1800" b="0" i="0" u="none" strike="noStrike" kern="0" cap="none" spc="0" baseline="0">
                  <a:solidFill>
                    <a:srgbClr val="000000"/>
                  </a:solidFill>
                  <a:uFillTx/>
                </a:defRPr>
              </a:pPr>
              <a:t>14</a:t>
            </a:fld>
            <a:endParaRPr lang="en-US" sz="900" kern="0" dirty="0">
              <a:solidFill>
                <a:srgbClr val="FFFFFF"/>
              </a:solidFill>
              <a:latin typeface="Calibri"/>
            </a:endParaRPr>
          </a:p>
        </p:txBody>
      </p:sp>
      <p:pic>
        <p:nvPicPr>
          <p:cNvPr id="10" name="Picture 9">
            <a:extLst>
              <a:ext uri="{FF2B5EF4-FFF2-40B4-BE49-F238E27FC236}">
                <a16:creationId xmlns:a16="http://schemas.microsoft.com/office/drawing/2014/main" id="{75439E62-069E-05FD-0C7D-AA10994A9794}"/>
              </a:ext>
            </a:extLst>
          </p:cNvPr>
          <p:cNvPicPr>
            <a:picLocks noChangeAspect="1"/>
          </p:cNvPicPr>
          <p:nvPr/>
        </p:nvPicPr>
        <p:blipFill>
          <a:blip r:embed="rId4"/>
          <a:stretch>
            <a:fillRect/>
          </a:stretch>
        </p:blipFill>
        <p:spPr>
          <a:xfrm>
            <a:off x="0" y="2193644"/>
            <a:ext cx="9144000" cy="3125611"/>
          </a:xfrm>
          <a:prstGeom prst="rect">
            <a:avLst/>
          </a:prstGeom>
        </p:spPr>
      </p:pic>
    </p:spTree>
    <p:custDataLst>
      <p:tags r:id="rId1"/>
    </p:custDataLst>
    <p:extLst>
      <p:ext uri="{BB962C8B-B14F-4D97-AF65-F5344CB8AC3E}">
        <p14:creationId xmlns:p14="http://schemas.microsoft.com/office/powerpoint/2010/main" val="510308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Unifrog and the Personal Statement</a:t>
            </a:r>
          </a:p>
        </p:txBody>
      </p:sp>
      <p:pic>
        <p:nvPicPr>
          <p:cNvPr id="6" name="Picture 5"/>
          <p:cNvPicPr>
            <a:picLocks noChangeAspect="1"/>
          </p:cNvPicPr>
          <p:nvPr/>
        </p:nvPicPr>
        <p:blipFill rotWithShape="1">
          <a:blip r:embed="rId3"/>
          <a:srcRect l="12877" t="10937" r="13077"/>
          <a:stretch/>
        </p:blipFill>
        <p:spPr>
          <a:xfrm>
            <a:off x="755576" y="1484784"/>
            <a:ext cx="7560840" cy="4684433"/>
          </a:xfrm>
          <a:prstGeom prst="rect">
            <a:avLst/>
          </a:prstGeom>
        </p:spPr>
      </p:pic>
    </p:spTree>
    <p:extLst>
      <p:ext uri="{BB962C8B-B14F-4D97-AF65-F5344CB8AC3E}">
        <p14:creationId xmlns:p14="http://schemas.microsoft.com/office/powerpoint/2010/main" val="141413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Unifrog support for Uni and non-Uni</a:t>
            </a:r>
          </a:p>
        </p:txBody>
      </p:sp>
      <p:pic>
        <p:nvPicPr>
          <p:cNvPr id="4" name="Picture 3"/>
          <p:cNvPicPr>
            <a:picLocks noChangeAspect="1"/>
          </p:cNvPicPr>
          <p:nvPr/>
        </p:nvPicPr>
        <p:blipFill rotWithShape="1">
          <a:blip r:embed="rId3"/>
          <a:srcRect r="5514"/>
          <a:stretch/>
        </p:blipFill>
        <p:spPr>
          <a:xfrm>
            <a:off x="2987824" y="2096211"/>
            <a:ext cx="5845759" cy="3627102"/>
          </a:xfrm>
          <a:prstGeom prst="rect">
            <a:avLst/>
          </a:prstGeom>
        </p:spPr>
      </p:pic>
      <p:pic>
        <p:nvPicPr>
          <p:cNvPr id="6" name="Picture 5"/>
          <p:cNvPicPr>
            <a:picLocks noChangeAspect="1"/>
          </p:cNvPicPr>
          <p:nvPr/>
        </p:nvPicPr>
        <p:blipFill>
          <a:blip r:embed="rId4"/>
          <a:stretch>
            <a:fillRect/>
          </a:stretch>
        </p:blipFill>
        <p:spPr>
          <a:xfrm>
            <a:off x="85596" y="3198073"/>
            <a:ext cx="2755445" cy="1330215"/>
          </a:xfrm>
          <a:prstGeom prst="rect">
            <a:avLst/>
          </a:prstGeom>
        </p:spPr>
      </p:pic>
    </p:spTree>
    <p:extLst>
      <p:ext uri="{BB962C8B-B14F-4D97-AF65-F5344CB8AC3E}">
        <p14:creationId xmlns:p14="http://schemas.microsoft.com/office/powerpoint/2010/main" val="12973171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Unifrog support for Uni and non-Uni</a:t>
            </a:r>
          </a:p>
        </p:txBody>
      </p:sp>
      <p:pic>
        <p:nvPicPr>
          <p:cNvPr id="5" name="Picture 4"/>
          <p:cNvPicPr>
            <a:picLocks noChangeAspect="1"/>
          </p:cNvPicPr>
          <p:nvPr/>
        </p:nvPicPr>
        <p:blipFill>
          <a:blip r:embed="rId3"/>
          <a:stretch>
            <a:fillRect/>
          </a:stretch>
        </p:blipFill>
        <p:spPr>
          <a:xfrm>
            <a:off x="3131840" y="2204864"/>
            <a:ext cx="5904656" cy="3710962"/>
          </a:xfrm>
          <a:prstGeom prst="rect">
            <a:avLst/>
          </a:prstGeom>
        </p:spPr>
      </p:pic>
      <p:pic>
        <p:nvPicPr>
          <p:cNvPr id="6" name="Picture 5"/>
          <p:cNvPicPr>
            <a:picLocks noChangeAspect="1"/>
          </p:cNvPicPr>
          <p:nvPr/>
        </p:nvPicPr>
        <p:blipFill>
          <a:blip r:embed="rId4"/>
          <a:stretch>
            <a:fillRect/>
          </a:stretch>
        </p:blipFill>
        <p:spPr>
          <a:xfrm>
            <a:off x="214583" y="3429000"/>
            <a:ext cx="2845795" cy="1377726"/>
          </a:xfrm>
          <a:prstGeom prst="rect">
            <a:avLst/>
          </a:prstGeom>
        </p:spPr>
      </p:pic>
    </p:spTree>
    <p:extLst>
      <p:ext uri="{BB962C8B-B14F-4D97-AF65-F5344CB8AC3E}">
        <p14:creationId xmlns:p14="http://schemas.microsoft.com/office/powerpoint/2010/main" val="1743576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Alternatives to university research</a:t>
            </a:r>
          </a:p>
        </p:txBody>
      </p:sp>
      <p:sp>
        <p:nvSpPr>
          <p:cNvPr id="3" name="Content Placeholder 2"/>
          <p:cNvSpPr>
            <a:spLocks noGrp="1"/>
          </p:cNvSpPr>
          <p:nvPr>
            <p:ph idx="1"/>
          </p:nvPr>
        </p:nvSpPr>
        <p:spPr>
          <a:xfrm>
            <a:off x="457200" y="1600200"/>
            <a:ext cx="6419056" cy="4637112"/>
          </a:xfrm>
        </p:spPr>
        <p:txBody>
          <a:bodyPr>
            <a:normAutofit fontScale="70000" lnSpcReduction="20000"/>
          </a:bodyPr>
          <a:lstStyle/>
          <a:p>
            <a:r>
              <a:rPr lang="en-GB" dirty="0"/>
              <a:t>Students who are not thinking about university should be engaging in alternative research: apprenticeship, gap year, employment, internships or sponsored degrees</a:t>
            </a:r>
          </a:p>
          <a:p>
            <a:endParaRPr lang="en-GB" dirty="0"/>
          </a:p>
          <a:p>
            <a:r>
              <a:rPr lang="en-GB" dirty="0"/>
              <a:t>Students have been encouraged to develop shortlists on </a:t>
            </a:r>
            <a:r>
              <a:rPr lang="en-GB" dirty="0" err="1"/>
              <a:t>unifrog</a:t>
            </a:r>
            <a:r>
              <a:rPr lang="en-GB" dirty="0"/>
              <a:t> and use tools such as the Amazing Apprenticeships website and the gov.uk search tool</a:t>
            </a:r>
          </a:p>
          <a:p>
            <a:endParaRPr lang="en-GB" dirty="0"/>
          </a:p>
          <a:p>
            <a:r>
              <a:rPr lang="en-GB" dirty="0"/>
              <a:t>Students should be mindful of the fact that apprenticeships do not have a single deadline as UCAS does and that each apprenticeship is unique</a:t>
            </a:r>
          </a:p>
        </p:txBody>
      </p:sp>
      <p:pic>
        <p:nvPicPr>
          <p:cNvPr id="6" name="Picture 5">
            <a:hlinkClick r:id="rId3"/>
          </p:cNvPr>
          <p:cNvPicPr>
            <a:picLocks noChangeAspect="1"/>
          </p:cNvPicPr>
          <p:nvPr/>
        </p:nvPicPr>
        <p:blipFill>
          <a:blip r:embed="rId4"/>
          <a:stretch>
            <a:fillRect/>
          </a:stretch>
        </p:blipFill>
        <p:spPr>
          <a:xfrm>
            <a:off x="6852250" y="1475169"/>
            <a:ext cx="2190750" cy="1400175"/>
          </a:xfrm>
          <a:prstGeom prst="rect">
            <a:avLst/>
          </a:prstGeom>
        </p:spPr>
      </p:pic>
      <p:pic>
        <p:nvPicPr>
          <p:cNvPr id="7" name="Picture 6">
            <a:hlinkClick r:id="rId5"/>
          </p:cNvPr>
          <p:cNvPicPr>
            <a:picLocks noChangeAspect="1"/>
          </p:cNvPicPr>
          <p:nvPr/>
        </p:nvPicPr>
        <p:blipFill>
          <a:blip r:embed="rId6"/>
          <a:stretch>
            <a:fillRect/>
          </a:stretch>
        </p:blipFill>
        <p:spPr>
          <a:xfrm>
            <a:off x="6764383" y="4167731"/>
            <a:ext cx="2390490" cy="876985"/>
          </a:xfrm>
          <a:prstGeom prst="rect">
            <a:avLst/>
          </a:prstGeom>
        </p:spPr>
      </p:pic>
      <p:pic>
        <p:nvPicPr>
          <p:cNvPr id="4" name="Picture 3">
            <a:hlinkClick r:id="rId7"/>
          </p:cNvPr>
          <p:cNvPicPr>
            <a:picLocks noChangeAspect="1"/>
          </p:cNvPicPr>
          <p:nvPr/>
        </p:nvPicPr>
        <p:blipFill>
          <a:blip r:embed="rId8"/>
          <a:stretch>
            <a:fillRect/>
          </a:stretch>
        </p:blipFill>
        <p:spPr>
          <a:xfrm>
            <a:off x="6921403" y="3254837"/>
            <a:ext cx="2076450" cy="533400"/>
          </a:xfrm>
          <a:prstGeom prst="rect">
            <a:avLst/>
          </a:prstGeom>
        </p:spPr>
      </p:pic>
      <p:pic>
        <p:nvPicPr>
          <p:cNvPr id="5" name="Picture 4">
            <a:hlinkClick r:id="rId9"/>
          </p:cNvPr>
          <p:cNvPicPr>
            <a:picLocks noChangeAspect="1"/>
          </p:cNvPicPr>
          <p:nvPr/>
        </p:nvPicPr>
        <p:blipFill>
          <a:blip r:embed="rId10"/>
          <a:stretch>
            <a:fillRect/>
          </a:stretch>
        </p:blipFill>
        <p:spPr>
          <a:xfrm>
            <a:off x="6852250" y="5301208"/>
            <a:ext cx="2190750" cy="679612"/>
          </a:xfrm>
          <a:prstGeom prst="rect">
            <a:avLst/>
          </a:prstGeom>
        </p:spPr>
      </p:pic>
    </p:spTree>
    <p:extLst>
      <p:ext uri="{BB962C8B-B14F-4D97-AF65-F5344CB8AC3E}">
        <p14:creationId xmlns:p14="http://schemas.microsoft.com/office/powerpoint/2010/main" val="1437347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Gap Years</a:t>
            </a:r>
          </a:p>
        </p:txBody>
      </p:sp>
      <p:sp>
        <p:nvSpPr>
          <p:cNvPr id="3" name="Content Placeholder 2"/>
          <p:cNvSpPr>
            <a:spLocks noGrp="1"/>
          </p:cNvSpPr>
          <p:nvPr>
            <p:ph idx="1"/>
          </p:nvPr>
        </p:nvSpPr>
        <p:spPr>
          <a:xfrm>
            <a:off x="457200" y="1600201"/>
            <a:ext cx="8229600" cy="2764904"/>
          </a:xfrm>
        </p:spPr>
        <p:txBody>
          <a:bodyPr>
            <a:normAutofit fontScale="85000" lnSpcReduction="20000"/>
          </a:bodyPr>
          <a:lstStyle/>
          <a:p>
            <a:r>
              <a:rPr lang="en-GB" dirty="0"/>
              <a:t>There are various companies that offer gap years of varying lengths, from whole year programs to 3 – 6 week programs.</a:t>
            </a:r>
          </a:p>
          <a:p>
            <a:endParaRPr lang="en-GB" dirty="0"/>
          </a:p>
          <a:p>
            <a:r>
              <a:rPr lang="en-GB" dirty="0"/>
              <a:t>Gap years can be charitable or conservation-based in nature, or can look to develop specific skills in areas of potential careers such as Business or the Arts.</a:t>
            </a:r>
          </a:p>
        </p:txBody>
      </p:sp>
      <p:pic>
        <p:nvPicPr>
          <p:cNvPr id="4" name="Picture 3">
            <a:hlinkClick r:id="rId3"/>
          </p:cNvPr>
          <p:cNvPicPr>
            <a:picLocks noChangeAspect="1"/>
          </p:cNvPicPr>
          <p:nvPr/>
        </p:nvPicPr>
        <p:blipFill>
          <a:blip r:embed="rId4"/>
          <a:stretch>
            <a:fillRect/>
          </a:stretch>
        </p:blipFill>
        <p:spPr>
          <a:xfrm>
            <a:off x="470570" y="4365105"/>
            <a:ext cx="1581150" cy="533400"/>
          </a:xfrm>
          <a:prstGeom prst="rect">
            <a:avLst/>
          </a:prstGeom>
        </p:spPr>
      </p:pic>
      <p:pic>
        <p:nvPicPr>
          <p:cNvPr id="5" name="Picture 4">
            <a:hlinkClick r:id="rId5"/>
          </p:cNvPr>
          <p:cNvPicPr>
            <a:picLocks noChangeAspect="1"/>
          </p:cNvPicPr>
          <p:nvPr/>
        </p:nvPicPr>
        <p:blipFill>
          <a:blip r:embed="rId6"/>
          <a:stretch>
            <a:fillRect/>
          </a:stretch>
        </p:blipFill>
        <p:spPr>
          <a:xfrm>
            <a:off x="1187624" y="5373216"/>
            <a:ext cx="1362075" cy="523875"/>
          </a:xfrm>
          <a:prstGeom prst="rect">
            <a:avLst/>
          </a:prstGeom>
        </p:spPr>
      </p:pic>
      <p:pic>
        <p:nvPicPr>
          <p:cNvPr id="6" name="Picture 5">
            <a:hlinkClick r:id="rId7"/>
          </p:cNvPr>
          <p:cNvPicPr>
            <a:picLocks noChangeAspect="1"/>
          </p:cNvPicPr>
          <p:nvPr/>
        </p:nvPicPr>
        <p:blipFill>
          <a:blip r:embed="rId8"/>
          <a:stretch>
            <a:fillRect/>
          </a:stretch>
        </p:blipFill>
        <p:spPr>
          <a:xfrm>
            <a:off x="3349221" y="4365105"/>
            <a:ext cx="1864626" cy="436653"/>
          </a:xfrm>
          <a:prstGeom prst="rect">
            <a:avLst/>
          </a:prstGeom>
        </p:spPr>
      </p:pic>
      <p:pic>
        <p:nvPicPr>
          <p:cNvPr id="7" name="Picture 6">
            <a:hlinkClick r:id="rId9"/>
          </p:cNvPr>
          <p:cNvPicPr>
            <a:picLocks noChangeAspect="1"/>
          </p:cNvPicPr>
          <p:nvPr/>
        </p:nvPicPr>
        <p:blipFill>
          <a:blip r:embed="rId10"/>
          <a:stretch>
            <a:fillRect/>
          </a:stretch>
        </p:blipFill>
        <p:spPr>
          <a:xfrm>
            <a:off x="6511348" y="5373216"/>
            <a:ext cx="860721" cy="648072"/>
          </a:xfrm>
          <a:prstGeom prst="rect">
            <a:avLst/>
          </a:prstGeom>
        </p:spPr>
      </p:pic>
      <p:pic>
        <p:nvPicPr>
          <p:cNvPr id="8" name="Picture 7">
            <a:hlinkClick r:id="rId11"/>
          </p:cNvPr>
          <p:cNvPicPr>
            <a:picLocks noChangeAspect="1"/>
          </p:cNvPicPr>
          <p:nvPr/>
        </p:nvPicPr>
        <p:blipFill>
          <a:blip r:embed="rId12"/>
          <a:stretch>
            <a:fillRect/>
          </a:stretch>
        </p:blipFill>
        <p:spPr>
          <a:xfrm>
            <a:off x="6511348" y="4349754"/>
            <a:ext cx="1012980" cy="526297"/>
          </a:xfrm>
          <a:prstGeom prst="rect">
            <a:avLst/>
          </a:prstGeom>
        </p:spPr>
      </p:pic>
      <p:pic>
        <p:nvPicPr>
          <p:cNvPr id="9" name="Picture 8">
            <a:hlinkClick r:id="rId13"/>
          </p:cNvPr>
          <p:cNvPicPr>
            <a:picLocks noChangeAspect="1"/>
          </p:cNvPicPr>
          <p:nvPr/>
        </p:nvPicPr>
        <p:blipFill>
          <a:blip r:embed="rId14"/>
          <a:stretch>
            <a:fillRect/>
          </a:stretch>
        </p:blipFill>
        <p:spPr>
          <a:xfrm>
            <a:off x="4125711" y="5197189"/>
            <a:ext cx="809625" cy="1000125"/>
          </a:xfrm>
          <a:prstGeom prst="rect">
            <a:avLst/>
          </a:prstGeom>
        </p:spPr>
      </p:pic>
    </p:spTree>
    <p:extLst>
      <p:ext uri="{BB962C8B-B14F-4D97-AF65-F5344CB8AC3E}">
        <p14:creationId xmlns:p14="http://schemas.microsoft.com/office/powerpoint/2010/main" val="36957719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Welcome!</a:t>
            </a:r>
          </a:p>
        </p:txBody>
      </p:sp>
      <p:sp>
        <p:nvSpPr>
          <p:cNvPr id="3" name="Content Placeholder 2"/>
          <p:cNvSpPr>
            <a:spLocks noGrp="1"/>
          </p:cNvSpPr>
          <p:nvPr>
            <p:ph idx="1"/>
          </p:nvPr>
        </p:nvSpPr>
        <p:spPr>
          <a:xfrm>
            <a:off x="457200" y="1916832"/>
            <a:ext cx="8229600" cy="4525963"/>
          </a:xfrm>
        </p:spPr>
        <p:txBody>
          <a:bodyPr>
            <a:normAutofit/>
          </a:bodyPr>
          <a:lstStyle/>
          <a:p>
            <a:endParaRPr lang="en-GB" dirty="0"/>
          </a:p>
          <a:p>
            <a:pPr marL="0" indent="0" algn="ctr">
              <a:buNone/>
            </a:pPr>
            <a:r>
              <a:rPr lang="en-GB" dirty="0"/>
              <a:t>Welcome back to all parents and carers and welcome to the Year 13 Success in the Sixth Form Information Event.</a:t>
            </a:r>
          </a:p>
          <a:p>
            <a:pPr marL="0" indent="0" algn="ctr">
              <a:buNone/>
            </a:pPr>
            <a:endParaRPr lang="en-GB" dirty="0"/>
          </a:p>
          <a:p>
            <a:pPr marL="0" indent="0" algn="ctr">
              <a:buNone/>
            </a:pPr>
            <a:r>
              <a:rPr lang="en-GB" dirty="0"/>
              <a:t>We hope you had a restful summer break.</a:t>
            </a:r>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1511632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6279" y="4149080"/>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5400" dirty="0"/>
              <a:t>Year 12 to Year 13 Progression</a:t>
            </a:r>
          </a:p>
          <a:p>
            <a:r>
              <a:rPr lang="en-US" sz="2800" dirty="0">
                <a:solidFill>
                  <a:srgbClr val="FF0000"/>
                </a:solidFill>
              </a:rPr>
              <a:t>(General Tips!)</a:t>
            </a:r>
            <a:endParaRPr lang="en-US" sz="2400" dirty="0">
              <a:solidFill>
                <a:srgbClr val="FF0000"/>
              </a:solidFill>
            </a:endParaRP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29001687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Student Do’s and Don’ts for effective Y13 Transition </a:t>
            </a:r>
          </a:p>
        </p:txBody>
      </p:sp>
      <p:sp>
        <p:nvSpPr>
          <p:cNvPr id="3" name="Content Placeholder 2"/>
          <p:cNvSpPr>
            <a:spLocks noGrp="1"/>
          </p:cNvSpPr>
          <p:nvPr>
            <p:ph idx="1"/>
          </p:nvPr>
        </p:nvSpPr>
        <p:spPr>
          <a:xfrm>
            <a:off x="179512" y="1556792"/>
            <a:ext cx="8568952" cy="4608512"/>
          </a:xfrm>
        </p:spPr>
        <p:txBody>
          <a:bodyPr>
            <a:normAutofit fontScale="70000" lnSpcReduction="20000"/>
          </a:bodyPr>
          <a:lstStyle/>
          <a:p>
            <a:r>
              <a:rPr lang="en-GB" dirty="0"/>
              <a:t>DO utilise free time for study, revision and further reading.</a:t>
            </a:r>
          </a:p>
          <a:p>
            <a:endParaRPr lang="en-GB" dirty="0"/>
          </a:p>
          <a:p>
            <a:r>
              <a:rPr lang="en-GB" dirty="0"/>
              <a:t>DO manage your time: set and keep to deadlines is top of priorities, plan your weeks carefully.</a:t>
            </a:r>
          </a:p>
          <a:p>
            <a:endParaRPr lang="en-GB" dirty="0"/>
          </a:p>
          <a:p>
            <a:r>
              <a:rPr lang="en-GB" dirty="0"/>
              <a:t>DO keep a mature manner around Sixth Form, building relationships with Sixth Form staff as they play important roles as UCAS referees.</a:t>
            </a:r>
          </a:p>
          <a:p>
            <a:endParaRPr lang="en-GB" dirty="0"/>
          </a:p>
          <a:p>
            <a:r>
              <a:rPr lang="en-GB" dirty="0"/>
              <a:t>DO talk to your parents/people at home.  Big part of doing well is knowing there’s a support network around you – use it!</a:t>
            </a:r>
          </a:p>
          <a:p>
            <a:endParaRPr lang="en-GB" dirty="0"/>
          </a:p>
          <a:p>
            <a:r>
              <a:rPr lang="en-GB" dirty="0"/>
              <a:t>DO remember that you will get to where you want to be.  A positive mind set is key.  Just realise that it’s a lot of work and it’s on you to go get it.</a:t>
            </a:r>
          </a:p>
          <a:p>
            <a:endParaRPr lang="en-GB" dirty="0"/>
          </a:p>
          <a:p>
            <a:endParaRPr lang="en-GB" dirty="0"/>
          </a:p>
        </p:txBody>
      </p:sp>
    </p:spTree>
    <p:extLst>
      <p:ext uri="{BB962C8B-B14F-4D97-AF65-F5344CB8AC3E}">
        <p14:creationId xmlns:p14="http://schemas.microsoft.com/office/powerpoint/2010/main" val="1290738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AAAED-4EE3-929D-4EC1-8DF3C0FD85A6}"/>
              </a:ext>
            </a:extLst>
          </p:cNvPr>
          <p:cNvSpPr>
            <a:spLocks noGrp="1"/>
          </p:cNvSpPr>
          <p:nvPr>
            <p:ph type="title"/>
          </p:nvPr>
        </p:nvSpPr>
        <p:spPr/>
        <p:txBody>
          <a:bodyPr/>
          <a:lstStyle/>
          <a:p>
            <a:r>
              <a:rPr lang="en-GB" dirty="0"/>
              <a:t>Independent Study</a:t>
            </a:r>
          </a:p>
        </p:txBody>
      </p:sp>
      <p:sp>
        <p:nvSpPr>
          <p:cNvPr id="3" name="Content Placeholder 2">
            <a:extLst>
              <a:ext uri="{FF2B5EF4-FFF2-40B4-BE49-F238E27FC236}">
                <a16:creationId xmlns:a16="http://schemas.microsoft.com/office/drawing/2014/main" id="{52987886-B544-DE97-7F47-D7D0F2ECDD17}"/>
              </a:ext>
            </a:extLst>
          </p:cNvPr>
          <p:cNvSpPr>
            <a:spLocks noGrp="1"/>
          </p:cNvSpPr>
          <p:nvPr>
            <p:ph idx="1"/>
          </p:nvPr>
        </p:nvSpPr>
        <p:spPr/>
        <p:txBody>
          <a:bodyPr>
            <a:normAutofit fontScale="70000" lnSpcReduction="20000"/>
          </a:bodyPr>
          <a:lstStyle/>
          <a:p>
            <a:r>
              <a:rPr lang="en-GB" dirty="0"/>
              <a:t>Students have, on average, 27 hours of lessons per fortnight cycle.</a:t>
            </a:r>
          </a:p>
          <a:p>
            <a:endParaRPr lang="en-GB" dirty="0"/>
          </a:p>
          <a:p>
            <a:r>
              <a:rPr lang="en-GB" dirty="0"/>
              <a:t>We expect students to match this time commitment with independent study, revision and consolidation.</a:t>
            </a:r>
          </a:p>
          <a:p>
            <a:endParaRPr lang="en-GB" dirty="0"/>
          </a:p>
          <a:p>
            <a:r>
              <a:rPr lang="en-GB" dirty="0"/>
              <a:t>We give time to students to achieve this in school through:</a:t>
            </a:r>
          </a:p>
          <a:p>
            <a:pPr lvl="1"/>
            <a:r>
              <a:rPr lang="en-GB" dirty="0"/>
              <a:t>Supervised Study periods (6 per fortnight)</a:t>
            </a:r>
          </a:p>
          <a:p>
            <a:pPr lvl="1"/>
            <a:r>
              <a:rPr lang="en-GB" dirty="0"/>
              <a:t>Independent Study periods (14 per fortnight)</a:t>
            </a:r>
          </a:p>
          <a:p>
            <a:endParaRPr lang="en-GB" dirty="0"/>
          </a:p>
          <a:p>
            <a:r>
              <a:rPr lang="en-GB" dirty="0"/>
              <a:t>This leaves students around 7 hours per fortnight or 3.5 hours of work to complete at home/in their own time each week.</a:t>
            </a:r>
          </a:p>
          <a:p>
            <a:endParaRPr lang="en-GB" dirty="0"/>
          </a:p>
          <a:p>
            <a:r>
              <a:rPr lang="en-GB" dirty="0"/>
              <a:t>If students manage their time and use their school time effectively for study, they will protect their work-life balance comfortably.</a:t>
            </a:r>
          </a:p>
        </p:txBody>
      </p:sp>
    </p:spTree>
    <p:extLst>
      <p:ext uri="{BB962C8B-B14F-4D97-AF65-F5344CB8AC3E}">
        <p14:creationId xmlns:p14="http://schemas.microsoft.com/office/powerpoint/2010/main" val="2778907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Do’s and Don’ts </a:t>
            </a:r>
          </a:p>
        </p:txBody>
      </p:sp>
      <p:sp>
        <p:nvSpPr>
          <p:cNvPr id="3" name="Content Placeholder 2"/>
          <p:cNvSpPr>
            <a:spLocks noGrp="1"/>
          </p:cNvSpPr>
          <p:nvPr>
            <p:ph idx="1"/>
          </p:nvPr>
        </p:nvSpPr>
        <p:spPr>
          <a:xfrm>
            <a:off x="323528" y="1556792"/>
            <a:ext cx="8496944" cy="4608512"/>
          </a:xfrm>
        </p:spPr>
        <p:txBody>
          <a:bodyPr>
            <a:normAutofit fontScale="92500"/>
          </a:bodyPr>
          <a:lstStyle/>
          <a:p>
            <a:r>
              <a:rPr lang="en-GB" dirty="0"/>
              <a:t>DON’T catastrophize.  The worst thing can always be avoided with help.</a:t>
            </a:r>
          </a:p>
          <a:p>
            <a:endParaRPr lang="en-GB" dirty="0"/>
          </a:p>
          <a:p>
            <a:r>
              <a:rPr lang="en-GB" dirty="0"/>
              <a:t>DON’T avoid things.  If there’s an issue, ‘burying your head in the sand’ will only make things worse.</a:t>
            </a:r>
          </a:p>
          <a:p>
            <a:endParaRPr lang="en-GB" dirty="0"/>
          </a:p>
          <a:p>
            <a:r>
              <a:rPr lang="en-GB" dirty="0"/>
              <a:t>DON’T wait to complete your personal statement – this is not as big a job as it might seem and you will feel much better once its done.</a:t>
            </a:r>
          </a:p>
          <a:p>
            <a:endParaRPr lang="en-GB" dirty="0"/>
          </a:p>
        </p:txBody>
      </p:sp>
    </p:spTree>
    <p:extLst>
      <p:ext uri="{BB962C8B-B14F-4D97-AF65-F5344CB8AC3E}">
        <p14:creationId xmlns:p14="http://schemas.microsoft.com/office/powerpoint/2010/main" val="32884266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9867" y="3943498"/>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5400" dirty="0"/>
              <a:t>Year 13 Expectations</a:t>
            </a: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3466878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Expectations</a:t>
            </a:r>
          </a:p>
        </p:txBody>
      </p:sp>
      <p:sp>
        <p:nvSpPr>
          <p:cNvPr id="3" name="Content Placeholder 2"/>
          <p:cNvSpPr>
            <a:spLocks noGrp="1"/>
          </p:cNvSpPr>
          <p:nvPr>
            <p:ph idx="1"/>
          </p:nvPr>
        </p:nvSpPr>
        <p:spPr/>
        <p:txBody>
          <a:bodyPr>
            <a:normAutofit lnSpcReduction="10000"/>
          </a:bodyPr>
          <a:lstStyle/>
          <a:p>
            <a:r>
              <a:rPr lang="en-GB" dirty="0"/>
              <a:t>Generally, the expectations of Year 13 do not differ from those in Year 12</a:t>
            </a:r>
          </a:p>
          <a:p>
            <a:endParaRPr lang="en-GB" dirty="0"/>
          </a:p>
          <a:p>
            <a:r>
              <a:rPr lang="en-GB" dirty="0"/>
              <a:t>Students are still expected to meet the terms of the Sixth Form Student Charter, Sixth Form </a:t>
            </a:r>
            <a:r>
              <a:rPr lang="en-GB" dirty="0" err="1"/>
              <a:t>Uniformand</a:t>
            </a:r>
            <a:r>
              <a:rPr lang="en-GB" dirty="0"/>
              <a:t> Sixth Form Attendance Policy</a:t>
            </a:r>
          </a:p>
          <a:p>
            <a:endParaRPr lang="en-GB" dirty="0"/>
          </a:p>
          <a:p>
            <a:r>
              <a:rPr lang="en-GB" dirty="0"/>
              <a:t>For ease of reference, these are included over the following slides</a:t>
            </a:r>
          </a:p>
          <a:p>
            <a:pPr marL="0" indent="0">
              <a:buNone/>
            </a:pPr>
            <a:endParaRPr lang="en-GB" dirty="0"/>
          </a:p>
        </p:txBody>
      </p:sp>
    </p:spTree>
    <p:extLst>
      <p:ext uri="{BB962C8B-B14F-4D97-AF65-F5344CB8AC3E}">
        <p14:creationId xmlns:p14="http://schemas.microsoft.com/office/powerpoint/2010/main" val="6409952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656" y="125760"/>
            <a:ext cx="8208912" cy="1143000"/>
          </a:xfrm>
        </p:spPr>
        <p:txBody>
          <a:bodyPr>
            <a:noAutofit/>
          </a:bodyPr>
          <a:lstStyle/>
          <a:p>
            <a:r>
              <a:rPr lang="en-GB" sz="2400" dirty="0"/>
              <a:t>How do students meet expectations in the Sixth Form? </a:t>
            </a:r>
            <a:br>
              <a:rPr lang="en-GB" sz="2400" dirty="0"/>
            </a:br>
            <a:r>
              <a:rPr lang="en-GB" sz="2400" dirty="0"/>
              <a:t>- The Sixth Form Charter </a:t>
            </a:r>
          </a:p>
        </p:txBody>
      </p:sp>
      <p:sp>
        <p:nvSpPr>
          <p:cNvPr id="3" name="Content Placeholder 2"/>
          <p:cNvSpPr>
            <a:spLocks noGrp="1"/>
          </p:cNvSpPr>
          <p:nvPr>
            <p:ph idx="1"/>
          </p:nvPr>
        </p:nvSpPr>
        <p:spPr>
          <a:xfrm>
            <a:off x="0" y="1556792"/>
            <a:ext cx="9144000" cy="5301208"/>
          </a:xfrm>
        </p:spPr>
        <p:txBody>
          <a:bodyPr>
            <a:normAutofit/>
          </a:bodyPr>
          <a:lstStyle/>
          <a:p>
            <a:pPr lvl="0">
              <a:buClr>
                <a:srgbClr val="001570"/>
              </a:buClr>
            </a:pPr>
            <a:r>
              <a:rPr lang="en-GB" sz="2000" dirty="0">
                <a:solidFill>
                  <a:srgbClr val="002060"/>
                </a:solidFill>
              </a:rPr>
              <a:t>Attend all lessons punctually and have an ACHIEVE growth mind-set </a:t>
            </a:r>
          </a:p>
          <a:p>
            <a:pPr lvl="0"/>
            <a:r>
              <a:rPr lang="en-GB" sz="2000" dirty="0">
                <a:solidFill>
                  <a:srgbClr val="002060"/>
                </a:solidFill>
              </a:rPr>
              <a:t>Commit to being an outstanding learner. Give 100%, 100% of the time</a:t>
            </a:r>
          </a:p>
          <a:p>
            <a:pPr lvl="0"/>
            <a:r>
              <a:rPr lang="en-GB" sz="2000" dirty="0">
                <a:solidFill>
                  <a:srgbClr val="002060"/>
                </a:solidFill>
              </a:rPr>
              <a:t>Effectively manage relationships in a mature, respectful and intelligent manner</a:t>
            </a:r>
          </a:p>
          <a:p>
            <a:pPr lvl="0"/>
            <a:r>
              <a:rPr lang="en-GB" sz="2000" dirty="0">
                <a:solidFill>
                  <a:srgbClr val="002060"/>
                </a:solidFill>
              </a:rPr>
              <a:t>Demonstrate a proactive approach, accepting responsibility for your own learning</a:t>
            </a:r>
          </a:p>
          <a:p>
            <a:pPr lvl="0">
              <a:buClr>
                <a:srgbClr val="001570"/>
              </a:buClr>
            </a:pPr>
            <a:r>
              <a:rPr lang="en-GB" sz="2000" dirty="0">
                <a:solidFill>
                  <a:srgbClr val="002060"/>
                </a:solidFill>
              </a:rPr>
              <a:t>Contributing meaningfully to the Sixth Form Community and being proactive in the wider life of our Sixth Form</a:t>
            </a:r>
          </a:p>
          <a:p>
            <a:pPr lvl="0"/>
            <a:r>
              <a:rPr lang="en-GB" sz="2000" dirty="0">
                <a:solidFill>
                  <a:srgbClr val="002060"/>
                </a:solidFill>
              </a:rPr>
              <a:t>Consistently maintain a positive attitude to learning grade Good or better (1 or 2) for all my subjects</a:t>
            </a:r>
          </a:p>
          <a:p>
            <a:pPr lvl="0"/>
            <a:r>
              <a:rPr lang="en-GB" sz="2000" dirty="0">
                <a:solidFill>
                  <a:srgbClr val="002060"/>
                </a:solidFill>
              </a:rPr>
              <a:t>To dress smartly, meeting the Sixth Form Uniform </a:t>
            </a:r>
          </a:p>
          <a:p>
            <a:pPr lvl="0"/>
            <a:r>
              <a:rPr lang="en-GB" sz="2000" dirty="0">
                <a:solidFill>
                  <a:srgbClr val="002060"/>
                </a:solidFill>
              </a:rPr>
              <a:t>To always wear your student ID badge</a:t>
            </a:r>
          </a:p>
          <a:p>
            <a:pPr lvl="0"/>
            <a:r>
              <a:rPr lang="en-GB" sz="2000" dirty="0">
                <a:solidFill>
                  <a:srgbClr val="002060"/>
                </a:solidFill>
              </a:rPr>
              <a:t> Respect and look after the Sixth Form block </a:t>
            </a:r>
          </a:p>
          <a:p>
            <a:pPr lvl="0"/>
            <a:r>
              <a:rPr lang="en-GB" sz="2000" dirty="0">
                <a:solidFill>
                  <a:srgbClr val="002060"/>
                </a:solidFill>
              </a:rPr>
              <a:t>Take personal responsibility to regularly check school emails.</a:t>
            </a:r>
          </a:p>
          <a:p>
            <a:pPr lvl="0"/>
            <a:r>
              <a:rPr lang="en-GB" sz="2000" dirty="0">
                <a:solidFill>
                  <a:srgbClr val="002060"/>
                </a:solidFill>
              </a:rPr>
              <a:t>Attend all compulsory visits and events scheduled in the Sixth Form.</a:t>
            </a:r>
          </a:p>
          <a:p>
            <a:endParaRPr lang="en-GB" sz="1800" dirty="0">
              <a:solidFill>
                <a:srgbClr val="002060"/>
              </a:solidFill>
            </a:endParaRPr>
          </a:p>
        </p:txBody>
      </p:sp>
    </p:spTree>
    <p:extLst>
      <p:ext uri="{BB962C8B-B14F-4D97-AF65-F5344CB8AC3E}">
        <p14:creationId xmlns:p14="http://schemas.microsoft.com/office/powerpoint/2010/main" val="1380104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Attendance and Punctuality</a:t>
            </a:r>
          </a:p>
        </p:txBody>
      </p:sp>
      <p:sp>
        <p:nvSpPr>
          <p:cNvPr id="3" name="Content Placeholder 2"/>
          <p:cNvSpPr>
            <a:spLocks noGrp="1"/>
          </p:cNvSpPr>
          <p:nvPr>
            <p:ph idx="1"/>
          </p:nvPr>
        </p:nvSpPr>
        <p:spPr/>
        <p:txBody>
          <a:bodyPr>
            <a:normAutofit fontScale="70000" lnSpcReduction="20000"/>
          </a:bodyPr>
          <a:lstStyle/>
          <a:p>
            <a:pPr marL="0" indent="0">
              <a:buNone/>
            </a:pPr>
            <a:r>
              <a:rPr lang="en-GB" dirty="0"/>
              <a:t>The school day starts with tutor time at 8:45 for Year 12 and 13 students. Students are expected on site by 8:40.  We recommend 8.30!</a:t>
            </a:r>
          </a:p>
          <a:p>
            <a:pPr marL="0" indent="0">
              <a:buNone/>
            </a:pPr>
            <a:endParaRPr lang="en-GB" dirty="0"/>
          </a:p>
          <a:p>
            <a:pPr marL="0" indent="0">
              <a:buNone/>
            </a:pPr>
            <a:r>
              <a:rPr lang="en-GB" dirty="0"/>
              <a:t>Students will be expected to attend all formal registered timetabled lessons, including:</a:t>
            </a:r>
          </a:p>
          <a:p>
            <a:pPr lvl="1"/>
            <a:r>
              <a:rPr lang="en-GB" dirty="0"/>
              <a:t>Tutor time</a:t>
            </a:r>
          </a:p>
          <a:p>
            <a:pPr lvl="1"/>
            <a:r>
              <a:rPr lang="en-GB" dirty="0"/>
              <a:t>Supervised study</a:t>
            </a:r>
          </a:p>
          <a:p>
            <a:pPr lvl="1"/>
            <a:r>
              <a:rPr lang="en-GB" dirty="0"/>
              <a:t>REC</a:t>
            </a:r>
          </a:p>
          <a:p>
            <a:pPr lvl="1"/>
            <a:r>
              <a:rPr lang="en-GB" dirty="0"/>
              <a:t>All subject lessons</a:t>
            </a:r>
          </a:p>
          <a:p>
            <a:pPr lvl="1"/>
            <a:r>
              <a:rPr lang="en-GB" dirty="0"/>
              <a:t>Subject clinics</a:t>
            </a:r>
          </a:p>
          <a:p>
            <a:pPr marL="0" indent="0">
              <a:buNone/>
            </a:pPr>
            <a:endParaRPr lang="en-GB" dirty="0"/>
          </a:p>
          <a:p>
            <a:pPr marL="0" indent="0">
              <a:buNone/>
            </a:pPr>
            <a:r>
              <a:rPr lang="en-GB" dirty="0"/>
              <a:t>Students will need to sign in and out if they leave school site. If they are feeling poorly they need to see Mrs </a:t>
            </a:r>
            <a:r>
              <a:rPr lang="en-GB" dirty="0" err="1"/>
              <a:t>Pasa</a:t>
            </a:r>
            <a:r>
              <a:rPr lang="en-GB" dirty="0"/>
              <a:t>.</a:t>
            </a:r>
          </a:p>
        </p:txBody>
      </p:sp>
    </p:spTree>
    <p:extLst>
      <p:ext uri="{BB962C8B-B14F-4D97-AF65-F5344CB8AC3E}">
        <p14:creationId xmlns:p14="http://schemas.microsoft.com/office/powerpoint/2010/main" val="2997834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Attendance and Punctuality</a:t>
            </a:r>
          </a:p>
        </p:txBody>
      </p:sp>
      <p:sp>
        <p:nvSpPr>
          <p:cNvPr id="3" name="Content Placeholder 2"/>
          <p:cNvSpPr>
            <a:spLocks noGrp="1"/>
          </p:cNvSpPr>
          <p:nvPr>
            <p:ph idx="1"/>
          </p:nvPr>
        </p:nvSpPr>
        <p:spPr/>
        <p:txBody>
          <a:bodyPr>
            <a:normAutofit fontScale="85000" lnSpcReduction="20000"/>
          </a:bodyPr>
          <a:lstStyle/>
          <a:p>
            <a:r>
              <a:rPr lang="en-GB" dirty="0"/>
              <a:t>Student attendance and punctuality to lessons is monitored in the usual way</a:t>
            </a:r>
          </a:p>
          <a:p>
            <a:pPr lvl="1"/>
            <a:r>
              <a:rPr lang="en-GB" dirty="0"/>
              <a:t>96% is the our minimum expectation for Sixth Form attendance, although students should aim for 100%.</a:t>
            </a:r>
          </a:p>
          <a:p>
            <a:pPr marL="457200" lvl="1" indent="0">
              <a:buNone/>
            </a:pPr>
            <a:endParaRPr lang="en-GB" dirty="0"/>
          </a:p>
          <a:p>
            <a:r>
              <a:rPr lang="en-GB" dirty="0"/>
              <a:t>In context:</a:t>
            </a:r>
          </a:p>
          <a:p>
            <a:pPr lvl="1"/>
            <a:r>
              <a:rPr lang="en-GB" dirty="0"/>
              <a:t>96% = 8 school days missed per year </a:t>
            </a:r>
          </a:p>
          <a:p>
            <a:pPr lvl="1"/>
            <a:r>
              <a:rPr lang="en-GB" dirty="0"/>
              <a:t>90% = 19 school days missed per year</a:t>
            </a:r>
          </a:p>
          <a:p>
            <a:pPr lvl="1"/>
            <a:r>
              <a:rPr lang="en-GB" dirty="0"/>
              <a:t>A student that is 30m late each week will lose the equivalent to 19 days per year  </a:t>
            </a:r>
          </a:p>
          <a:p>
            <a:pPr lvl="1"/>
            <a:r>
              <a:rPr lang="en-GB" dirty="0"/>
              <a:t>Statistically, missing just 17 days per year is likely to mean a drop for students of 1 grade across their subjects</a:t>
            </a:r>
          </a:p>
          <a:p>
            <a:endParaRPr lang="en-GB" dirty="0"/>
          </a:p>
        </p:txBody>
      </p:sp>
    </p:spTree>
    <p:extLst>
      <p:ext uri="{BB962C8B-B14F-4D97-AF65-F5344CB8AC3E}">
        <p14:creationId xmlns:p14="http://schemas.microsoft.com/office/powerpoint/2010/main" val="172603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Expectations - Attendance </a:t>
            </a:r>
          </a:p>
        </p:txBody>
      </p:sp>
      <p:sp>
        <p:nvSpPr>
          <p:cNvPr id="3" name="Content Placeholder 2"/>
          <p:cNvSpPr>
            <a:spLocks noGrp="1"/>
          </p:cNvSpPr>
          <p:nvPr>
            <p:ph idx="1"/>
          </p:nvPr>
        </p:nvSpPr>
        <p:spPr>
          <a:xfrm>
            <a:off x="457200" y="1600200"/>
            <a:ext cx="5410944" cy="4525963"/>
          </a:xfrm>
        </p:spPr>
        <p:txBody>
          <a:bodyPr>
            <a:normAutofit fontScale="92500"/>
          </a:bodyPr>
          <a:lstStyle/>
          <a:p>
            <a:r>
              <a:rPr lang="en-GB" sz="2400" dirty="0"/>
              <a:t>If your child is going to be absent please notify us as quickly as possible using your Class Charts sign in.  </a:t>
            </a:r>
          </a:p>
          <a:p>
            <a:r>
              <a:rPr lang="en-GB" sz="2400" dirty="0"/>
              <a:t>Selecting the Absences tab will display a list of absences that you have reported, once you have reported them. </a:t>
            </a:r>
          </a:p>
          <a:p>
            <a:r>
              <a:rPr lang="en-GB" sz="2400" dirty="0"/>
              <a:t>This includes when the absence took place, the reason for the absence and who acknowledged your absence report.</a:t>
            </a:r>
          </a:p>
          <a:p>
            <a:r>
              <a:rPr lang="en-GB" sz="2400" dirty="0"/>
              <a:t>To report an absence, click on the Report new absence button.</a:t>
            </a:r>
          </a:p>
          <a:p>
            <a:endParaRPr lang="en-GB" sz="2400" dirty="0"/>
          </a:p>
          <a:p>
            <a:endParaRPr lang="en-GB" sz="2400" dirty="0"/>
          </a:p>
          <a:p>
            <a:endParaRPr lang="en-GB" dirty="0"/>
          </a:p>
          <a:p>
            <a:pPr marL="0" indent="0">
              <a:buNone/>
            </a:pPr>
            <a:endParaRPr lang="en-GB" dirty="0"/>
          </a:p>
        </p:txBody>
      </p:sp>
      <p:pic>
        <p:nvPicPr>
          <p:cNvPr id="4" name="Picture 3"/>
          <p:cNvPicPr>
            <a:picLocks noChangeAspect="1"/>
          </p:cNvPicPr>
          <p:nvPr/>
        </p:nvPicPr>
        <p:blipFill>
          <a:blip r:embed="rId3"/>
          <a:stretch>
            <a:fillRect/>
          </a:stretch>
        </p:blipFill>
        <p:spPr>
          <a:xfrm>
            <a:off x="6156176" y="1367155"/>
            <a:ext cx="2674640" cy="4992051"/>
          </a:xfrm>
          <a:prstGeom prst="rect">
            <a:avLst/>
          </a:prstGeom>
        </p:spPr>
      </p:pic>
      <p:cxnSp>
        <p:nvCxnSpPr>
          <p:cNvPr id="6" name="Straight Arrow Connector 5"/>
          <p:cNvCxnSpPr/>
          <p:nvPr/>
        </p:nvCxnSpPr>
        <p:spPr>
          <a:xfrm flipV="1">
            <a:off x="5652120" y="3501008"/>
            <a:ext cx="1080120" cy="15121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5285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302879"/>
            <a:ext cx="6024740" cy="830985"/>
          </a:xfrm>
        </p:spPr>
        <p:txBody>
          <a:bodyPr>
            <a:normAutofit/>
          </a:bodyPr>
          <a:lstStyle/>
          <a:p>
            <a:r>
              <a:rPr lang="en-GB" sz="4050" dirty="0"/>
              <a:t>Results</a:t>
            </a:r>
          </a:p>
        </p:txBody>
      </p:sp>
      <p:pic>
        <p:nvPicPr>
          <p:cNvPr id="10" name="Picture 9">
            <a:extLst>
              <a:ext uri="{FF2B5EF4-FFF2-40B4-BE49-F238E27FC236}">
                <a16:creationId xmlns:a16="http://schemas.microsoft.com/office/drawing/2014/main" id="{EA73D72D-BE1E-44D0-A491-0085C0C7E04C}"/>
              </a:ext>
            </a:extLst>
          </p:cNvPr>
          <p:cNvPicPr>
            <a:picLocks noChangeAspect="1"/>
          </p:cNvPicPr>
          <p:nvPr/>
        </p:nvPicPr>
        <p:blipFill rotWithShape="1">
          <a:blip r:embed="rId2"/>
          <a:srcRect l="18796" t="28385" r="17293" b="5902"/>
          <a:stretch/>
        </p:blipFill>
        <p:spPr>
          <a:xfrm>
            <a:off x="1007604" y="1484784"/>
            <a:ext cx="7128792" cy="4884749"/>
          </a:xfrm>
          <a:prstGeom prst="rect">
            <a:avLst/>
          </a:prstGeom>
        </p:spPr>
      </p:pic>
    </p:spTree>
    <p:extLst>
      <p:ext uri="{BB962C8B-B14F-4D97-AF65-F5344CB8AC3E}">
        <p14:creationId xmlns:p14="http://schemas.microsoft.com/office/powerpoint/2010/main" val="244777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The importance of tutor time</a:t>
            </a:r>
          </a:p>
        </p:txBody>
      </p:sp>
      <p:sp>
        <p:nvSpPr>
          <p:cNvPr id="3" name="Content Placeholder 2"/>
          <p:cNvSpPr>
            <a:spLocks noGrp="1"/>
          </p:cNvSpPr>
          <p:nvPr>
            <p:ph idx="1"/>
          </p:nvPr>
        </p:nvSpPr>
        <p:spPr/>
        <p:txBody>
          <a:bodyPr>
            <a:normAutofit fontScale="85000" lnSpcReduction="10000"/>
          </a:bodyPr>
          <a:lstStyle/>
          <a:p>
            <a:r>
              <a:rPr lang="en-GB" dirty="0"/>
              <a:t>Tutors will be working closely with their tutees and will be meet regularly during tutor time regarding:</a:t>
            </a:r>
          </a:p>
          <a:p>
            <a:pPr lvl="1"/>
            <a:r>
              <a:rPr lang="en-GB" dirty="0"/>
              <a:t>General messages</a:t>
            </a:r>
          </a:p>
          <a:p>
            <a:pPr lvl="1"/>
            <a:r>
              <a:rPr lang="en-GB" dirty="0"/>
              <a:t>Careers and Futures Guidance</a:t>
            </a:r>
          </a:p>
          <a:p>
            <a:pPr lvl="1"/>
            <a:r>
              <a:rPr lang="en-GB" dirty="0"/>
              <a:t>Academic guidance and Study Skills support</a:t>
            </a:r>
          </a:p>
          <a:p>
            <a:pPr lvl="1"/>
            <a:r>
              <a:rPr lang="en-GB" dirty="0"/>
              <a:t>Pastoral support and wider personal development</a:t>
            </a:r>
          </a:p>
          <a:p>
            <a:endParaRPr lang="en-GB" dirty="0"/>
          </a:p>
          <a:p>
            <a:r>
              <a:rPr lang="en-GB" dirty="0"/>
              <a:t>Tutors should be the first port of call for students and parents and carers for any questions, queries or concerns.  Their email addresses are on the following slide</a:t>
            </a:r>
          </a:p>
          <a:p>
            <a:endParaRPr lang="en-GB" dirty="0"/>
          </a:p>
        </p:txBody>
      </p:sp>
    </p:spTree>
    <p:extLst>
      <p:ext uri="{BB962C8B-B14F-4D97-AF65-F5344CB8AC3E}">
        <p14:creationId xmlns:p14="http://schemas.microsoft.com/office/powerpoint/2010/main" val="2142998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Tutor contact</a:t>
            </a:r>
          </a:p>
        </p:txBody>
      </p:sp>
      <p:graphicFrame>
        <p:nvGraphicFramePr>
          <p:cNvPr id="6" name="Table 6">
            <a:extLst>
              <a:ext uri="{FF2B5EF4-FFF2-40B4-BE49-F238E27FC236}">
                <a16:creationId xmlns:a16="http://schemas.microsoft.com/office/drawing/2014/main" id="{7C78751E-6F00-B89B-05AB-A457A8A4C1BF}"/>
              </a:ext>
            </a:extLst>
          </p:cNvPr>
          <p:cNvGraphicFramePr>
            <a:graphicFrameLocks noGrp="1"/>
          </p:cNvGraphicFramePr>
          <p:nvPr>
            <p:ph idx="1"/>
          </p:nvPr>
        </p:nvGraphicFramePr>
        <p:xfrm>
          <a:off x="257518" y="1484784"/>
          <a:ext cx="8634961" cy="4752530"/>
        </p:xfrm>
        <a:graphic>
          <a:graphicData uri="http://schemas.openxmlformats.org/drawingml/2006/table">
            <a:tbl>
              <a:tblPr firstRow="1" bandRow="1">
                <a:tableStyleId>{5C22544A-7EE6-4342-B048-85BDC9FD1C3A}</a:tableStyleId>
              </a:tblPr>
              <a:tblGrid>
                <a:gridCol w="1411320">
                  <a:extLst>
                    <a:ext uri="{9D8B030D-6E8A-4147-A177-3AD203B41FA5}">
                      <a16:colId xmlns:a16="http://schemas.microsoft.com/office/drawing/2014/main" val="3451916117"/>
                    </a:ext>
                  </a:extLst>
                </a:gridCol>
                <a:gridCol w="2903162">
                  <a:extLst>
                    <a:ext uri="{9D8B030D-6E8A-4147-A177-3AD203B41FA5}">
                      <a16:colId xmlns:a16="http://schemas.microsoft.com/office/drawing/2014/main" val="3888599726"/>
                    </a:ext>
                  </a:extLst>
                </a:gridCol>
                <a:gridCol w="1299026">
                  <a:extLst>
                    <a:ext uri="{9D8B030D-6E8A-4147-A177-3AD203B41FA5}">
                      <a16:colId xmlns:a16="http://schemas.microsoft.com/office/drawing/2014/main" val="283386636"/>
                    </a:ext>
                  </a:extLst>
                </a:gridCol>
                <a:gridCol w="3021453">
                  <a:extLst>
                    <a:ext uri="{9D8B030D-6E8A-4147-A177-3AD203B41FA5}">
                      <a16:colId xmlns:a16="http://schemas.microsoft.com/office/drawing/2014/main" val="3953379641"/>
                    </a:ext>
                  </a:extLst>
                </a:gridCol>
              </a:tblGrid>
              <a:tr h="639081">
                <a:tc>
                  <a:txBody>
                    <a:bodyPr/>
                    <a:lstStyle/>
                    <a:p>
                      <a:r>
                        <a:rPr lang="en-GB" dirty="0"/>
                        <a:t>Form tutor</a:t>
                      </a:r>
                    </a:p>
                  </a:txBody>
                  <a:tcPr/>
                </a:tc>
                <a:tc>
                  <a:txBody>
                    <a:bodyPr/>
                    <a:lstStyle/>
                    <a:p>
                      <a:r>
                        <a:rPr lang="en-GB" dirty="0"/>
                        <a:t>Email address</a:t>
                      </a:r>
                    </a:p>
                  </a:txBody>
                  <a:tcPr/>
                </a:tc>
                <a:tc>
                  <a:txBody>
                    <a:bodyPr/>
                    <a:lstStyle/>
                    <a:p>
                      <a:r>
                        <a:rPr lang="en-GB" dirty="0"/>
                        <a:t>Form tutor</a:t>
                      </a:r>
                    </a:p>
                  </a:txBody>
                  <a:tcPr/>
                </a:tc>
                <a:tc>
                  <a:txBody>
                    <a:bodyPr/>
                    <a:lstStyle/>
                    <a:p>
                      <a:r>
                        <a:rPr lang="en-GB" dirty="0"/>
                        <a:t>Email address</a:t>
                      </a:r>
                    </a:p>
                  </a:txBody>
                  <a:tcPr/>
                </a:tc>
                <a:extLst>
                  <a:ext uri="{0D108BD9-81ED-4DB2-BD59-A6C34878D82A}">
                    <a16:rowId xmlns:a16="http://schemas.microsoft.com/office/drawing/2014/main" val="3907798431"/>
                  </a:ext>
                </a:extLst>
              </a:tr>
              <a:tr h="639081">
                <a:tc>
                  <a:txBody>
                    <a:bodyPr/>
                    <a:lstStyle/>
                    <a:p>
                      <a:r>
                        <a:rPr lang="en-GB" sz="1600" dirty="0"/>
                        <a:t>Ms Threlfall</a:t>
                      </a:r>
                    </a:p>
                  </a:txBody>
                  <a:tcPr/>
                </a:tc>
                <a:tc>
                  <a:txBody>
                    <a:bodyPr/>
                    <a:lstStyle/>
                    <a:p>
                      <a:r>
                        <a:rPr lang="en-GB" sz="1600" u="sng" kern="1200" dirty="0">
                          <a:solidFill>
                            <a:schemeClr val="dk1"/>
                          </a:solidFill>
                          <a:effectLst/>
                          <a:latin typeface="+mn-lt"/>
                          <a:ea typeface="+mn-ea"/>
                          <a:cs typeface="+mn-cs"/>
                          <a:hlinkClick r:id="rId3"/>
                        </a:rPr>
                        <a:t>Caroline.Threlfall@furzeplatt.net</a:t>
                      </a:r>
                      <a:endParaRPr lang="en-GB" sz="1600" dirty="0"/>
                    </a:p>
                  </a:txBody>
                  <a:tcPr/>
                </a:tc>
                <a:tc>
                  <a:txBody>
                    <a:bodyPr/>
                    <a:lstStyle/>
                    <a:p>
                      <a:r>
                        <a:rPr lang="en-GB" sz="1600" dirty="0"/>
                        <a:t>Dr Wyatt</a:t>
                      </a:r>
                    </a:p>
                  </a:txBody>
                  <a:tcPr/>
                </a:tc>
                <a:tc>
                  <a:txBody>
                    <a:bodyPr/>
                    <a:lstStyle/>
                    <a:p>
                      <a:r>
                        <a:rPr lang="en-GB" sz="1600" u="sng" kern="1200" dirty="0">
                          <a:solidFill>
                            <a:schemeClr val="dk1"/>
                          </a:solidFill>
                          <a:effectLst/>
                          <a:latin typeface="+mn-lt"/>
                          <a:ea typeface="+mn-ea"/>
                          <a:cs typeface="+mn-cs"/>
                          <a:hlinkClick r:id="rId4"/>
                        </a:rPr>
                        <a:t>Marina.Wyatt@furzeplatt.net</a:t>
                      </a:r>
                      <a:endParaRPr lang="en-GB" sz="1600" dirty="0"/>
                    </a:p>
                  </a:txBody>
                  <a:tcPr/>
                </a:tc>
                <a:extLst>
                  <a:ext uri="{0D108BD9-81ED-4DB2-BD59-A6C34878D82A}">
                    <a16:rowId xmlns:a16="http://schemas.microsoft.com/office/drawing/2014/main" val="796650142"/>
                  </a:ext>
                </a:extLst>
              </a:tr>
              <a:tr h="639081">
                <a:tc>
                  <a:txBody>
                    <a:bodyPr/>
                    <a:lstStyle/>
                    <a:p>
                      <a:r>
                        <a:rPr lang="en-GB" sz="1600" dirty="0"/>
                        <a:t>Mr Bahra</a:t>
                      </a:r>
                    </a:p>
                  </a:txBody>
                  <a:tcPr/>
                </a:tc>
                <a:tc>
                  <a:txBody>
                    <a:bodyPr/>
                    <a:lstStyle/>
                    <a:p>
                      <a:r>
                        <a:rPr lang="en-GB" sz="1600" u="sng" kern="1200" dirty="0">
                          <a:solidFill>
                            <a:schemeClr val="dk1"/>
                          </a:solidFill>
                          <a:effectLst/>
                          <a:latin typeface="+mn-lt"/>
                          <a:ea typeface="+mn-ea"/>
                          <a:cs typeface="+mn-cs"/>
                          <a:hlinkClick r:id="rId5"/>
                        </a:rPr>
                        <a:t>Gurjeet.Bahra@furzeplatt.net</a:t>
                      </a:r>
                      <a:endParaRPr lang="en-GB" sz="1600" dirty="0"/>
                    </a:p>
                  </a:txBody>
                  <a:tcPr/>
                </a:tc>
                <a:tc>
                  <a:txBody>
                    <a:bodyPr/>
                    <a:lstStyle/>
                    <a:p>
                      <a:r>
                        <a:rPr lang="en-GB" sz="1600" dirty="0"/>
                        <a:t>Mrs Budgett</a:t>
                      </a:r>
                    </a:p>
                  </a:txBody>
                  <a:tcPr/>
                </a:tc>
                <a:tc>
                  <a:txBody>
                    <a:bodyPr/>
                    <a:lstStyle/>
                    <a:p>
                      <a:r>
                        <a:rPr lang="en-GB" sz="1600" u="sng" kern="1200" dirty="0">
                          <a:solidFill>
                            <a:schemeClr val="dk1"/>
                          </a:solidFill>
                          <a:effectLst/>
                          <a:latin typeface="+mn-lt"/>
                          <a:ea typeface="+mn-ea"/>
                          <a:cs typeface="+mn-cs"/>
                          <a:hlinkClick r:id="rId6"/>
                        </a:rPr>
                        <a:t>Alice.Budgett@furzeplatt.net</a:t>
                      </a:r>
                      <a:endParaRPr lang="en-GB" sz="1600" dirty="0"/>
                    </a:p>
                  </a:txBody>
                  <a:tcPr/>
                </a:tc>
                <a:extLst>
                  <a:ext uri="{0D108BD9-81ED-4DB2-BD59-A6C34878D82A}">
                    <a16:rowId xmlns:a16="http://schemas.microsoft.com/office/drawing/2014/main" val="3027300116"/>
                  </a:ext>
                </a:extLst>
              </a:tr>
              <a:tr h="639081">
                <a:tc>
                  <a:txBody>
                    <a:bodyPr/>
                    <a:lstStyle/>
                    <a:p>
                      <a:r>
                        <a:rPr lang="en-GB" sz="1600" dirty="0"/>
                        <a:t>Mr Green</a:t>
                      </a:r>
                    </a:p>
                  </a:txBody>
                  <a:tcPr/>
                </a:tc>
                <a:tc>
                  <a:txBody>
                    <a:bodyPr/>
                    <a:lstStyle/>
                    <a:p>
                      <a:r>
                        <a:rPr lang="en-GB" sz="1600" u="sng" kern="1200" dirty="0">
                          <a:solidFill>
                            <a:schemeClr val="dk1"/>
                          </a:solidFill>
                          <a:effectLst/>
                          <a:latin typeface="+mn-lt"/>
                          <a:ea typeface="+mn-ea"/>
                          <a:cs typeface="+mn-cs"/>
                          <a:hlinkClick r:id="rId7"/>
                        </a:rPr>
                        <a:t>Thomas.Green@furzeplatt.net</a:t>
                      </a:r>
                      <a:endParaRPr lang="en-GB" sz="1600" dirty="0"/>
                    </a:p>
                  </a:txBody>
                  <a:tcPr/>
                </a:tc>
                <a:tc>
                  <a:txBody>
                    <a:bodyPr/>
                    <a:lstStyle/>
                    <a:p>
                      <a:r>
                        <a:rPr lang="en-GB" sz="1600" dirty="0"/>
                        <a:t>Mrs Hawkins</a:t>
                      </a:r>
                    </a:p>
                  </a:txBody>
                  <a:tcPr/>
                </a:tc>
                <a:tc>
                  <a:txBody>
                    <a:bodyPr/>
                    <a:lstStyle/>
                    <a:p>
                      <a:r>
                        <a:rPr lang="en-GB" sz="1600" u="sng" kern="1200" dirty="0">
                          <a:solidFill>
                            <a:schemeClr val="dk1"/>
                          </a:solidFill>
                          <a:effectLst/>
                          <a:latin typeface="+mn-lt"/>
                          <a:ea typeface="+mn-ea"/>
                          <a:cs typeface="+mn-cs"/>
                          <a:hlinkClick r:id="rId8"/>
                        </a:rPr>
                        <a:t>Lynn.Hawkins@furzeplatt.net</a:t>
                      </a:r>
                      <a:endParaRPr lang="en-GB" sz="1600" dirty="0"/>
                    </a:p>
                  </a:txBody>
                  <a:tcPr/>
                </a:tc>
                <a:extLst>
                  <a:ext uri="{0D108BD9-81ED-4DB2-BD59-A6C34878D82A}">
                    <a16:rowId xmlns:a16="http://schemas.microsoft.com/office/drawing/2014/main" val="68038291"/>
                  </a:ext>
                </a:extLst>
              </a:tr>
              <a:tr h="370261">
                <a:tc>
                  <a:txBody>
                    <a:bodyPr/>
                    <a:lstStyle/>
                    <a:p>
                      <a:r>
                        <a:rPr lang="en-GB" sz="1600" dirty="0"/>
                        <a:t>Mrs Byrne</a:t>
                      </a:r>
                    </a:p>
                  </a:txBody>
                  <a:tcPr/>
                </a:tc>
                <a:tc>
                  <a:txBody>
                    <a:bodyPr/>
                    <a:lstStyle/>
                    <a:p>
                      <a:r>
                        <a:rPr lang="en-GB" sz="1600" u="sng" kern="1200" dirty="0">
                          <a:solidFill>
                            <a:schemeClr val="dk1"/>
                          </a:solidFill>
                          <a:effectLst/>
                          <a:latin typeface="+mn-lt"/>
                          <a:ea typeface="+mn-ea"/>
                          <a:cs typeface="+mn-cs"/>
                          <a:hlinkClick r:id="rId9"/>
                        </a:rPr>
                        <a:t>Vinita.Byrne@furzeplatt.net</a:t>
                      </a:r>
                      <a:endParaRPr lang="en-GB" sz="1600" dirty="0"/>
                    </a:p>
                  </a:txBody>
                  <a:tcPr/>
                </a:tc>
                <a:tc>
                  <a:txBody>
                    <a:bodyPr/>
                    <a:lstStyle/>
                    <a:p>
                      <a:r>
                        <a:rPr lang="en-GB" sz="1600" dirty="0"/>
                        <a:t>Mr Jones</a:t>
                      </a:r>
                    </a:p>
                  </a:txBody>
                  <a:tcPr/>
                </a:tc>
                <a:tc>
                  <a:txBody>
                    <a:bodyPr/>
                    <a:lstStyle/>
                    <a:p>
                      <a:r>
                        <a:rPr lang="en-GB" sz="1600" u="sng" kern="1200" dirty="0">
                          <a:solidFill>
                            <a:schemeClr val="dk1"/>
                          </a:solidFill>
                          <a:effectLst/>
                          <a:latin typeface="+mn-lt"/>
                          <a:ea typeface="+mn-ea"/>
                          <a:cs typeface="+mn-cs"/>
                          <a:hlinkClick r:id="rId10"/>
                        </a:rPr>
                        <a:t>Chris.Jones@furzeplatt.net</a:t>
                      </a:r>
                      <a:endParaRPr lang="en-GB" sz="1600" dirty="0"/>
                    </a:p>
                  </a:txBody>
                  <a:tcPr/>
                </a:tc>
                <a:extLst>
                  <a:ext uri="{0D108BD9-81ED-4DB2-BD59-A6C34878D82A}">
                    <a16:rowId xmlns:a16="http://schemas.microsoft.com/office/drawing/2014/main" val="4255295802"/>
                  </a:ext>
                </a:extLst>
              </a:tr>
              <a:tr h="1186864">
                <a:tc>
                  <a:txBody>
                    <a:bodyPr/>
                    <a:lstStyle/>
                    <a:p>
                      <a:r>
                        <a:rPr lang="en-GB" sz="1600" dirty="0"/>
                        <a:t>Mr Forster/Mrs Owen</a:t>
                      </a:r>
                    </a:p>
                  </a:txBody>
                  <a:tcPr/>
                </a:tc>
                <a:tc>
                  <a:txBody>
                    <a:bodyPr/>
                    <a:lstStyle/>
                    <a:p>
                      <a:r>
                        <a:rPr lang="en-GB" sz="1600" u="sng" kern="1200" dirty="0">
                          <a:solidFill>
                            <a:schemeClr val="dk1"/>
                          </a:solidFill>
                          <a:effectLst/>
                          <a:latin typeface="+mn-lt"/>
                          <a:ea typeface="+mn-ea"/>
                          <a:cs typeface="+mn-cs"/>
                          <a:hlinkClick r:id="rId11"/>
                        </a:rPr>
                        <a:t>Sue.Owen@furzeplatt.net</a:t>
                      </a:r>
                      <a:endParaRPr lang="en-GB" sz="1600" u="sng" kern="1200" dirty="0">
                        <a:solidFill>
                          <a:schemeClr val="dk1"/>
                        </a:solidFill>
                        <a:effectLst/>
                        <a:latin typeface="+mn-lt"/>
                        <a:ea typeface="+mn-ea"/>
                        <a:cs typeface="+mn-cs"/>
                      </a:endParaRPr>
                    </a:p>
                    <a:p>
                      <a:r>
                        <a:rPr lang="en-GB" sz="1600" u="sng" kern="1200" dirty="0">
                          <a:solidFill>
                            <a:schemeClr val="dk1"/>
                          </a:solidFill>
                          <a:effectLst/>
                          <a:latin typeface="+mn-lt"/>
                          <a:ea typeface="+mn-ea"/>
                          <a:cs typeface="+mn-cs"/>
                          <a:hlinkClick r:id="rId12"/>
                        </a:rPr>
                        <a:t>Stuart.Forster@furzeplatt.net</a:t>
                      </a:r>
                      <a:endParaRPr lang="en-GB" sz="1600" u="sng" kern="1200" dirty="0">
                        <a:solidFill>
                          <a:schemeClr val="dk1"/>
                        </a:solidFill>
                        <a:effectLst/>
                        <a:latin typeface="+mn-lt"/>
                        <a:ea typeface="+mn-ea"/>
                        <a:cs typeface="+mn-cs"/>
                      </a:endParaRPr>
                    </a:p>
                    <a:p>
                      <a:endParaRPr lang="en-GB" sz="1600" dirty="0"/>
                    </a:p>
                  </a:txBody>
                  <a:tcPr/>
                </a:tc>
                <a:tc>
                  <a:txBody>
                    <a:bodyPr/>
                    <a:lstStyle/>
                    <a:p>
                      <a:r>
                        <a:rPr lang="en-GB" sz="1600" dirty="0"/>
                        <a:t>Dr Walker/Miss Griffiths</a:t>
                      </a:r>
                    </a:p>
                  </a:txBody>
                  <a:tcPr/>
                </a:tc>
                <a:tc>
                  <a:txBody>
                    <a:bodyPr/>
                    <a:lstStyle/>
                    <a:p>
                      <a:r>
                        <a:rPr lang="en-GB" sz="1600" u="sng" kern="1200" dirty="0">
                          <a:solidFill>
                            <a:schemeClr val="dk1"/>
                          </a:solidFill>
                          <a:effectLst/>
                          <a:latin typeface="+mn-lt"/>
                          <a:ea typeface="+mn-ea"/>
                          <a:cs typeface="+mn-cs"/>
                          <a:hlinkClick r:id="rId13"/>
                        </a:rPr>
                        <a:t>Catherine.Walker@furzeplatt.net</a:t>
                      </a:r>
                      <a:endParaRPr lang="en-GB" sz="1600" u="sng" kern="1200" dirty="0">
                        <a:solidFill>
                          <a:schemeClr val="dk1"/>
                        </a:solidFill>
                        <a:effectLst/>
                        <a:latin typeface="+mn-lt"/>
                        <a:ea typeface="+mn-ea"/>
                        <a:cs typeface="+mn-cs"/>
                      </a:endParaRPr>
                    </a:p>
                    <a:p>
                      <a:r>
                        <a:rPr lang="en-GB" sz="1600" u="sng" kern="1200" dirty="0">
                          <a:solidFill>
                            <a:schemeClr val="dk1"/>
                          </a:solidFill>
                          <a:effectLst/>
                          <a:latin typeface="+mn-lt"/>
                          <a:ea typeface="+mn-ea"/>
                          <a:cs typeface="+mn-cs"/>
                          <a:hlinkClick r:id="rId14"/>
                        </a:rPr>
                        <a:t>Lois.Griffiths@furzeplatt.net</a:t>
                      </a:r>
                      <a:endParaRPr lang="en-GB" sz="1600" dirty="0"/>
                    </a:p>
                  </a:txBody>
                  <a:tcPr/>
                </a:tc>
                <a:extLst>
                  <a:ext uri="{0D108BD9-81ED-4DB2-BD59-A6C34878D82A}">
                    <a16:rowId xmlns:a16="http://schemas.microsoft.com/office/drawing/2014/main" val="2284509571"/>
                  </a:ext>
                </a:extLst>
              </a:tr>
              <a:tr h="639081">
                <a:tc>
                  <a:txBody>
                    <a:bodyPr/>
                    <a:lstStyle/>
                    <a:p>
                      <a:r>
                        <a:rPr lang="en-GB" sz="1600" dirty="0"/>
                        <a:t>Mrs Jack</a:t>
                      </a:r>
                    </a:p>
                  </a:txBody>
                  <a:tcPr/>
                </a:tc>
                <a:tc>
                  <a:txBody>
                    <a:bodyPr/>
                    <a:lstStyle/>
                    <a:p>
                      <a:r>
                        <a:rPr lang="en-GB" sz="1600" u="sng" kern="1200" dirty="0">
                          <a:solidFill>
                            <a:schemeClr val="dk1"/>
                          </a:solidFill>
                          <a:effectLst/>
                          <a:latin typeface="+mn-lt"/>
                          <a:ea typeface="+mn-ea"/>
                          <a:cs typeface="+mn-cs"/>
                          <a:hlinkClick r:id="rId15"/>
                        </a:rPr>
                        <a:t>Deborah.Jack@furzeplatt.net</a:t>
                      </a:r>
                      <a:endParaRPr lang="en-GB" sz="16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Mr Green-Nickel</a:t>
                      </a:r>
                    </a:p>
                  </a:txBody>
                  <a:tcPr/>
                </a:tc>
                <a:tc>
                  <a:txBody>
                    <a:bodyPr/>
                    <a:lstStyle/>
                    <a:p>
                      <a:r>
                        <a:rPr lang="en-GB" sz="1600" u="sng" kern="1200" dirty="0">
                          <a:solidFill>
                            <a:schemeClr val="dk1"/>
                          </a:solidFill>
                          <a:effectLst/>
                          <a:latin typeface="+mn-lt"/>
                          <a:ea typeface="+mn-ea"/>
                          <a:cs typeface="+mn-cs"/>
                          <a:hlinkClick r:id="rId16"/>
                        </a:rPr>
                        <a:t>Fred.Green-Nickel@furzeplatt.net</a:t>
                      </a:r>
                      <a:endParaRPr lang="en-GB" sz="1600" dirty="0"/>
                    </a:p>
                  </a:txBody>
                  <a:tcPr/>
                </a:tc>
                <a:extLst>
                  <a:ext uri="{0D108BD9-81ED-4DB2-BD59-A6C34878D82A}">
                    <a16:rowId xmlns:a16="http://schemas.microsoft.com/office/drawing/2014/main" val="1283519581"/>
                  </a:ext>
                </a:extLst>
              </a:tr>
            </a:tbl>
          </a:graphicData>
        </a:graphic>
      </p:graphicFrame>
    </p:spTree>
    <p:extLst>
      <p:ext uri="{BB962C8B-B14F-4D97-AF65-F5344CB8AC3E}">
        <p14:creationId xmlns:p14="http://schemas.microsoft.com/office/powerpoint/2010/main" val="2288213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Tutor support/online resources</a:t>
            </a:r>
          </a:p>
        </p:txBody>
      </p:sp>
      <p:sp>
        <p:nvSpPr>
          <p:cNvPr id="3" name="Content Placeholder 2"/>
          <p:cNvSpPr>
            <a:spLocks noGrp="1"/>
          </p:cNvSpPr>
          <p:nvPr>
            <p:ph idx="1"/>
          </p:nvPr>
        </p:nvSpPr>
        <p:spPr>
          <a:xfrm>
            <a:off x="179512" y="1437145"/>
            <a:ext cx="4464496" cy="4540603"/>
          </a:xfrm>
        </p:spPr>
        <p:txBody>
          <a:bodyPr>
            <a:noAutofit/>
          </a:bodyPr>
          <a:lstStyle/>
          <a:p>
            <a:r>
              <a:rPr lang="en-GB" sz="2200" dirty="0"/>
              <a:t>Tutors will be in touch with students regularly with helpful resources and support tips to help with:</a:t>
            </a:r>
          </a:p>
          <a:p>
            <a:pPr lvl="1"/>
            <a:r>
              <a:rPr lang="en-GB" sz="1800" dirty="0"/>
              <a:t>University and apprenticeship application.</a:t>
            </a:r>
          </a:p>
          <a:p>
            <a:pPr lvl="1"/>
            <a:r>
              <a:rPr lang="en-GB" sz="1800" dirty="0"/>
              <a:t>Careers guidance</a:t>
            </a:r>
          </a:p>
          <a:p>
            <a:pPr lvl="1"/>
            <a:r>
              <a:rPr lang="en-GB" sz="1800" dirty="0"/>
              <a:t>Learning support</a:t>
            </a:r>
          </a:p>
          <a:p>
            <a:pPr lvl="1"/>
            <a:r>
              <a:rPr lang="en-GB" sz="1800" dirty="0"/>
              <a:t>Revision assistance</a:t>
            </a:r>
          </a:p>
          <a:p>
            <a:pPr lvl="1"/>
            <a:r>
              <a:rPr lang="en-GB" sz="1800" dirty="0"/>
              <a:t>Seminar material</a:t>
            </a:r>
          </a:p>
        </p:txBody>
      </p:sp>
      <p:pic>
        <p:nvPicPr>
          <p:cNvPr id="5" name="Picture 4"/>
          <p:cNvPicPr>
            <a:picLocks noChangeAspect="1"/>
          </p:cNvPicPr>
          <p:nvPr/>
        </p:nvPicPr>
        <p:blipFill>
          <a:blip r:embed="rId3"/>
          <a:stretch>
            <a:fillRect/>
          </a:stretch>
        </p:blipFill>
        <p:spPr>
          <a:xfrm>
            <a:off x="158512" y="5262188"/>
            <a:ext cx="3500538" cy="892567"/>
          </a:xfrm>
          <a:prstGeom prst="rect">
            <a:avLst/>
          </a:prstGeom>
        </p:spPr>
      </p:pic>
      <p:pic>
        <p:nvPicPr>
          <p:cNvPr id="6" name="Picture 5"/>
          <p:cNvPicPr>
            <a:picLocks noChangeAspect="1"/>
          </p:cNvPicPr>
          <p:nvPr/>
        </p:nvPicPr>
        <p:blipFill>
          <a:blip r:embed="rId4"/>
          <a:stretch>
            <a:fillRect/>
          </a:stretch>
        </p:blipFill>
        <p:spPr>
          <a:xfrm>
            <a:off x="3923928" y="3999277"/>
            <a:ext cx="5095155" cy="2155478"/>
          </a:xfrm>
          <a:prstGeom prst="rect">
            <a:avLst/>
          </a:prstGeom>
        </p:spPr>
      </p:pic>
      <p:pic>
        <p:nvPicPr>
          <p:cNvPr id="4" name="Picture 3"/>
          <p:cNvPicPr>
            <a:picLocks noChangeAspect="1"/>
          </p:cNvPicPr>
          <p:nvPr/>
        </p:nvPicPr>
        <p:blipFill>
          <a:blip r:embed="rId5"/>
          <a:stretch>
            <a:fillRect/>
          </a:stretch>
        </p:blipFill>
        <p:spPr>
          <a:xfrm>
            <a:off x="6372200" y="1628800"/>
            <a:ext cx="2742416" cy="1006094"/>
          </a:xfrm>
          <a:prstGeom prst="rect">
            <a:avLst/>
          </a:prstGeom>
        </p:spPr>
      </p:pic>
      <p:pic>
        <p:nvPicPr>
          <p:cNvPr id="8" name="Picture 7"/>
          <p:cNvPicPr>
            <a:picLocks noChangeAspect="1"/>
          </p:cNvPicPr>
          <p:nvPr/>
        </p:nvPicPr>
        <p:blipFill>
          <a:blip r:embed="rId6"/>
          <a:stretch>
            <a:fillRect/>
          </a:stretch>
        </p:blipFill>
        <p:spPr>
          <a:xfrm>
            <a:off x="4564397" y="2571749"/>
            <a:ext cx="1609725" cy="571500"/>
          </a:xfrm>
          <a:prstGeom prst="rect">
            <a:avLst/>
          </a:prstGeom>
        </p:spPr>
      </p:pic>
      <p:pic>
        <p:nvPicPr>
          <p:cNvPr id="9" name="Picture 8"/>
          <p:cNvPicPr>
            <a:picLocks noChangeAspect="1"/>
          </p:cNvPicPr>
          <p:nvPr/>
        </p:nvPicPr>
        <p:blipFill>
          <a:blip r:embed="rId7"/>
          <a:stretch>
            <a:fillRect/>
          </a:stretch>
        </p:blipFill>
        <p:spPr>
          <a:xfrm>
            <a:off x="6496050" y="2443162"/>
            <a:ext cx="2190750" cy="1400175"/>
          </a:xfrm>
          <a:prstGeom prst="rect">
            <a:avLst/>
          </a:prstGeom>
        </p:spPr>
      </p:pic>
    </p:spTree>
    <p:extLst>
      <p:ext uri="{BB962C8B-B14F-4D97-AF65-F5344CB8AC3E}">
        <p14:creationId xmlns:p14="http://schemas.microsoft.com/office/powerpoint/2010/main" val="7373424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1" algn="ctr"/>
            <a:r>
              <a:rPr lang="en-GB" sz="3200" dirty="0">
                <a:solidFill>
                  <a:schemeClr val="bg1"/>
                </a:solidFill>
                <a:latin typeface="+mj-lt"/>
              </a:rPr>
              <a:t>How can students best support their academic study?</a:t>
            </a:r>
          </a:p>
        </p:txBody>
      </p:sp>
      <p:sp>
        <p:nvSpPr>
          <p:cNvPr id="3" name="Content Placeholder 2"/>
          <p:cNvSpPr>
            <a:spLocks noGrp="1"/>
          </p:cNvSpPr>
          <p:nvPr>
            <p:ph sz="half" idx="1"/>
          </p:nvPr>
        </p:nvSpPr>
        <p:spPr>
          <a:xfrm>
            <a:off x="395536" y="1484784"/>
            <a:ext cx="8435280" cy="5229200"/>
          </a:xfrm>
        </p:spPr>
        <p:txBody>
          <a:bodyPr>
            <a:noAutofit/>
          </a:bodyPr>
          <a:lstStyle/>
          <a:p>
            <a:r>
              <a:rPr lang="en-GB" sz="2400" dirty="0"/>
              <a:t>Download the specifications for all your subjects</a:t>
            </a:r>
          </a:p>
          <a:p>
            <a:r>
              <a:rPr lang="en-GB" sz="2400" dirty="0"/>
              <a:t>Regularly evaluate your learning by using a Personalised Learning Checklist (PLC) </a:t>
            </a:r>
          </a:p>
          <a:p>
            <a:r>
              <a:rPr lang="en-GB" sz="2400" dirty="0"/>
              <a:t>Download exam questions &amp; mark schemes</a:t>
            </a:r>
          </a:p>
          <a:p>
            <a:r>
              <a:rPr lang="en-GB" sz="2400" dirty="0"/>
              <a:t>Read ahead – use the wider reading lists on the website!</a:t>
            </a:r>
          </a:p>
          <a:p>
            <a:r>
              <a:rPr lang="en-GB" sz="2400" dirty="0"/>
              <a:t>Read and condense your notes – keep this strategy active using the Cornell method distributed last term</a:t>
            </a:r>
          </a:p>
          <a:p>
            <a:r>
              <a:rPr lang="en-GB" sz="2400" dirty="0"/>
              <a:t>Practice answering past exam questions</a:t>
            </a:r>
          </a:p>
          <a:p>
            <a:r>
              <a:rPr lang="en-GB" sz="2400" dirty="0"/>
              <a:t>Research specific topics/areas of study in greater depth using the internet</a:t>
            </a:r>
          </a:p>
          <a:p>
            <a:r>
              <a:rPr lang="en-GB" sz="2400" dirty="0"/>
              <a:t>Manage time well by planning when, where, what and how revision will occur</a:t>
            </a:r>
          </a:p>
          <a:p>
            <a:endParaRPr lang="en-GB" sz="2000" dirty="0"/>
          </a:p>
        </p:txBody>
      </p:sp>
    </p:spTree>
    <p:extLst>
      <p:ext uri="{BB962C8B-B14F-4D97-AF65-F5344CB8AC3E}">
        <p14:creationId xmlns:p14="http://schemas.microsoft.com/office/powerpoint/2010/main" val="465479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http://lessthismorethat.com/wp-content/uploads/2017/01/Day-2-Logo-Design-1080x72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1" y="1412776"/>
            <a:ext cx="9220200" cy="507198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3"/>
          <p:cNvPicPr>
            <a:picLocks noChangeAspect="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56433" b="46458"/>
          <a:stretch/>
        </p:blipFill>
        <p:spPr>
          <a:xfrm>
            <a:off x="7567668" y="1496208"/>
            <a:ext cx="1323441" cy="1303469"/>
          </a:xfrm>
          <a:prstGeom prst="rect">
            <a:avLst/>
          </a:prstGeom>
        </p:spPr>
      </p:pic>
      <p:sp>
        <p:nvSpPr>
          <p:cNvPr id="5" name="Rectangle 4"/>
          <p:cNvSpPr/>
          <p:nvPr/>
        </p:nvSpPr>
        <p:spPr>
          <a:xfrm>
            <a:off x="0" y="5872163"/>
            <a:ext cx="9144000" cy="148776"/>
          </a:xfrm>
          <a:prstGeom prst="rect">
            <a:avLst/>
          </a:prstGeom>
          <a:solidFill>
            <a:srgbClr val="00A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013" b="0" i="0" u="none" strike="noStrike" kern="1200" cap="none" spc="0" normalizeH="0" baseline="0" noProof="0">
              <a:ln>
                <a:noFill/>
              </a:ln>
              <a:solidFill>
                <a:prstClr val="white"/>
              </a:solidFill>
              <a:effectLst/>
              <a:uLnTx/>
              <a:uFillTx/>
              <a:latin typeface="Calibri"/>
              <a:ea typeface="+mn-ea"/>
              <a:cs typeface="+mn-cs"/>
            </a:endParaRPr>
          </a:p>
        </p:txBody>
      </p:sp>
      <p:sp>
        <p:nvSpPr>
          <p:cNvPr id="7" name="TextBox 6"/>
          <p:cNvSpPr txBox="1"/>
          <p:nvPr/>
        </p:nvSpPr>
        <p:spPr>
          <a:xfrm>
            <a:off x="294906" y="2410229"/>
            <a:ext cx="4275535" cy="3323987"/>
          </a:xfrm>
          <a:prstGeom prst="rect">
            <a:avLst/>
          </a:prstGeom>
          <a:solidFill>
            <a:srgbClr val="FFFFFF">
              <a:alpha val="69020"/>
            </a:srgbClr>
          </a:solidFill>
        </p:spPr>
        <p:txBody>
          <a:bodyPr wrap="square" rtlCol="0">
            <a:spAutoFit/>
          </a:bodyPr>
          <a:lstStyle/>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Being a role model</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Help them set goals</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Keep them active</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Healthy eating</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Time out</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Sleep patterns</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Unplugging</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Staying cool &amp; calm</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Belief</a:t>
            </a:r>
          </a:p>
          <a:p>
            <a:pPr marL="342900" marR="0" lvl="0" indent="-342900" algn="l" defTabSz="685800" rtl="0" eaLnBrk="1" fontAlgn="auto" latinLnBrk="0" hangingPunct="1">
              <a:lnSpc>
                <a:spcPct val="100000"/>
              </a:lnSpc>
              <a:spcBef>
                <a:spcPts val="0"/>
              </a:spcBef>
              <a:spcAft>
                <a:spcPts val="0"/>
              </a:spcAft>
              <a:buClrTx/>
              <a:buSzTx/>
              <a:buFont typeface="+mj-lt"/>
              <a:buAutoNum type="arabicPeriod"/>
              <a:tabLst/>
              <a:defRPr/>
            </a:pPr>
            <a:r>
              <a:rPr kumimoji="0" lang="en-GB"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supportive</a:t>
            </a: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4905006" y="2962065"/>
            <a:ext cx="3923705" cy="2585323"/>
          </a:xfrm>
          <a:prstGeom prst="rect">
            <a:avLst/>
          </a:prstGeom>
          <a:solidFill>
            <a:srgbClr val="00ABD7"/>
          </a:solid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7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Each day you can support your child to make choices which can impact how they perform during the next two years </a:t>
            </a:r>
          </a:p>
        </p:txBody>
      </p:sp>
      <p:sp>
        <p:nvSpPr>
          <p:cNvPr id="10" name="Title 1"/>
          <p:cNvSpPr>
            <a:spLocks noGrp="1"/>
          </p:cNvSpPr>
          <p:nvPr>
            <p:ph type="title"/>
          </p:nvPr>
        </p:nvSpPr>
        <p:spPr>
          <a:xfrm>
            <a:off x="2123728" y="142655"/>
            <a:ext cx="6563072" cy="1143000"/>
          </a:xfrm>
        </p:spPr>
        <p:txBody>
          <a:bodyPr>
            <a:normAutofit/>
          </a:bodyPr>
          <a:lstStyle/>
          <a:p>
            <a:pPr lvl="1" algn="ctr"/>
            <a:r>
              <a:rPr lang="en-GB" sz="3200" dirty="0">
                <a:solidFill>
                  <a:schemeClr val="bg1"/>
                </a:solidFill>
                <a:latin typeface="+mj-lt"/>
              </a:rPr>
              <a:t>How can parents best support their children?</a:t>
            </a:r>
          </a:p>
        </p:txBody>
      </p:sp>
    </p:spTree>
    <p:extLst>
      <p:ext uri="{BB962C8B-B14F-4D97-AF65-F5344CB8AC3E}">
        <p14:creationId xmlns:p14="http://schemas.microsoft.com/office/powerpoint/2010/main" val="3957732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571875" y="3356992"/>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3600" dirty="0"/>
              <a:t>Some final bits and pieces…</a:t>
            </a: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2570843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Measuring Progress </a:t>
            </a:r>
          </a:p>
        </p:txBody>
      </p:sp>
      <p:sp>
        <p:nvSpPr>
          <p:cNvPr id="3" name="Content Placeholder 2"/>
          <p:cNvSpPr>
            <a:spLocks noGrp="1"/>
          </p:cNvSpPr>
          <p:nvPr>
            <p:ph idx="1"/>
          </p:nvPr>
        </p:nvSpPr>
        <p:spPr>
          <a:xfrm>
            <a:off x="395536" y="1916832"/>
            <a:ext cx="8291264" cy="4176464"/>
          </a:xfrm>
        </p:spPr>
        <p:txBody>
          <a:bodyPr>
            <a:normAutofit lnSpcReduction="10000"/>
          </a:bodyPr>
          <a:lstStyle/>
          <a:p>
            <a:r>
              <a:rPr lang="en-GB" dirty="0">
                <a:solidFill>
                  <a:srgbClr val="002060"/>
                </a:solidFill>
              </a:rPr>
              <a:t>3 Achievement &amp; Effort grade Reports:</a:t>
            </a:r>
          </a:p>
          <a:p>
            <a:pPr lvl="1"/>
            <a:r>
              <a:rPr lang="en-GB" dirty="0">
                <a:solidFill>
                  <a:srgbClr val="33C0F3"/>
                </a:solidFill>
              </a:rPr>
              <a:t>Oct</a:t>
            </a:r>
          </a:p>
          <a:p>
            <a:pPr lvl="1"/>
            <a:r>
              <a:rPr lang="en-GB" dirty="0">
                <a:solidFill>
                  <a:srgbClr val="33C0F3"/>
                </a:solidFill>
              </a:rPr>
              <a:t>Dec</a:t>
            </a:r>
          </a:p>
          <a:p>
            <a:pPr lvl="1"/>
            <a:r>
              <a:rPr lang="en-GB" dirty="0">
                <a:solidFill>
                  <a:srgbClr val="33C0F3"/>
                </a:solidFill>
              </a:rPr>
              <a:t>Feb</a:t>
            </a:r>
          </a:p>
          <a:p>
            <a:pPr marL="0" indent="0">
              <a:buNone/>
            </a:pPr>
            <a:endParaRPr lang="en-GB" dirty="0">
              <a:solidFill>
                <a:srgbClr val="002060"/>
              </a:solidFill>
            </a:endParaRPr>
          </a:p>
          <a:p>
            <a:r>
              <a:rPr lang="en-GB" dirty="0">
                <a:solidFill>
                  <a:srgbClr val="002060"/>
                </a:solidFill>
              </a:rPr>
              <a:t>These can be accessed via Go4Schools, which can be found </a:t>
            </a:r>
            <a:r>
              <a:rPr lang="en-GB" dirty="0">
                <a:solidFill>
                  <a:srgbClr val="002060"/>
                </a:solidFill>
                <a:hlinkClick r:id="rId3"/>
              </a:rPr>
              <a:t>here</a:t>
            </a:r>
            <a:r>
              <a:rPr lang="en-GB" dirty="0">
                <a:solidFill>
                  <a:srgbClr val="002060"/>
                </a:solidFill>
              </a:rPr>
              <a:t>.</a:t>
            </a:r>
          </a:p>
          <a:p>
            <a:pPr marL="0" indent="0">
              <a:buNone/>
            </a:pPr>
            <a:r>
              <a:rPr lang="en-GB" dirty="0">
                <a:solidFill>
                  <a:srgbClr val="002060"/>
                </a:solidFill>
              </a:rPr>
              <a:t> </a:t>
            </a:r>
          </a:p>
        </p:txBody>
      </p:sp>
    </p:spTree>
    <p:extLst>
      <p:ext uri="{BB962C8B-B14F-4D97-AF65-F5344CB8AC3E}">
        <p14:creationId xmlns:p14="http://schemas.microsoft.com/office/powerpoint/2010/main" val="3482183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16-19 Bursary</a:t>
            </a:r>
          </a:p>
        </p:txBody>
      </p:sp>
      <p:sp>
        <p:nvSpPr>
          <p:cNvPr id="3" name="Content Placeholder 2"/>
          <p:cNvSpPr>
            <a:spLocks noGrp="1"/>
          </p:cNvSpPr>
          <p:nvPr>
            <p:ph idx="1"/>
          </p:nvPr>
        </p:nvSpPr>
        <p:spPr/>
        <p:txBody>
          <a:bodyPr>
            <a:normAutofit fontScale="92500" lnSpcReduction="10000"/>
          </a:bodyPr>
          <a:lstStyle/>
          <a:p>
            <a:r>
              <a:rPr lang="en-GB" dirty="0"/>
              <a:t>The 16 to 19 Bursary Fund is a government provided, means-tested fund, providing financial support to help students to overcome specific barriers to participation so they can remain in education and training.</a:t>
            </a:r>
          </a:p>
          <a:p>
            <a:endParaRPr lang="en-GB" dirty="0"/>
          </a:p>
          <a:p>
            <a:r>
              <a:rPr lang="en-GB" dirty="0"/>
              <a:t>There are two types of Bursary details of which can be found under the Bursary section of the Sixth Form handbook on our website: </a:t>
            </a:r>
            <a:r>
              <a:rPr lang="en-GB" dirty="0">
                <a:hlinkClick r:id="rId3"/>
              </a:rPr>
              <a:t>FPSS Sixth Form Handbook</a:t>
            </a:r>
            <a:endParaRPr lang="en-GB" dirty="0"/>
          </a:p>
        </p:txBody>
      </p:sp>
    </p:spTree>
    <p:extLst>
      <p:ext uri="{BB962C8B-B14F-4D97-AF65-F5344CB8AC3E}">
        <p14:creationId xmlns:p14="http://schemas.microsoft.com/office/powerpoint/2010/main" val="2722853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Useful Information</a:t>
            </a:r>
          </a:p>
        </p:txBody>
      </p:sp>
      <p:pic>
        <p:nvPicPr>
          <p:cNvPr id="5" name="Picture 4">
            <a:extLst>
              <a:ext uri="{FF2B5EF4-FFF2-40B4-BE49-F238E27FC236}">
                <a16:creationId xmlns:a16="http://schemas.microsoft.com/office/drawing/2014/main" id="{15391BE4-7886-94B2-E8E1-C4402D94DB41}"/>
              </a:ext>
            </a:extLst>
          </p:cNvPr>
          <p:cNvPicPr>
            <a:picLocks noChangeAspect="1"/>
          </p:cNvPicPr>
          <p:nvPr/>
        </p:nvPicPr>
        <p:blipFill rotWithShape="1">
          <a:blip r:embed="rId3"/>
          <a:srcRect r="1209"/>
          <a:stretch/>
        </p:blipFill>
        <p:spPr>
          <a:xfrm>
            <a:off x="0" y="1348651"/>
            <a:ext cx="9116797" cy="4316179"/>
          </a:xfrm>
          <a:prstGeom prst="rect">
            <a:avLst/>
          </a:prstGeom>
        </p:spPr>
      </p:pic>
      <p:sp>
        <p:nvSpPr>
          <p:cNvPr id="7" name="TextBox 6"/>
          <p:cNvSpPr txBox="1"/>
          <p:nvPr/>
        </p:nvSpPr>
        <p:spPr>
          <a:xfrm>
            <a:off x="27203" y="5625376"/>
            <a:ext cx="8926229" cy="707886"/>
          </a:xfrm>
          <a:prstGeom prst="rect">
            <a:avLst/>
          </a:prstGeom>
          <a:noFill/>
        </p:spPr>
        <p:txBody>
          <a:bodyPr wrap="square" rtlCol="0">
            <a:spAutoFit/>
          </a:bodyPr>
          <a:lstStyle/>
          <a:p>
            <a:r>
              <a:rPr lang="en-GB" sz="2000" dirty="0"/>
              <a:t>Course guides, student hand book, UCAS &amp; higher education, Key dates, the charter, tutor time</a:t>
            </a:r>
          </a:p>
        </p:txBody>
      </p:sp>
      <p:cxnSp>
        <p:nvCxnSpPr>
          <p:cNvPr id="9" name="Straight Arrow Connector 8">
            <a:extLst>
              <a:ext uri="{FF2B5EF4-FFF2-40B4-BE49-F238E27FC236}">
                <a16:creationId xmlns:a16="http://schemas.microsoft.com/office/drawing/2014/main" id="{F357F21A-A743-6029-343A-59D1B98EF846}"/>
              </a:ext>
            </a:extLst>
          </p:cNvPr>
          <p:cNvCxnSpPr>
            <a:cxnSpLocks/>
          </p:cNvCxnSpPr>
          <p:nvPr/>
        </p:nvCxnSpPr>
        <p:spPr>
          <a:xfrm flipV="1">
            <a:off x="1331640" y="1556792"/>
            <a:ext cx="4320480" cy="460851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4282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Parental clinics</a:t>
            </a:r>
          </a:p>
        </p:txBody>
      </p:sp>
      <p:sp>
        <p:nvSpPr>
          <p:cNvPr id="3" name="Content Placeholder 2"/>
          <p:cNvSpPr>
            <a:spLocks noGrp="1"/>
          </p:cNvSpPr>
          <p:nvPr>
            <p:ph idx="1"/>
          </p:nvPr>
        </p:nvSpPr>
        <p:spPr>
          <a:xfrm>
            <a:off x="323528" y="1484784"/>
            <a:ext cx="8424936" cy="4824536"/>
          </a:xfrm>
        </p:spPr>
        <p:txBody>
          <a:bodyPr>
            <a:normAutofit lnSpcReduction="10000"/>
          </a:bodyPr>
          <a:lstStyle/>
          <a:p>
            <a:r>
              <a:rPr lang="en-GB" sz="2800" dirty="0"/>
              <a:t>Mr Ging and I will be available to meet with parents each Wednesday afternoon between 3.30pm and 4.30pm </a:t>
            </a:r>
          </a:p>
          <a:p>
            <a:endParaRPr lang="en-GB" sz="2800" dirty="0"/>
          </a:p>
          <a:p>
            <a:r>
              <a:rPr lang="en-GB" sz="2800" dirty="0"/>
              <a:t>We will be offering 10-minute appointments over the first half term for parents to drop in and ask any questions they may have</a:t>
            </a:r>
          </a:p>
          <a:p>
            <a:endParaRPr lang="en-GB" sz="2800" dirty="0"/>
          </a:p>
          <a:p>
            <a:r>
              <a:rPr lang="en-GB" sz="2800" dirty="0"/>
              <a:t>If you would like an appointment time, please email </a:t>
            </a:r>
            <a:r>
              <a:rPr lang="en-GB" sz="2800" dirty="0">
                <a:hlinkClick r:id="rId3"/>
              </a:rPr>
              <a:t>sixthform.admin@furzeplatt.net</a:t>
            </a:r>
            <a:r>
              <a:rPr lang="en-GB" sz="2800" dirty="0"/>
              <a:t> and we will respond with a 10 minute time slot for a Wednesday afternoon</a:t>
            </a:r>
          </a:p>
        </p:txBody>
      </p:sp>
    </p:spTree>
    <p:extLst>
      <p:ext uri="{BB962C8B-B14F-4D97-AF65-F5344CB8AC3E}">
        <p14:creationId xmlns:p14="http://schemas.microsoft.com/office/powerpoint/2010/main" val="28854193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t>Introducing the Sixth Form team</a:t>
            </a:r>
          </a:p>
        </p:txBody>
      </p:sp>
      <p:pic>
        <p:nvPicPr>
          <p:cNvPr id="1038" name="Picture 14" descr="https://lh4.googleusercontent.com/DfwVB5iE378o6voWSIKIyLznrJFNBAFgogzvp9r6zRDPlqE-tWAL45nJg64nmHRN7EWiy-7aeqYWsb5xBZwz3Z-HuYRi9B6bhY7tpBHaQfthE7AcXH5xGID-1Kwuk6nz"/>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953" t="14663" r="13429" b="29851"/>
          <a:stretch/>
        </p:blipFill>
        <p:spPr bwMode="auto">
          <a:xfrm>
            <a:off x="657476" y="1500994"/>
            <a:ext cx="1322236" cy="153610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s://lh3.googleusercontent.com/PcMpYXQYt2pQCQoWbnDf8p0rsL4tSlW4nFqm0YiQiwswmsUYdEHZqt_ZGCj0EJ4iPQH3HWCdvtmDuH7waBKOGwXfC1YsBgnJ_55uhkdN-uSAjXLipVgmF6X1b_EP8cN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5522" y="1508914"/>
            <a:ext cx="1512168" cy="152026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s://lh5.googleusercontent.com/VRywexLqk3f_D7mSCFDEXtieG9Sz0khnd80Vfoml-JW2L6raus0Aawo5wARf87EZ44uVYSkutFvckulhqHPeeFUNZgv0W37W4u8zYy_E9S5s1F2EpfhGtFTmYTgX-R_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4283" b="17412"/>
          <a:stretch/>
        </p:blipFill>
        <p:spPr bwMode="auto">
          <a:xfrm>
            <a:off x="657476" y="4066332"/>
            <a:ext cx="1322236" cy="1354292"/>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s://lh4.googleusercontent.com/N7RBf55JYPGhKfBprlqBBKxTn3kk8PPU7rHP5dFy63YmS50N7o-SsStA_mIhaBPeAIuhh1MzqYFn84MfqeXY-p6Q7uYp6S2lGN3V4dmhOdig2R0iY5H9oC6cBSgcGidq"/>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2209" b="16751"/>
          <a:stretch/>
        </p:blipFill>
        <p:spPr bwMode="auto">
          <a:xfrm>
            <a:off x="3647835" y="4061676"/>
            <a:ext cx="1327064" cy="1364997"/>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967406" y="3090059"/>
            <a:ext cx="4572000" cy="1200329"/>
          </a:xfrm>
          <a:prstGeom prst="rect">
            <a:avLst/>
          </a:prstGeom>
        </p:spPr>
        <p:txBody>
          <a:bodyPr>
            <a:spAutoFit/>
          </a:bodyPr>
          <a:lstStyle/>
          <a:p>
            <a:pPr algn="ctr"/>
            <a:r>
              <a:rPr lang="en-GB" b="1">
                <a:solidFill>
                  <a:srgbClr val="000000"/>
                </a:solidFill>
                <a:latin typeface="Calibri" panose="020F0502020204030204" pitchFamily="34" charset="0"/>
              </a:rPr>
              <a:t>Mr Ging</a:t>
            </a:r>
            <a:endParaRPr lang="en-GB"/>
          </a:p>
          <a:p>
            <a:pPr algn="ctr"/>
            <a:r>
              <a:rPr lang="en-GB">
                <a:solidFill>
                  <a:srgbClr val="000000"/>
                </a:solidFill>
                <a:latin typeface="Calibri" panose="020F0502020204030204" pitchFamily="34" charset="0"/>
              </a:rPr>
              <a:t>Head of Sixth Form</a:t>
            </a:r>
            <a:endParaRPr lang="en-GB"/>
          </a:p>
          <a:p>
            <a:r>
              <a:rPr lang="en-GB"/>
              <a:t/>
            </a:r>
            <a:br>
              <a:rPr lang="en-GB"/>
            </a:br>
            <a:endParaRPr lang="en-GB"/>
          </a:p>
        </p:txBody>
      </p:sp>
      <p:sp>
        <p:nvSpPr>
          <p:cNvPr id="13" name="Rectangle 12"/>
          <p:cNvSpPr/>
          <p:nvPr/>
        </p:nvSpPr>
        <p:spPr>
          <a:xfrm>
            <a:off x="5855455" y="3097980"/>
            <a:ext cx="3181041" cy="923330"/>
          </a:xfrm>
          <a:prstGeom prst="rect">
            <a:avLst/>
          </a:prstGeom>
        </p:spPr>
        <p:txBody>
          <a:bodyPr wrap="square" lIns="91440" tIns="45720" rIns="91440" bIns="45720" anchor="t">
            <a:spAutoFit/>
          </a:bodyPr>
          <a:lstStyle/>
          <a:p>
            <a:pPr algn="ctr"/>
            <a:r>
              <a:rPr lang="en-GB" b="1">
                <a:solidFill>
                  <a:srgbClr val="000000"/>
                </a:solidFill>
                <a:latin typeface="Calibri"/>
                <a:cs typeface="Calibri"/>
              </a:rPr>
              <a:t>Mr Colmer</a:t>
            </a:r>
            <a:endParaRPr lang="en-GB"/>
          </a:p>
          <a:p>
            <a:pPr algn="ctr"/>
            <a:r>
              <a:rPr lang="en-GB">
                <a:solidFill>
                  <a:srgbClr val="000000"/>
                </a:solidFill>
                <a:latin typeface="Calibri" panose="020F0502020204030204" pitchFamily="34" charset="0"/>
              </a:rPr>
              <a:t>Assistant Head of Sixth Form</a:t>
            </a:r>
          </a:p>
          <a:p>
            <a:pPr algn="ctr"/>
            <a:r>
              <a:rPr lang="en-GB">
                <a:solidFill>
                  <a:srgbClr val="000000"/>
                </a:solidFill>
                <a:latin typeface="Calibri" panose="020F0502020204030204" pitchFamily="34" charset="0"/>
              </a:rPr>
              <a:t>(Year 13)</a:t>
            </a:r>
            <a:endParaRPr lang="en-GB"/>
          </a:p>
        </p:txBody>
      </p:sp>
      <p:sp>
        <p:nvSpPr>
          <p:cNvPr id="14" name="Rectangle 13"/>
          <p:cNvSpPr/>
          <p:nvPr/>
        </p:nvSpPr>
        <p:spPr>
          <a:xfrm>
            <a:off x="2946461" y="3090059"/>
            <a:ext cx="2849675" cy="923330"/>
          </a:xfrm>
          <a:prstGeom prst="rect">
            <a:avLst/>
          </a:prstGeom>
        </p:spPr>
        <p:txBody>
          <a:bodyPr wrap="square" lIns="91440" tIns="45720" rIns="91440" bIns="45720" anchor="t">
            <a:spAutoFit/>
          </a:bodyPr>
          <a:lstStyle/>
          <a:p>
            <a:pPr algn="ctr"/>
            <a:r>
              <a:rPr lang="en-GB" b="1">
                <a:solidFill>
                  <a:srgbClr val="000000"/>
                </a:solidFill>
                <a:latin typeface="Calibri"/>
                <a:cs typeface="Calibri"/>
              </a:rPr>
              <a:t>Miss Inwood</a:t>
            </a:r>
            <a:endParaRPr lang="en-GB"/>
          </a:p>
          <a:p>
            <a:pPr algn="ctr"/>
            <a:r>
              <a:rPr lang="en-GB">
                <a:solidFill>
                  <a:srgbClr val="000000"/>
                </a:solidFill>
                <a:latin typeface="Calibri" panose="020F0502020204030204" pitchFamily="34" charset="0"/>
              </a:rPr>
              <a:t>Assistant Head of Sixth Form</a:t>
            </a:r>
          </a:p>
          <a:p>
            <a:pPr algn="ctr"/>
            <a:r>
              <a:rPr lang="en-GB">
                <a:solidFill>
                  <a:srgbClr val="000000"/>
                </a:solidFill>
                <a:latin typeface="Calibri" panose="020F0502020204030204" pitchFamily="34" charset="0"/>
              </a:rPr>
              <a:t>(Year 12) </a:t>
            </a:r>
            <a:endParaRPr lang="en-GB"/>
          </a:p>
        </p:txBody>
      </p:sp>
      <p:sp>
        <p:nvSpPr>
          <p:cNvPr id="15" name="Rectangle 14"/>
          <p:cNvSpPr/>
          <p:nvPr/>
        </p:nvSpPr>
        <p:spPr>
          <a:xfrm>
            <a:off x="2969545" y="5494996"/>
            <a:ext cx="2700853" cy="646331"/>
          </a:xfrm>
          <a:prstGeom prst="rect">
            <a:avLst/>
          </a:prstGeom>
        </p:spPr>
        <p:txBody>
          <a:bodyPr wrap="square">
            <a:spAutoFit/>
          </a:bodyPr>
          <a:lstStyle/>
          <a:p>
            <a:pPr algn="ctr"/>
            <a:r>
              <a:rPr lang="en-GB" b="1">
                <a:solidFill>
                  <a:srgbClr val="000000"/>
                </a:solidFill>
                <a:latin typeface="Calibri" panose="020F0502020204030204" pitchFamily="34" charset="0"/>
              </a:rPr>
              <a:t>Mrs Wilson</a:t>
            </a:r>
            <a:endParaRPr lang="en-GB"/>
          </a:p>
          <a:p>
            <a:pPr algn="ctr"/>
            <a:r>
              <a:rPr lang="en-GB">
                <a:solidFill>
                  <a:srgbClr val="000000"/>
                </a:solidFill>
                <a:latin typeface="Calibri" panose="020F0502020204030204" pitchFamily="34" charset="0"/>
              </a:rPr>
              <a:t>Sixth Form Administrator</a:t>
            </a:r>
            <a:endParaRPr lang="en-GB"/>
          </a:p>
        </p:txBody>
      </p:sp>
      <p:sp>
        <p:nvSpPr>
          <p:cNvPr id="16" name="Rectangle 15"/>
          <p:cNvSpPr/>
          <p:nvPr/>
        </p:nvSpPr>
        <p:spPr>
          <a:xfrm>
            <a:off x="-1001225" y="5490698"/>
            <a:ext cx="4572000" cy="1200329"/>
          </a:xfrm>
          <a:prstGeom prst="rect">
            <a:avLst/>
          </a:prstGeom>
        </p:spPr>
        <p:txBody>
          <a:bodyPr>
            <a:spAutoFit/>
          </a:bodyPr>
          <a:lstStyle/>
          <a:p>
            <a:pPr algn="ctr"/>
            <a:r>
              <a:rPr lang="en-GB" b="1">
                <a:solidFill>
                  <a:srgbClr val="000000"/>
                </a:solidFill>
                <a:latin typeface="Calibri" panose="020F0502020204030204" pitchFamily="34" charset="0"/>
              </a:rPr>
              <a:t>Mrs Pasa</a:t>
            </a:r>
            <a:endParaRPr lang="en-GB"/>
          </a:p>
          <a:p>
            <a:pPr algn="ctr"/>
            <a:r>
              <a:rPr lang="en-GB">
                <a:solidFill>
                  <a:srgbClr val="000000"/>
                </a:solidFill>
                <a:latin typeface="Calibri" panose="020F0502020204030204" pitchFamily="34" charset="0"/>
              </a:rPr>
              <a:t>Sixth Form Manager</a:t>
            </a:r>
            <a:endParaRPr lang="en-GB"/>
          </a:p>
          <a:p>
            <a:r>
              <a:rPr lang="en-GB"/>
              <a:t/>
            </a:r>
            <a:br>
              <a:rPr lang="en-GB"/>
            </a:br>
            <a:endParaRPr lang="en-GB"/>
          </a:p>
        </p:txBody>
      </p:sp>
      <p:pic>
        <p:nvPicPr>
          <p:cNvPr id="3" name="Picture 2"/>
          <p:cNvPicPr>
            <a:picLocks noChangeAspect="1"/>
          </p:cNvPicPr>
          <p:nvPr/>
        </p:nvPicPr>
        <p:blipFill>
          <a:blip r:embed="rId7"/>
          <a:stretch>
            <a:fillRect/>
          </a:stretch>
        </p:blipFill>
        <p:spPr>
          <a:xfrm>
            <a:off x="6803417" y="4061592"/>
            <a:ext cx="1285116" cy="1355784"/>
          </a:xfrm>
          <a:prstGeom prst="rect">
            <a:avLst/>
          </a:prstGeom>
        </p:spPr>
      </p:pic>
      <p:sp>
        <p:nvSpPr>
          <p:cNvPr id="18" name="Rectangle 17"/>
          <p:cNvSpPr/>
          <p:nvPr/>
        </p:nvSpPr>
        <p:spPr>
          <a:xfrm>
            <a:off x="6017850" y="5499294"/>
            <a:ext cx="2856249" cy="646331"/>
          </a:xfrm>
          <a:prstGeom prst="rect">
            <a:avLst/>
          </a:prstGeom>
        </p:spPr>
        <p:txBody>
          <a:bodyPr wrap="square">
            <a:spAutoFit/>
          </a:bodyPr>
          <a:lstStyle/>
          <a:p>
            <a:pPr algn="ctr"/>
            <a:r>
              <a:rPr lang="en-GB" b="1">
                <a:solidFill>
                  <a:srgbClr val="000000"/>
                </a:solidFill>
                <a:latin typeface="Calibri" panose="020F0502020204030204" pitchFamily="34" charset="0"/>
              </a:rPr>
              <a:t>Ms Bouzid</a:t>
            </a:r>
            <a:endParaRPr lang="en-GB"/>
          </a:p>
          <a:p>
            <a:pPr algn="ctr"/>
            <a:r>
              <a:rPr lang="en-GB">
                <a:solidFill>
                  <a:srgbClr val="000000"/>
                </a:solidFill>
                <a:latin typeface="Calibri" panose="020F0502020204030204" pitchFamily="34" charset="0"/>
              </a:rPr>
              <a:t>Sixth Form Learning Mentor</a:t>
            </a:r>
            <a:endParaRPr lang="en-GB"/>
          </a:p>
        </p:txBody>
      </p:sp>
      <p:pic>
        <p:nvPicPr>
          <p:cNvPr id="6" name="Picture 5">
            <a:extLst>
              <a:ext uri="{FF2B5EF4-FFF2-40B4-BE49-F238E27FC236}">
                <a16:creationId xmlns:a16="http://schemas.microsoft.com/office/drawing/2014/main" id="{9674408B-B652-4FC8-551D-BBB5220B6CB5}"/>
              </a:ext>
            </a:extLst>
          </p:cNvPr>
          <p:cNvPicPr>
            <a:picLocks noChangeAspect="1"/>
          </p:cNvPicPr>
          <p:nvPr/>
        </p:nvPicPr>
        <p:blipFill rotWithShape="1">
          <a:blip r:embed="rId8"/>
          <a:srcRect l="7194" r="8685"/>
          <a:stretch/>
        </p:blipFill>
        <p:spPr>
          <a:xfrm>
            <a:off x="3489062" y="1498320"/>
            <a:ext cx="1728192" cy="1523416"/>
          </a:xfrm>
          <a:prstGeom prst="rect">
            <a:avLst/>
          </a:prstGeom>
        </p:spPr>
      </p:pic>
    </p:spTree>
    <p:extLst>
      <p:ext uri="{BB962C8B-B14F-4D97-AF65-F5344CB8AC3E}">
        <p14:creationId xmlns:p14="http://schemas.microsoft.com/office/powerpoint/2010/main" val="25721743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Thank you for listening!</a:t>
            </a:r>
          </a:p>
        </p:txBody>
      </p:sp>
      <p:sp>
        <p:nvSpPr>
          <p:cNvPr id="3" name="Content Placeholder 2"/>
          <p:cNvSpPr>
            <a:spLocks noGrp="1"/>
          </p:cNvSpPr>
          <p:nvPr>
            <p:ph idx="1"/>
          </p:nvPr>
        </p:nvSpPr>
        <p:spPr/>
        <p:txBody>
          <a:bodyPr>
            <a:normAutofit fontScale="62500" lnSpcReduction="20000"/>
          </a:bodyPr>
          <a:lstStyle/>
          <a:p>
            <a:r>
              <a:rPr lang="en-GB" sz="4800" dirty="0"/>
              <a:t>Thank you for listening and we hope this has been informative for you</a:t>
            </a:r>
          </a:p>
          <a:p>
            <a:endParaRPr lang="en-GB" sz="4800" dirty="0"/>
          </a:p>
          <a:p>
            <a:r>
              <a:rPr lang="en-GB" sz="4800" dirty="0"/>
              <a:t>Should you have any further questions, do contact your child’s form tutor and they will be only too happy to help</a:t>
            </a:r>
          </a:p>
          <a:p>
            <a:endParaRPr lang="en-GB" sz="4800" dirty="0"/>
          </a:p>
          <a:p>
            <a:r>
              <a:rPr lang="en-GB" sz="4800" dirty="0"/>
              <a:t>All that remains is for us to say how much we are looking forward to supporting your child through their final year in Furze Platt!</a:t>
            </a:r>
          </a:p>
        </p:txBody>
      </p:sp>
    </p:spTree>
    <p:extLst>
      <p:ext uri="{BB962C8B-B14F-4D97-AF65-F5344CB8AC3E}">
        <p14:creationId xmlns:p14="http://schemas.microsoft.com/office/powerpoint/2010/main" val="3046812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Outline of this presentation</a:t>
            </a:r>
          </a:p>
        </p:txBody>
      </p:sp>
      <p:sp>
        <p:nvSpPr>
          <p:cNvPr id="3" name="Content Placeholder 2"/>
          <p:cNvSpPr>
            <a:spLocks noGrp="1"/>
          </p:cNvSpPr>
          <p:nvPr>
            <p:ph idx="1"/>
          </p:nvPr>
        </p:nvSpPr>
        <p:spPr/>
        <p:txBody>
          <a:bodyPr>
            <a:normAutofit lnSpcReduction="10000"/>
          </a:bodyPr>
          <a:lstStyle/>
          <a:p>
            <a:r>
              <a:rPr lang="en-GB" dirty="0"/>
              <a:t>This presentation is designed to give you important information on how to help your child:</a:t>
            </a:r>
          </a:p>
          <a:p>
            <a:pPr lvl="1"/>
            <a:r>
              <a:rPr lang="en-GB" dirty="0"/>
              <a:t>Make a successful transition from Year 12 to Year 13</a:t>
            </a:r>
          </a:p>
          <a:p>
            <a:pPr lvl="1"/>
            <a:endParaRPr lang="en-GB" dirty="0"/>
          </a:p>
          <a:p>
            <a:pPr lvl="1"/>
            <a:r>
              <a:rPr lang="en-GB" dirty="0"/>
              <a:t>Meet the expectations of Year 13</a:t>
            </a:r>
          </a:p>
          <a:p>
            <a:pPr marL="457200" lvl="1" indent="0">
              <a:buNone/>
            </a:pPr>
            <a:r>
              <a:rPr lang="en-GB" dirty="0"/>
              <a:t> </a:t>
            </a:r>
          </a:p>
          <a:p>
            <a:pPr lvl="1"/>
            <a:r>
              <a:rPr lang="en-GB" dirty="0"/>
              <a:t>Key information for this year</a:t>
            </a:r>
          </a:p>
          <a:p>
            <a:pPr marL="457200" lvl="1" indent="0">
              <a:buNone/>
            </a:pPr>
            <a:endParaRPr lang="en-GB" dirty="0"/>
          </a:p>
          <a:p>
            <a:pPr lvl="1"/>
            <a:endParaRPr lang="en-GB" dirty="0"/>
          </a:p>
        </p:txBody>
      </p:sp>
    </p:spTree>
    <p:extLst>
      <p:ext uri="{BB962C8B-B14F-4D97-AF65-F5344CB8AC3E}">
        <p14:creationId xmlns:p14="http://schemas.microsoft.com/office/powerpoint/2010/main" val="639995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496279" y="4149080"/>
            <a:ext cx="5320605" cy="1204306"/>
          </a:xfrm>
          <a:prstGeom prst="rect">
            <a:avLst/>
          </a:prstGeom>
          <a:noFill/>
        </p:spPr>
        <p:txBody>
          <a:bodyPr vert="horz" lIns="91440" tIns="45720" rIns="91440" bIns="9144" rtlCol="0" anchor="b">
            <a:noAutofit/>
          </a:bodyPr>
          <a:lstStyle>
            <a:lvl1pPr algn="ctr" defTabSz="914400" rtl="0" eaLnBrk="1" latinLnBrk="0" hangingPunct="1">
              <a:spcBef>
                <a:spcPct val="0"/>
              </a:spcBef>
              <a:buNone/>
              <a:defRPr sz="3200" kern="1200">
                <a:solidFill>
                  <a:schemeClr val="bg1"/>
                </a:solidFill>
                <a:latin typeface="+mj-lt"/>
                <a:ea typeface="+mj-ea"/>
                <a:cs typeface="+mj-cs"/>
              </a:defRPr>
            </a:lvl1pPr>
          </a:lstStyle>
          <a:p>
            <a:r>
              <a:rPr lang="en-US" sz="5400" dirty="0"/>
              <a:t>Year 12 to Year 13 Progression</a:t>
            </a:r>
          </a:p>
          <a:p>
            <a:r>
              <a:rPr lang="en-US" sz="2800" dirty="0">
                <a:solidFill>
                  <a:srgbClr val="FF0000"/>
                </a:solidFill>
              </a:rPr>
              <a:t>(Thinking about exams)</a:t>
            </a:r>
            <a:endParaRPr lang="en-US" sz="2400" dirty="0">
              <a:solidFill>
                <a:srgbClr val="FF0000"/>
              </a:solidFill>
            </a:endParaRPr>
          </a:p>
        </p:txBody>
      </p:sp>
      <p:sp>
        <p:nvSpPr>
          <p:cNvPr id="7" name="Subtitle 2"/>
          <p:cNvSpPr txBox="1">
            <a:spLocks/>
          </p:cNvSpPr>
          <p:nvPr/>
        </p:nvSpPr>
        <p:spPr>
          <a:xfrm>
            <a:off x="3571875" y="5229200"/>
            <a:ext cx="5248597" cy="648072"/>
          </a:xfrm>
          <a:prstGeom prst="rect">
            <a:avLst/>
          </a:prstGeom>
        </p:spPr>
        <p:txBody>
          <a:bodyPr vert="horz" lIns="91440" tIns="9144" rIns="91440" bIns="45720" rtlCol="0">
            <a:noAutofit/>
          </a:bodyPr>
          <a:lstStyle>
            <a:lvl1pPr marL="0" indent="0" algn="l" defTabSz="914400" rtl="0" eaLnBrk="1" latinLnBrk="0" hangingPunct="1">
              <a:spcBef>
                <a:spcPct val="20000"/>
              </a:spcBef>
              <a:buFont typeface="Arial" panose="020B0604020202020204" pitchFamily="34" charset="0"/>
              <a:buNone/>
              <a:defRPr kumimoji="0" lang="en-US" sz="1800" b="0" i="0" u="none" strike="noStrike" kern="1200" cap="all" spc="400" normalizeH="0" baseline="0" noProof="0" dirty="0" smtClean="0">
                <a:ln>
                  <a:noFill/>
                </a:ln>
                <a:solidFill>
                  <a:srgbClr val="00B0F0"/>
                </a:solidFill>
                <a:effectLst/>
                <a:uLnTx/>
                <a:uFillTx/>
                <a:latin typeface="+mn-lt"/>
                <a:ea typeface="+mj-ea"/>
                <a:cs typeface="Tunga" pitchFamily="2"/>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0"/>
              </a:spcBef>
              <a:buClr>
                <a:schemeClr val="accent1"/>
              </a:buClr>
              <a:buSzPct val="100000"/>
              <a:defRPr/>
            </a:pPr>
            <a:endParaRPr lang="en-GB" dirty="0"/>
          </a:p>
        </p:txBody>
      </p:sp>
      <p:sp>
        <p:nvSpPr>
          <p:cNvPr id="8" name="Date Placeholder 3"/>
          <p:cNvSpPr>
            <a:spLocks noGrp="1"/>
          </p:cNvSpPr>
          <p:nvPr>
            <p:ph type="dt" sz="half" idx="10"/>
          </p:nvPr>
        </p:nvSpPr>
        <p:spPr>
          <a:xfrm>
            <a:off x="7884368" y="203496"/>
            <a:ext cx="1080120" cy="201168"/>
          </a:xfrm>
        </p:spPr>
        <p:txBody>
          <a:bodyPr/>
          <a:lstStyle/>
          <a:p>
            <a:fld id="{AC898A50-EC63-4914-9158-19D8B3B99DAA}" type="datetimeFigureOut">
              <a:rPr lang="en-GB" smtClean="0"/>
              <a:t>09/09/2022</a:t>
            </a:fld>
            <a:endParaRPr lang="en-GB" dirty="0"/>
          </a:p>
        </p:txBody>
      </p:sp>
    </p:spTree>
    <p:extLst>
      <p:ext uri="{BB962C8B-B14F-4D97-AF65-F5344CB8AC3E}">
        <p14:creationId xmlns:p14="http://schemas.microsoft.com/office/powerpoint/2010/main" val="190602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Moving into Year 13</a:t>
            </a:r>
          </a:p>
        </p:txBody>
      </p:sp>
      <p:sp>
        <p:nvSpPr>
          <p:cNvPr id="3" name="Content Placeholder 2"/>
          <p:cNvSpPr>
            <a:spLocks noGrp="1"/>
          </p:cNvSpPr>
          <p:nvPr>
            <p:ph idx="1"/>
          </p:nvPr>
        </p:nvSpPr>
        <p:spPr/>
        <p:txBody>
          <a:bodyPr>
            <a:normAutofit/>
          </a:bodyPr>
          <a:lstStyle/>
          <a:p>
            <a:r>
              <a:rPr lang="en-GB" dirty="0"/>
              <a:t>Sixth Formers often find the move into Year 13 a point of transition that is similar to the movement into Year 12 in that there are some developments for students:</a:t>
            </a:r>
          </a:p>
          <a:p>
            <a:pPr lvl="1"/>
            <a:r>
              <a:rPr lang="en-GB" dirty="0"/>
              <a:t>Increased workload</a:t>
            </a:r>
          </a:p>
          <a:p>
            <a:pPr lvl="1"/>
            <a:r>
              <a:rPr lang="en-GB" dirty="0"/>
              <a:t>Greater focus on examination </a:t>
            </a:r>
          </a:p>
          <a:p>
            <a:pPr lvl="1"/>
            <a:r>
              <a:rPr lang="en-GB" dirty="0"/>
              <a:t>More attention being given to post-Sixth Form destinations</a:t>
            </a:r>
          </a:p>
          <a:p>
            <a:pPr lvl="1"/>
            <a:endParaRPr lang="en-GB" dirty="0"/>
          </a:p>
          <a:p>
            <a:pPr marL="0" indent="0">
              <a:buNone/>
            </a:pPr>
            <a:endParaRPr lang="en-GB" dirty="0"/>
          </a:p>
        </p:txBody>
      </p:sp>
    </p:spTree>
    <p:extLst>
      <p:ext uri="{BB962C8B-B14F-4D97-AF65-F5344CB8AC3E}">
        <p14:creationId xmlns:p14="http://schemas.microsoft.com/office/powerpoint/2010/main" val="2637978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Increased workload</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GB" dirty="0"/>
              <a:t>Students may find that teachers are setting more work due to:</a:t>
            </a:r>
          </a:p>
          <a:p>
            <a:pPr lvl="1"/>
            <a:r>
              <a:rPr lang="en-GB" dirty="0"/>
              <a:t>Covering course content remaining in students’ qualifications</a:t>
            </a:r>
          </a:p>
          <a:p>
            <a:pPr lvl="1"/>
            <a:r>
              <a:rPr lang="en-GB" dirty="0"/>
              <a:t>Revising content </a:t>
            </a:r>
            <a:r>
              <a:rPr lang="en-GB"/>
              <a:t>covered last year</a:t>
            </a:r>
            <a:endParaRPr lang="en-GB" dirty="0">
              <a:cs typeface="Calibri"/>
            </a:endParaRPr>
          </a:p>
          <a:p>
            <a:pPr lvl="1"/>
            <a:r>
              <a:rPr lang="en-GB" dirty="0"/>
              <a:t>Engaging students in broadening their knowledge (wider reading, research etc)</a:t>
            </a:r>
          </a:p>
          <a:p>
            <a:pPr lvl="1"/>
            <a:r>
              <a:rPr lang="en-GB" dirty="0"/>
              <a:t>Deepening students’ knowledge and enhancing their proficiency in assessment context (past papers, practice essays etc)</a:t>
            </a:r>
          </a:p>
        </p:txBody>
      </p:sp>
    </p:spTree>
    <p:extLst>
      <p:ext uri="{BB962C8B-B14F-4D97-AF65-F5344CB8AC3E}">
        <p14:creationId xmlns:p14="http://schemas.microsoft.com/office/powerpoint/2010/main" val="512081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Greater focus on examination</a:t>
            </a:r>
          </a:p>
        </p:txBody>
      </p:sp>
      <p:sp>
        <p:nvSpPr>
          <p:cNvPr id="3" name="Content Placeholder 2"/>
          <p:cNvSpPr>
            <a:spLocks noGrp="1"/>
          </p:cNvSpPr>
          <p:nvPr>
            <p:ph idx="1"/>
          </p:nvPr>
        </p:nvSpPr>
        <p:spPr>
          <a:xfrm>
            <a:off x="458714" y="1628800"/>
            <a:ext cx="8229600" cy="4536504"/>
          </a:xfrm>
        </p:spPr>
        <p:txBody>
          <a:bodyPr vert="horz" lIns="91440" tIns="45720" rIns="91440" bIns="45720" rtlCol="0" anchor="t">
            <a:normAutofit lnSpcReduction="10000"/>
          </a:bodyPr>
          <a:lstStyle/>
          <a:p>
            <a:r>
              <a:rPr lang="en-GB" dirty="0"/>
              <a:t>Students have had PPEs in June of year 12</a:t>
            </a:r>
          </a:p>
          <a:p>
            <a:endParaRPr lang="en-GB" dirty="0"/>
          </a:p>
          <a:p>
            <a:r>
              <a:rPr lang="en-GB" dirty="0"/>
              <a:t>Students are scheduled to have Y13 PPEs between the </a:t>
            </a:r>
            <a:r>
              <a:rPr lang="en-GB">
                <a:solidFill>
                  <a:srgbClr val="FF0000"/>
                </a:solidFill>
              </a:rPr>
              <a:t>16</a:t>
            </a:r>
            <a:r>
              <a:rPr lang="en-GB" baseline="30000">
                <a:solidFill>
                  <a:srgbClr val="FF0000"/>
                </a:solidFill>
              </a:rPr>
              <a:t>th</a:t>
            </a:r>
            <a:r>
              <a:rPr lang="en-GB">
                <a:solidFill>
                  <a:srgbClr val="FF0000"/>
                </a:solidFill>
              </a:rPr>
              <a:t> and </a:t>
            </a:r>
            <a:r>
              <a:rPr lang="en-GB" dirty="0">
                <a:solidFill>
                  <a:srgbClr val="FF0000"/>
                </a:solidFill>
              </a:rPr>
              <a:t>the 20</a:t>
            </a:r>
            <a:r>
              <a:rPr lang="en-GB" baseline="30000" dirty="0">
                <a:solidFill>
                  <a:srgbClr val="FF0000"/>
                </a:solidFill>
              </a:rPr>
              <a:t>th</a:t>
            </a:r>
            <a:r>
              <a:rPr lang="en-GB" dirty="0">
                <a:solidFill>
                  <a:srgbClr val="FF0000"/>
                </a:solidFill>
              </a:rPr>
              <a:t> January 2023</a:t>
            </a:r>
          </a:p>
          <a:p>
            <a:endParaRPr lang="en-GB" dirty="0"/>
          </a:p>
          <a:p>
            <a:r>
              <a:rPr lang="en-GB" dirty="0"/>
              <a:t>Students may find there are additional in-class tests in order to prepare and familiarise them with exam-style assessment throughout this year</a:t>
            </a:r>
            <a:endParaRPr lang="en-GB" dirty="0">
              <a:solidFill>
                <a:srgbClr val="FF0000"/>
              </a:solidFill>
            </a:endParaRPr>
          </a:p>
          <a:p>
            <a:pPr marL="0" indent="0">
              <a:buNone/>
            </a:pPr>
            <a:endParaRPr lang="en-GB" dirty="0">
              <a:solidFill>
                <a:srgbClr val="FF0000"/>
              </a:solidFill>
              <a:cs typeface="Calibri"/>
            </a:endParaRPr>
          </a:p>
        </p:txBody>
      </p:sp>
    </p:spTree>
    <p:extLst>
      <p:ext uri="{BB962C8B-B14F-4D97-AF65-F5344CB8AC3E}">
        <p14:creationId xmlns:p14="http://schemas.microsoft.com/office/powerpoint/2010/main" val="6655532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PSS Power Point Template (04-07-19).pptx" id="{89A674F0-394D-40A2-BD72-6D8E321F89E1}" vid="{C87FAEDE-60A8-42BF-8078-D33A3BFAE8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95470071EACAE4E85856CC683743121" ma:contentTypeVersion="15" ma:contentTypeDescription="Create a new document." ma:contentTypeScope="" ma:versionID="52a352fceb78752139fd6bc61d521e0f">
  <xsd:schema xmlns:xsd="http://www.w3.org/2001/XMLSchema" xmlns:xs="http://www.w3.org/2001/XMLSchema" xmlns:p="http://schemas.microsoft.com/office/2006/metadata/properties" xmlns:ns2="8ddffc39-6978-4be1-9e0c-b20e17252080" xmlns:ns3="f12c61d6-2083-4bf6-b980-301c0af536af" targetNamespace="http://schemas.microsoft.com/office/2006/metadata/properties" ma:root="true" ma:fieldsID="f7bfbc9d4bccfef36ba64f9d8af74c3d" ns2:_="" ns3:_="">
    <xsd:import namespace="8ddffc39-6978-4be1-9e0c-b20e17252080"/>
    <xsd:import namespace="f12c61d6-2083-4bf6-b980-301c0af536af"/>
    <xsd:element name="properties">
      <xsd:complexType>
        <xsd:sequence>
          <xsd:element name="documentManagement">
            <xsd:complexType>
              <xsd:all>
                <xsd:element ref="ns2:bf9b5a2cbf264140906ce910dbeca1bb" minOccurs="0"/>
                <xsd:element ref="ns2:TaxCatchAll"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dffc39-6978-4be1-9e0c-b20e17252080" elementFormDefault="qualified">
    <xsd:import namespace="http://schemas.microsoft.com/office/2006/documentManagement/types"/>
    <xsd:import namespace="http://schemas.microsoft.com/office/infopath/2007/PartnerControls"/>
    <xsd:element name="bf9b5a2cbf264140906ce910dbeca1bb" ma:index="9" nillable="true" ma:taxonomy="true" ma:internalName="bf9b5a2cbf264140906ce910dbeca1bb" ma:taxonomyFieldName="Staff_x0020_Category" ma:displayName="Staff Category" ma:fieldId="{bf9b5a2c-bf26-4140-906c-e910dbeca1bb}" ma:sspId="7975fb5d-d03f-4da3-b481-7b705cd1410a" ma:termSetId="88579c96-fb95-4cae-941a-b7d5d10398b0"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5270b450-6e78-43b5-be0e-92f77fd7e5c7}" ma:internalName="TaxCatchAll" ma:showField="CatchAllData" ma:web="8ddffc39-6978-4be1-9e0c-b20e17252080">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12c61d6-2083-4bf6-b980-301c0af536a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ddffc39-6978-4be1-9e0c-b20e17252080" xsi:nil="true"/>
    <bf9b5a2cbf264140906ce910dbeca1bb xmlns="8ddffc39-6978-4be1-9e0c-b20e17252080">
      <Terms xmlns="http://schemas.microsoft.com/office/infopath/2007/PartnerControls"/>
    </bf9b5a2cbf264140906ce910dbeca1bb>
  </documentManagement>
</p:properties>
</file>

<file path=customXml/itemProps1.xml><?xml version="1.0" encoding="utf-8"?>
<ds:datastoreItem xmlns:ds="http://schemas.openxmlformats.org/officeDocument/2006/customXml" ds:itemID="{CFE67991-71DC-4CAC-B222-7AC41E38E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dffc39-6978-4be1-9e0c-b20e17252080"/>
    <ds:schemaRef ds:uri="f12c61d6-2083-4bf6-b980-301c0af536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73D8D5-8D99-47C8-BCDF-A6A3376AEFDC}">
  <ds:schemaRefs>
    <ds:schemaRef ds:uri="http://schemas.microsoft.com/sharepoint/v3/contenttype/forms"/>
  </ds:schemaRefs>
</ds:datastoreItem>
</file>

<file path=customXml/itemProps3.xml><?xml version="1.0" encoding="utf-8"?>
<ds:datastoreItem xmlns:ds="http://schemas.openxmlformats.org/officeDocument/2006/customXml" ds:itemID="{29AEC4EA-D287-4540-B1C8-D6BEC1B4B706}">
  <ds:schemaRefs>
    <ds:schemaRef ds:uri="http://schemas.microsoft.com/office/infopath/2007/PartnerControls"/>
    <ds:schemaRef ds:uri="http://schemas.microsoft.com/office/2006/documentManagement/types"/>
    <ds:schemaRef ds:uri="f12c61d6-2083-4bf6-b980-301c0af536af"/>
    <ds:schemaRef ds:uri="http://purl.org/dc/elements/1.1/"/>
    <ds:schemaRef ds:uri="http://schemas.microsoft.com/office/2006/metadata/properties"/>
    <ds:schemaRef ds:uri="http://purl.org/dc/terms/"/>
    <ds:schemaRef ds:uri="8ddffc39-6978-4be1-9e0c-b20e17252080"/>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FPSS Power Point Template</Template>
  <TotalTime>4165</TotalTime>
  <Words>2282</Words>
  <Application>Microsoft Office PowerPoint</Application>
  <PresentationFormat>On-screen Show (4:3)</PresentationFormat>
  <Paragraphs>366</Paragraphs>
  <Slides>40</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Century Gothic</vt:lpstr>
      <vt:lpstr>Tunga</vt:lpstr>
      <vt:lpstr>Office Theme</vt:lpstr>
      <vt:lpstr>PowerPoint Presentation</vt:lpstr>
      <vt:lpstr>Welcome!</vt:lpstr>
      <vt:lpstr>Results</vt:lpstr>
      <vt:lpstr>Introducing the Sixth Form team</vt:lpstr>
      <vt:lpstr>Outline of this presentation</vt:lpstr>
      <vt:lpstr>PowerPoint Presentation</vt:lpstr>
      <vt:lpstr>Moving into Year 13</vt:lpstr>
      <vt:lpstr>Increased workload</vt:lpstr>
      <vt:lpstr>Greater focus on examination</vt:lpstr>
      <vt:lpstr>Greater focus on examination</vt:lpstr>
      <vt:lpstr>PowerPoint Presentation</vt:lpstr>
      <vt:lpstr>UCAS Personal Statements</vt:lpstr>
      <vt:lpstr>The UCAS process 2023</vt:lpstr>
      <vt:lpstr>The UCAS timeline 2023</vt:lpstr>
      <vt:lpstr>Unifrog and the Personal Statement</vt:lpstr>
      <vt:lpstr>Unifrog support for Uni and non-Uni</vt:lpstr>
      <vt:lpstr>Unifrog support for Uni and non-Uni</vt:lpstr>
      <vt:lpstr>Alternatives to university research</vt:lpstr>
      <vt:lpstr>Gap Years</vt:lpstr>
      <vt:lpstr>PowerPoint Presentation</vt:lpstr>
      <vt:lpstr>Student Do’s and Don’ts for effective Y13 Transition </vt:lpstr>
      <vt:lpstr>Independent Study</vt:lpstr>
      <vt:lpstr>Do’s and Don’ts </vt:lpstr>
      <vt:lpstr>PowerPoint Presentation</vt:lpstr>
      <vt:lpstr>Expectations</vt:lpstr>
      <vt:lpstr>How do students meet expectations in the Sixth Form?  - The Sixth Form Charter </vt:lpstr>
      <vt:lpstr>Attendance and Punctuality</vt:lpstr>
      <vt:lpstr>Attendance and Punctuality</vt:lpstr>
      <vt:lpstr>Expectations - Attendance </vt:lpstr>
      <vt:lpstr>The importance of tutor time</vt:lpstr>
      <vt:lpstr>Tutor contact</vt:lpstr>
      <vt:lpstr>Tutor support/online resources</vt:lpstr>
      <vt:lpstr>How can students best support their academic study?</vt:lpstr>
      <vt:lpstr>How can parents best support their children?</vt:lpstr>
      <vt:lpstr>PowerPoint Presentation</vt:lpstr>
      <vt:lpstr>Measuring Progress </vt:lpstr>
      <vt:lpstr>The 16-19 Bursary</vt:lpstr>
      <vt:lpstr>Useful Information</vt:lpstr>
      <vt:lpstr>Parental clinics</vt:lpstr>
      <vt:lpstr>Thank you for listening!</vt:lpstr>
    </vt:vector>
  </TitlesOfParts>
  <Company>Furze Platt Senior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Ging</dc:creator>
  <cp:lastModifiedBy>Catherine Johnstone</cp:lastModifiedBy>
  <cp:revision>110</cp:revision>
  <dcterms:created xsi:type="dcterms:W3CDTF">2019-09-08T14:29:50Z</dcterms:created>
  <dcterms:modified xsi:type="dcterms:W3CDTF">2022-09-09T14:59:02Z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0x010100995470071EACAE4E85856CC683743121</vt:lpwstr>
  </property>
  <property fmtid="{D5CDD505-2E9C-101B-9397-08002B2CF9AE}" pid="3" name="Order">
    <vt:r8>443400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y fmtid="{D5CDD505-2E9C-101B-9397-08002B2CF9AE}" pid="7" name="Staff Category">
    <vt:lpwstr/>
  </property>
</Properties>
</file>