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75" r:id="rId5"/>
    <p:sldId id="276" r:id="rId6"/>
    <p:sldId id="571" r:id="rId7"/>
    <p:sldId id="363" r:id="rId8"/>
    <p:sldId id="277" r:id="rId9"/>
    <p:sldId id="278" r:id="rId10"/>
    <p:sldId id="280" r:id="rId11"/>
    <p:sldId id="282" r:id="rId12"/>
    <p:sldId id="281" r:id="rId13"/>
    <p:sldId id="332" r:id="rId14"/>
    <p:sldId id="333" r:id="rId15"/>
    <p:sldId id="334" r:id="rId16"/>
    <p:sldId id="335" r:id="rId17"/>
    <p:sldId id="336" r:id="rId18"/>
    <p:sldId id="337" r:id="rId19"/>
    <p:sldId id="338" r:id="rId20"/>
    <p:sldId id="339" r:id="rId21"/>
    <p:sldId id="340" r:id="rId22"/>
    <p:sldId id="343" r:id="rId23"/>
    <p:sldId id="364" r:id="rId24"/>
    <p:sldId id="379" r:id="rId25"/>
    <p:sldId id="380" r:id="rId26"/>
    <p:sldId id="572" r:id="rId27"/>
    <p:sldId id="381" r:id="rId28"/>
    <p:sldId id="382" r:id="rId29"/>
    <p:sldId id="383" r:id="rId30"/>
    <p:sldId id="384" r:id="rId31"/>
    <p:sldId id="385" r:id="rId32"/>
    <p:sldId id="389" r:id="rId33"/>
    <p:sldId id="348" r:id="rId34"/>
    <p:sldId id="386" r:id="rId35"/>
    <p:sldId id="366" r:id="rId36"/>
    <p:sldId id="317" r:id="rId37"/>
    <p:sldId id="353" r:id="rId38"/>
    <p:sldId id="324" r:id="rId39"/>
    <p:sldId id="342" r:id="rId40"/>
    <p:sldId id="355" r:id="rId41"/>
    <p:sldId id="302" r:id="rId42"/>
    <p:sldId id="357" r:id="rId43"/>
    <p:sldId id="328" r:id="rId44"/>
    <p:sldId id="360" r:id="rId45"/>
    <p:sldId id="358" r:id="rId46"/>
    <p:sldId id="361" r:id="rId47"/>
    <p:sldId id="359" r:id="rId48"/>
    <p:sldId id="374" r:id="rId49"/>
    <p:sldId id="388" r:id="rId50"/>
    <p:sldId id="375" r:id="rId51"/>
    <p:sldId id="330" r:id="rId52"/>
    <p:sldId id="331" r:id="rId53"/>
    <p:sldId id="377"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70"/>
    <a:srgbClr val="002060"/>
    <a:srgbClr val="33C0F3"/>
    <a:srgbClr val="0093D3"/>
    <a:srgbClr val="231247"/>
    <a:srgbClr val="0D0D63"/>
    <a:srgbClr val="E6E6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CF63E-D984-474D-AB88-CCE6940CE5FF}" v="4" dt="2022-09-06T16:47:02.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21" autoAdjust="0"/>
  </p:normalViewPr>
  <p:slideViewPr>
    <p:cSldViewPr>
      <p:cViewPr varScale="1">
        <p:scale>
          <a:sx n="39" d="100"/>
          <a:sy n="39" d="100"/>
        </p:scale>
        <p:origin x="1264" y="2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ing" userId="be0264e7-2972-4d66-be65-a1afc1c21b48" providerId="ADAL" clId="{20CCF63E-D984-474D-AB88-CCE6940CE5FF}"/>
    <pc:docChg chg="custSel addSld delSld modSld">
      <pc:chgData name="Peter Ging" userId="be0264e7-2972-4d66-be65-a1afc1c21b48" providerId="ADAL" clId="{20CCF63E-D984-474D-AB88-CCE6940CE5FF}" dt="2022-09-06T16:53:12.312" v="71" actId="20577"/>
      <pc:docMkLst>
        <pc:docMk/>
      </pc:docMkLst>
      <pc:sldChg chg="modSp mod">
        <pc:chgData name="Peter Ging" userId="be0264e7-2972-4d66-be65-a1afc1c21b48" providerId="ADAL" clId="{20CCF63E-D984-474D-AB88-CCE6940CE5FF}" dt="2022-09-06T16:46:41.904" v="41" actId="20577"/>
        <pc:sldMkLst>
          <pc:docMk/>
          <pc:sldMk cId="1142374951" sldId="275"/>
        </pc:sldMkLst>
        <pc:spChg chg="mod">
          <ac:chgData name="Peter Ging" userId="be0264e7-2972-4d66-be65-a1afc1c21b48" providerId="ADAL" clId="{20CCF63E-D984-474D-AB88-CCE6940CE5FF}" dt="2022-09-06T16:46:41.904" v="41" actId="20577"/>
          <ac:spMkLst>
            <pc:docMk/>
            <pc:sldMk cId="1142374951" sldId="275"/>
            <ac:spMk id="7" creationId="{00000000-0000-0000-0000-000000000000}"/>
          </ac:spMkLst>
        </pc:spChg>
      </pc:sldChg>
      <pc:sldChg chg="modNotesTx">
        <pc:chgData name="Peter Ging" userId="be0264e7-2972-4d66-be65-a1afc1c21b48" providerId="ADAL" clId="{20CCF63E-D984-474D-AB88-CCE6940CE5FF}" dt="2022-09-04T16:39:57.739" v="4" actId="20577"/>
        <pc:sldMkLst>
          <pc:docMk/>
          <pc:sldMk cId="1807987268" sldId="330"/>
        </pc:sldMkLst>
      </pc:sldChg>
      <pc:sldChg chg="del">
        <pc:chgData name="Peter Ging" userId="be0264e7-2972-4d66-be65-a1afc1c21b48" providerId="ADAL" clId="{20CCF63E-D984-474D-AB88-CCE6940CE5FF}" dt="2022-09-06T16:47:03.871" v="43" actId="47"/>
        <pc:sldMkLst>
          <pc:docMk/>
          <pc:sldMk cId="2635285990" sldId="345"/>
        </pc:sldMkLst>
      </pc:sldChg>
      <pc:sldChg chg="modSp mod">
        <pc:chgData name="Peter Ging" userId="be0264e7-2972-4d66-be65-a1afc1c21b48" providerId="ADAL" clId="{20CCF63E-D984-474D-AB88-CCE6940CE5FF}" dt="2022-09-06T16:43:11.020" v="28" actId="20577"/>
        <pc:sldMkLst>
          <pc:docMk/>
          <pc:sldMk cId="1380104252" sldId="364"/>
        </pc:sldMkLst>
        <pc:spChg chg="mod">
          <ac:chgData name="Peter Ging" userId="be0264e7-2972-4d66-be65-a1afc1c21b48" providerId="ADAL" clId="{20CCF63E-D984-474D-AB88-CCE6940CE5FF}" dt="2022-09-06T16:43:11.020" v="28" actId="20577"/>
          <ac:spMkLst>
            <pc:docMk/>
            <pc:sldMk cId="1380104252" sldId="364"/>
            <ac:spMk id="3" creationId="{00000000-0000-0000-0000-000000000000}"/>
          </ac:spMkLst>
        </pc:spChg>
      </pc:sldChg>
      <pc:sldChg chg="modSp mod">
        <pc:chgData name="Peter Ging" userId="be0264e7-2972-4d66-be65-a1afc1c21b48" providerId="ADAL" clId="{20CCF63E-D984-474D-AB88-CCE6940CE5FF}" dt="2022-09-06T16:45:19.703" v="39" actId="27636"/>
        <pc:sldMkLst>
          <pc:docMk/>
          <pc:sldMk cId="2708115969" sldId="379"/>
        </pc:sldMkLst>
        <pc:spChg chg="mod">
          <ac:chgData name="Peter Ging" userId="be0264e7-2972-4d66-be65-a1afc1c21b48" providerId="ADAL" clId="{20CCF63E-D984-474D-AB88-CCE6940CE5FF}" dt="2022-09-06T16:45:19.703" v="39" actId="27636"/>
          <ac:spMkLst>
            <pc:docMk/>
            <pc:sldMk cId="2708115969" sldId="379"/>
            <ac:spMk id="3" creationId="{00000000-0000-0000-0000-000000000000}"/>
          </ac:spMkLst>
        </pc:spChg>
      </pc:sldChg>
      <pc:sldChg chg="modSp mod">
        <pc:chgData name="Peter Ging" userId="be0264e7-2972-4d66-be65-a1afc1c21b48" providerId="ADAL" clId="{20CCF63E-D984-474D-AB88-CCE6940CE5FF}" dt="2022-09-06T16:53:12.312" v="71" actId="20577"/>
        <pc:sldMkLst>
          <pc:docMk/>
          <pc:sldMk cId="3413113356" sldId="383"/>
        </pc:sldMkLst>
        <pc:spChg chg="mod">
          <ac:chgData name="Peter Ging" userId="be0264e7-2972-4d66-be65-a1afc1c21b48" providerId="ADAL" clId="{20CCF63E-D984-474D-AB88-CCE6940CE5FF}" dt="2022-09-06T16:53:12.312" v="71" actId="20577"/>
          <ac:spMkLst>
            <pc:docMk/>
            <pc:sldMk cId="3413113356" sldId="383"/>
            <ac:spMk id="3" creationId="{00000000-0000-0000-0000-000000000000}"/>
          </ac:spMkLst>
        </pc:spChg>
      </pc:sldChg>
      <pc:sldChg chg="delSp modSp add mod">
        <pc:chgData name="Peter Ging" userId="be0264e7-2972-4d66-be65-a1afc1c21b48" providerId="ADAL" clId="{20CCF63E-D984-474D-AB88-CCE6940CE5FF}" dt="2022-09-06T16:24:46.810" v="11" actId="1076"/>
        <pc:sldMkLst>
          <pc:docMk/>
          <pc:sldMk cId="2447778444" sldId="571"/>
        </pc:sldMkLst>
        <pc:spChg chg="mod">
          <ac:chgData name="Peter Ging" userId="be0264e7-2972-4d66-be65-a1afc1c21b48" providerId="ADAL" clId="{20CCF63E-D984-474D-AB88-CCE6940CE5FF}" dt="2022-09-06T16:24:32.193" v="6" actId="1076"/>
          <ac:spMkLst>
            <pc:docMk/>
            <pc:sldMk cId="2447778444" sldId="571"/>
            <ac:spMk id="2" creationId="{00000000-0000-0000-0000-000000000000}"/>
          </ac:spMkLst>
        </pc:spChg>
        <pc:picChg chg="del">
          <ac:chgData name="Peter Ging" userId="be0264e7-2972-4d66-be65-a1afc1c21b48" providerId="ADAL" clId="{20CCF63E-D984-474D-AB88-CCE6940CE5FF}" dt="2022-09-06T16:24:36.061" v="8" actId="478"/>
          <ac:picMkLst>
            <pc:docMk/>
            <pc:sldMk cId="2447778444" sldId="571"/>
            <ac:picMk id="9" creationId="{F4261AE4-274A-46FA-920A-EF744DF24C73}"/>
          </ac:picMkLst>
        </pc:picChg>
        <pc:picChg chg="mod">
          <ac:chgData name="Peter Ging" userId="be0264e7-2972-4d66-be65-a1afc1c21b48" providerId="ADAL" clId="{20CCF63E-D984-474D-AB88-CCE6940CE5FF}" dt="2022-09-06T16:24:46.810" v="11" actId="1076"/>
          <ac:picMkLst>
            <pc:docMk/>
            <pc:sldMk cId="2447778444" sldId="571"/>
            <ac:picMk id="10" creationId="{EA73D72D-BE1E-44D0-A491-0085C0C7E04C}"/>
          </ac:picMkLst>
        </pc:picChg>
      </pc:sldChg>
      <pc:sldChg chg="add">
        <pc:chgData name="Peter Ging" userId="be0264e7-2972-4d66-be65-a1afc1c21b48" providerId="ADAL" clId="{20CCF63E-D984-474D-AB88-CCE6940CE5FF}" dt="2022-09-06T16:47:02.208" v="42"/>
        <pc:sldMkLst>
          <pc:docMk/>
          <pc:sldMk cId="2173992779" sldId="5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4861-AC2F-4612-AFFD-C75D2B464BD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FCC4F-1A86-48C8-94A6-45A8C5C43194}" type="slidenum">
              <a:rPr lang="en-GB" smtClean="0"/>
              <a:t>‹#›</a:t>
            </a:fld>
            <a:endParaRPr lang="en-GB"/>
          </a:p>
        </p:txBody>
      </p:sp>
    </p:spTree>
    <p:extLst>
      <p:ext uri="{BB962C8B-B14F-4D97-AF65-F5344CB8AC3E}">
        <p14:creationId xmlns:p14="http://schemas.microsoft.com/office/powerpoint/2010/main" val="110817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45E580-2258-4123-9BC0-E0997249E0AC}" type="slidenum">
              <a:rPr lang="en-GB" smtClean="0"/>
              <a:t>1</a:t>
            </a:fld>
            <a:endParaRPr lang="en-GB"/>
          </a:p>
        </p:txBody>
      </p:sp>
    </p:spTree>
    <p:extLst>
      <p:ext uri="{BB962C8B-B14F-4D97-AF65-F5344CB8AC3E}">
        <p14:creationId xmlns:p14="http://schemas.microsoft.com/office/powerpoint/2010/main" val="382142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5B45E580-2258-4123-9BC0-E0997249E0AC}" type="slidenum">
              <a:rPr lang="en-GB" smtClean="0"/>
              <a:t>11</a:t>
            </a:fld>
            <a:endParaRPr lang="en-GB"/>
          </a:p>
        </p:txBody>
      </p:sp>
    </p:spTree>
    <p:extLst>
      <p:ext uri="{BB962C8B-B14F-4D97-AF65-F5344CB8AC3E}">
        <p14:creationId xmlns:p14="http://schemas.microsoft.com/office/powerpoint/2010/main" val="371943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12</a:t>
            </a:fld>
            <a:endParaRPr lang="en-GB"/>
          </a:p>
        </p:txBody>
      </p:sp>
    </p:spTree>
    <p:extLst>
      <p:ext uri="{BB962C8B-B14F-4D97-AF65-F5344CB8AC3E}">
        <p14:creationId xmlns:p14="http://schemas.microsoft.com/office/powerpoint/2010/main" val="1231135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13</a:t>
            </a:fld>
            <a:endParaRPr lang="en-GB"/>
          </a:p>
        </p:txBody>
      </p:sp>
    </p:spTree>
    <p:extLst>
      <p:ext uri="{BB962C8B-B14F-4D97-AF65-F5344CB8AC3E}">
        <p14:creationId xmlns:p14="http://schemas.microsoft.com/office/powerpoint/2010/main" val="44774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14</a:t>
            </a:fld>
            <a:endParaRPr lang="en-GB"/>
          </a:p>
        </p:txBody>
      </p:sp>
    </p:spTree>
    <p:extLst>
      <p:ext uri="{BB962C8B-B14F-4D97-AF65-F5344CB8AC3E}">
        <p14:creationId xmlns:p14="http://schemas.microsoft.com/office/powerpoint/2010/main" val="207480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15</a:t>
            </a:fld>
            <a:endParaRPr lang="en-GB"/>
          </a:p>
        </p:txBody>
      </p:sp>
    </p:spTree>
    <p:extLst>
      <p:ext uri="{BB962C8B-B14F-4D97-AF65-F5344CB8AC3E}">
        <p14:creationId xmlns:p14="http://schemas.microsoft.com/office/powerpoint/2010/main" val="365877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16</a:t>
            </a:fld>
            <a:endParaRPr lang="en-GB"/>
          </a:p>
        </p:txBody>
      </p:sp>
    </p:spTree>
    <p:extLst>
      <p:ext uri="{BB962C8B-B14F-4D97-AF65-F5344CB8AC3E}">
        <p14:creationId xmlns:p14="http://schemas.microsoft.com/office/powerpoint/2010/main" val="211186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17</a:t>
            </a:fld>
            <a:endParaRPr lang="en-GB"/>
          </a:p>
        </p:txBody>
      </p:sp>
    </p:spTree>
    <p:extLst>
      <p:ext uri="{BB962C8B-B14F-4D97-AF65-F5344CB8AC3E}">
        <p14:creationId xmlns:p14="http://schemas.microsoft.com/office/powerpoint/2010/main" val="2024211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18</a:t>
            </a:fld>
            <a:endParaRPr lang="en-GB"/>
          </a:p>
        </p:txBody>
      </p:sp>
    </p:spTree>
    <p:extLst>
      <p:ext uri="{BB962C8B-B14F-4D97-AF65-F5344CB8AC3E}">
        <p14:creationId xmlns:p14="http://schemas.microsoft.com/office/powerpoint/2010/main" val="1152778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Things that you may find useful </a:t>
            </a:r>
          </a:p>
        </p:txBody>
      </p:sp>
      <p:sp>
        <p:nvSpPr>
          <p:cNvPr id="4" name="Slide Number Placeholder 3"/>
          <p:cNvSpPr>
            <a:spLocks noGrp="1"/>
          </p:cNvSpPr>
          <p:nvPr>
            <p:ph type="sldNum" sz="quarter" idx="10"/>
          </p:nvPr>
        </p:nvSpPr>
        <p:spPr/>
        <p:txBody>
          <a:bodyPr/>
          <a:lstStyle/>
          <a:p>
            <a:fld id="{5B45E580-2258-4123-9BC0-E0997249E0AC}" type="slidenum">
              <a:rPr lang="en-GB" smtClean="0"/>
              <a:t>19</a:t>
            </a:fld>
            <a:endParaRPr lang="en-GB"/>
          </a:p>
        </p:txBody>
      </p:sp>
    </p:spTree>
    <p:extLst>
      <p:ext uri="{BB962C8B-B14F-4D97-AF65-F5344CB8AC3E}">
        <p14:creationId xmlns:p14="http://schemas.microsoft.com/office/powerpoint/2010/main" val="1213863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20</a:t>
            </a:fld>
            <a:endParaRPr lang="en-GB"/>
          </a:p>
        </p:txBody>
      </p:sp>
    </p:spTree>
    <p:extLst>
      <p:ext uri="{BB962C8B-B14F-4D97-AF65-F5344CB8AC3E}">
        <p14:creationId xmlns:p14="http://schemas.microsoft.com/office/powerpoint/2010/main" val="380348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a:t>
            </a:fld>
            <a:endParaRPr lang="en-GB"/>
          </a:p>
        </p:txBody>
      </p:sp>
    </p:spTree>
    <p:extLst>
      <p:ext uri="{BB962C8B-B14F-4D97-AF65-F5344CB8AC3E}">
        <p14:creationId xmlns:p14="http://schemas.microsoft.com/office/powerpoint/2010/main" val="246988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21</a:t>
            </a:fld>
            <a:endParaRPr lang="en-GB"/>
          </a:p>
        </p:txBody>
      </p:sp>
    </p:spTree>
    <p:extLst>
      <p:ext uri="{BB962C8B-B14F-4D97-AF65-F5344CB8AC3E}">
        <p14:creationId xmlns:p14="http://schemas.microsoft.com/office/powerpoint/2010/main" val="243134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22</a:t>
            </a:fld>
            <a:endParaRPr lang="en-GB"/>
          </a:p>
        </p:txBody>
      </p:sp>
    </p:spTree>
    <p:extLst>
      <p:ext uri="{BB962C8B-B14F-4D97-AF65-F5344CB8AC3E}">
        <p14:creationId xmlns:p14="http://schemas.microsoft.com/office/powerpoint/2010/main" val="2302683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5B45E580-2258-4123-9BC0-E0997249E0AC}" type="slidenum">
              <a:rPr lang="en-GB" smtClean="0"/>
              <a:t>23</a:t>
            </a:fld>
            <a:endParaRPr lang="en-GB"/>
          </a:p>
        </p:txBody>
      </p:sp>
    </p:spTree>
    <p:extLst>
      <p:ext uri="{BB962C8B-B14F-4D97-AF65-F5344CB8AC3E}">
        <p14:creationId xmlns:p14="http://schemas.microsoft.com/office/powerpoint/2010/main" val="3739655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24</a:t>
            </a:fld>
            <a:endParaRPr lang="en-GB"/>
          </a:p>
        </p:txBody>
      </p:sp>
    </p:spTree>
    <p:extLst>
      <p:ext uri="{BB962C8B-B14F-4D97-AF65-F5344CB8AC3E}">
        <p14:creationId xmlns:p14="http://schemas.microsoft.com/office/powerpoint/2010/main" val="3423485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25</a:t>
            </a:fld>
            <a:endParaRPr lang="en-GB"/>
          </a:p>
        </p:txBody>
      </p:sp>
    </p:spTree>
    <p:extLst>
      <p:ext uri="{BB962C8B-B14F-4D97-AF65-F5344CB8AC3E}">
        <p14:creationId xmlns:p14="http://schemas.microsoft.com/office/powerpoint/2010/main" val="104026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26</a:t>
            </a:fld>
            <a:endParaRPr lang="en-GB"/>
          </a:p>
        </p:txBody>
      </p:sp>
    </p:spTree>
    <p:extLst>
      <p:ext uri="{BB962C8B-B14F-4D97-AF65-F5344CB8AC3E}">
        <p14:creationId xmlns:p14="http://schemas.microsoft.com/office/powerpoint/2010/main" val="126226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GB" dirty="0"/>
              <a:t>PG</a:t>
            </a:r>
            <a:endParaRPr dirty="0"/>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0656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28</a:t>
            </a:fld>
            <a:endParaRPr lang="en-GB"/>
          </a:p>
        </p:txBody>
      </p:sp>
    </p:spTree>
    <p:extLst>
      <p:ext uri="{BB962C8B-B14F-4D97-AF65-F5344CB8AC3E}">
        <p14:creationId xmlns:p14="http://schemas.microsoft.com/office/powerpoint/2010/main" val="3272944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5"/>
          </p:nvPr>
        </p:nvSpPr>
        <p:spPr/>
        <p:txBody>
          <a:bodyPr/>
          <a:lstStyle/>
          <a:p>
            <a:fld id="{22AFCC4F-1A86-48C8-94A6-45A8C5C43194}" type="slidenum">
              <a:rPr lang="en-GB" smtClean="0"/>
              <a:t>29</a:t>
            </a:fld>
            <a:endParaRPr lang="en-GB"/>
          </a:p>
        </p:txBody>
      </p:sp>
    </p:spTree>
    <p:extLst>
      <p:ext uri="{BB962C8B-B14F-4D97-AF65-F5344CB8AC3E}">
        <p14:creationId xmlns:p14="http://schemas.microsoft.com/office/powerpoint/2010/main" val="3870209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5B45E580-2258-4123-9BC0-E0997249E0AC}" type="slidenum">
              <a:rPr lang="en-GB" smtClean="0"/>
              <a:t>30</a:t>
            </a:fld>
            <a:endParaRPr lang="en-GB"/>
          </a:p>
        </p:txBody>
      </p:sp>
    </p:spTree>
    <p:extLst>
      <p:ext uri="{BB962C8B-B14F-4D97-AF65-F5344CB8AC3E}">
        <p14:creationId xmlns:p14="http://schemas.microsoft.com/office/powerpoint/2010/main" val="3481243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a:t>
            </a:fld>
            <a:endParaRPr lang="en-GB"/>
          </a:p>
        </p:txBody>
      </p:sp>
    </p:spTree>
    <p:extLst>
      <p:ext uri="{BB962C8B-B14F-4D97-AF65-F5344CB8AC3E}">
        <p14:creationId xmlns:p14="http://schemas.microsoft.com/office/powerpoint/2010/main" val="2889701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PG</a:t>
            </a:r>
          </a:p>
        </p:txBody>
      </p:sp>
      <p:sp>
        <p:nvSpPr>
          <p:cNvPr id="4" name="Slide Number Placeholder 3"/>
          <p:cNvSpPr>
            <a:spLocks noGrp="1"/>
          </p:cNvSpPr>
          <p:nvPr>
            <p:ph type="sldNum" sz="quarter" idx="5"/>
          </p:nvPr>
        </p:nvSpPr>
        <p:spPr/>
        <p:txBody>
          <a:bodyPr/>
          <a:lstStyle/>
          <a:p>
            <a:fld id="{5B45E580-2258-4123-9BC0-E0997249E0AC}" type="slidenum">
              <a:rPr lang="en-GB" smtClean="0"/>
              <a:t>31</a:t>
            </a:fld>
            <a:endParaRPr lang="en-GB"/>
          </a:p>
        </p:txBody>
      </p:sp>
    </p:spTree>
    <p:extLst>
      <p:ext uri="{BB962C8B-B14F-4D97-AF65-F5344CB8AC3E}">
        <p14:creationId xmlns:p14="http://schemas.microsoft.com/office/powerpoint/2010/main" val="10275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5B45E580-2258-4123-9BC0-E0997249E0AC}" type="slidenum">
              <a:rPr lang="en-GB" smtClean="0"/>
              <a:t>32</a:t>
            </a:fld>
            <a:endParaRPr lang="en-GB"/>
          </a:p>
        </p:txBody>
      </p:sp>
    </p:spTree>
    <p:extLst>
      <p:ext uri="{BB962C8B-B14F-4D97-AF65-F5344CB8AC3E}">
        <p14:creationId xmlns:p14="http://schemas.microsoft.com/office/powerpoint/2010/main" val="3098284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33</a:t>
            </a:fld>
            <a:endParaRPr lang="en-GB"/>
          </a:p>
        </p:txBody>
      </p:sp>
    </p:spTree>
    <p:extLst>
      <p:ext uri="{BB962C8B-B14F-4D97-AF65-F5344CB8AC3E}">
        <p14:creationId xmlns:p14="http://schemas.microsoft.com/office/powerpoint/2010/main" val="2105069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34</a:t>
            </a:fld>
            <a:endParaRPr lang="en-GB"/>
          </a:p>
        </p:txBody>
      </p:sp>
    </p:spTree>
    <p:extLst>
      <p:ext uri="{BB962C8B-B14F-4D97-AF65-F5344CB8AC3E}">
        <p14:creationId xmlns:p14="http://schemas.microsoft.com/office/powerpoint/2010/main" val="530062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35</a:t>
            </a:fld>
            <a:endParaRPr lang="en-GB"/>
          </a:p>
        </p:txBody>
      </p:sp>
    </p:spTree>
    <p:extLst>
      <p:ext uri="{BB962C8B-B14F-4D97-AF65-F5344CB8AC3E}">
        <p14:creationId xmlns:p14="http://schemas.microsoft.com/office/powerpoint/2010/main" val="699539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Getting</a:t>
            </a:r>
            <a:r>
              <a:rPr lang="en-GB" baseline="0" dirty="0"/>
              <a:t> students to see the need to shift from dependent to responsible.  Not an instantaneous process but one that needs practice.</a:t>
            </a:r>
            <a:endParaRPr lang="en-GB" dirty="0"/>
          </a:p>
        </p:txBody>
      </p:sp>
      <p:sp>
        <p:nvSpPr>
          <p:cNvPr id="4" name="Slide Number Placeholder 3"/>
          <p:cNvSpPr>
            <a:spLocks noGrp="1"/>
          </p:cNvSpPr>
          <p:nvPr>
            <p:ph type="sldNum" sz="quarter" idx="10"/>
          </p:nvPr>
        </p:nvSpPr>
        <p:spPr/>
        <p:txBody>
          <a:bodyPr/>
          <a:lstStyle/>
          <a:p>
            <a:fld id="{5B45E580-2258-4123-9BC0-E0997249E0AC}" type="slidenum">
              <a:rPr lang="en-GB" smtClean="0"/>
              <a:t>36</a:t>
            </a:fld>
            <a:endParaRPr lang="en-GB"/>
          </a:p>
        </p:txBody>
      </p:sp>
    </p:spTree>
    <p:extLst>
      <p:ext uri="{BB962C8B-B14F-4D97-AF65-F5344CB8AC3E}">
        <p14:creationId xmlns:p14="http://schemas.microsoft.com/office/powerpoint/2010/main" val="2937436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Things that you may find useful </a:t>
            </a:r>
          </a:p>
        </p:txBody>
      </p:sp>
      <p:sp>
        <p:nvSpPr>
          <p:cNvPr id="4" name="Slide Number Placeholder 3"/>
          <p:cNvSpPr>
            <a:spLocks noGrp="1"/>
          </p:cNvSpPr>
          <p:nvPr>
            <p:ph type="sldNum" sz="quarter" idx="10"/>
          </p:nvPr>
        </p:nvSpPr>
        <p:spPr/>
        <p:txBody>
          <a:bodyPr/>
          <a:lstStyle/>
          <a:p>
            <a:fld id="{5B45E580-2258-4123-9BC0-E0997249E0AC}" type="slidenum">
              <a:rPr lang="en-GB" smtClean="0"/>
              <a:t>37</a:t>
            </a:fld>
            <a:endParaRPr lang="en-GB"/>
          </a:p>
        </p:txBody>
      </p:sp>
    </p:spTree>
    <p:extLst>
      <p:ext uri="{BB962C8B-B14F-4D97-AF65-F5344CB8AC3E}">
        <p14:creationId xmlns:p14="http://schemas.microsoft.com/office/powerpoint/2010/main" val="43341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 + KLI</a:t>
            </a:r>
          </a:p>
          <a:p>
            <a:r>
              <a:rPr lang="en-GB" dirty="0"/>
              <a:t>Focus on points 2, 5, 6, 7, 9</a:t>
            </a:r>
          </a:p>
        </p:txBody>
      </p:sp>
      <p:sp>
        <p:nvSpPr>
          <p:cNvPr id="4" name="Slide Number Placeholder 3"/>
          <p:cNvSpPr>
            <a:spLocks noGrp="1"/>
          </p:cNvSpPr>
          <p:nvPr>
            <p:ph type="sldNum" sz="quarter" idx="10"/>
          </p:nvPr>
        </p:nvSpPr>
        <p:spPr/>
        <p:txBody>
          <a:bodyPr/>
          <a:lstStyle/>
          <a:p>
            <a:fld id="{22AFCC4F-1A86-48C8-94A6-45A8C5C43194}" type="slidenum">
              <a:rPr lang="en-GB" smtClean="0"/>
              <a:t>38</a:t>
            </a:fld>
            <a:endParaRPr lang="en-GB"/>
          </a:p>
        </p:txBody>
      </p:sp>
    </p:spTree>
    <p:extLst>
      <p:ext uri="{BB962C8B-B14F-4D97-AF65-F5344CB8AC3E}">
        <p14:creationId xmlns:p14="http://schemas.microsoft.com/office/powerpoint/2010/main" val="323272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Things that you may find useful </a:t>
            </a:r>
          </a:p>
        </p:txBody>
      </p:sp>
      <p:sp>
        <p:nvSpPr>
          <p:cNvPr id="4" name="Slide Number Placeholder 3"/>
          <p:cNvSpPr>
            <a:spLocks noGrp="1"/>
          </p:cNvSpPr>
          <p:nvPr>
            <p:ph type="sldNum" sz="quarter" idx="10"/>
          </p:nvPr>
        </p:nvSpPr>
        <p:spPr/>
        <p:txBody>
          <a:bodyPr/>
          <a:lstStyle/>
          <a:p>
            <a:fld id="{5B45E580-2258-4123-9BC0-E0997249E0AC}" type="slidenum">
              <a:rPr lang="en-GB" smtClean="0"/>
              <a:t>39</a:t>
            </a:fld>
            <a:endParaRPr lang="en-GB"/>
          </a:p>
        </p:txBody>
      </p:sp>
    </p:spTree>
    <p:extLst>
      <p:ext uri="{BB962C8B-B14F-4D97-AF65-F5344CB8AC3E}">
        <p14:creationId xmlns:p14="http://schemas.microsoft.com/office/powerpoint/2010/main" val="3332329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40</a:t>
            </a:fld>
            <a:endParaRPr lang="en-GB"/>
          </a:p>
        </p:txBody>
      </p:sp>
    </p:spTree>
    <p:extLst>
      <p:ext uri="{BB962C8B-B14F-4D97-AF65-F5344CB8AC3E}">
        <p14:creationId xmlns:p14="http://schemas.microsoft.com/office/powerpoint/2010/main" val="143559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5</a:t>
            </a:fld>
            <a:endParaRPr lang="en-GB"/>
          </a:p>
        </p:txBody>
      </p:sp>
    </p:spTree>
    <p:extLst>
      <p:ext uri="{BB962C8B-B14F-4D97-AF65-F5344CB8AC3E}">
        <p14:creationId xmlns:p14="http://schemas.microsoft.com/office/powerpoint/2010/main" val="2555873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41</a:t>
            </a:fld>
            <a:endParaRPr lang="en-GB"/>
          </a:p>
        </p:txBody>
      </p:sp>
    </p:spTree>
    <p:extLst>
      <p:ext uri="{BB962C8B-B14F-4D97-AF65-F5344CB8AC3E}">
        <p14:creationId xmlns:p14="http://schemas.microsoft.com/office/powerpoint/2010/main" val="2659964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42</a:t>
            </a:fld>
            <a:endParaRPr lang="en-GB"/>
          </a:p>
        </p:txBody>
      </p:sp>
    </p:spTree>
    <p:extLst>
      <p:ext uri="{BB962C8B-B14F-4D97-AF65-F5344CB8AC3E}">
        <p14:creationId xmlns:p14="http://schemas.microsoft.com/office/powerpoint/2010/main" val="354019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43</a:t>
            </a:fld>
            <a:endParaRPr lang="en-GB"/>
          </a:p>
        </p:txBody>
      </p:sp>
    </p:spTree>
    <p:extLst>
      <p:ext uri="{BB962C8B-B14F-4D97-AF65-F5344CB8AC3E}">
        <p14:creationId xmlns:p14="http://schemas.microsoft.com/office/powerpoint/2010/main" val="2513882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44</a:t>
            </a:fld>
            <a:endParaRPr lang="en-GB"/>
          </a:p>
        </p:txBody>
      </p:sp>
    </p:spTree>
    <p:extLst>
      <p:ext uri="{BB962C8B-B14F-4D97-AF65-F5344CB8AC3E}">
        <p14:creationId xmlns:p14="http://schemas.microsoft.com/office/powerpoint/2010/main" val="353004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45</a:t>
            </a:fld>
            <a:endParaRPr lang="en-GB"/>
          </a:p>
        </p:txBody>
      </p:sp>
    </p:spTree>
    <p:extLst>
      <p:ext uri="{BB962C8B-B14F-4D97-AF65-F5344CB8AC3E}">
        <p14:creationId xmlns:p14="http://schemas.microsoft.com/office/powerpoint/2010/main" val="1170601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5"/>
          </p:nvPr>
        </p:nvSpPr>
        <p:spPr/>
        <p:txBody>
          <a:bodyPr/>
          <a:lstStyle/>
          <a:p>
            <a:fld id="{22AFCC4F-1A86-48C8-94A6-45A8C5C43194}" type="slidenum">
              <a:rPr lang="en-GB" smtClean="0"/>
              <a:t>46</a:t>
            </a:fld>
            <a:endParaRPr lang="en-GB"/>
          </a:p>
        </p:txBody>
      </p:sp>
    </p:spTree>
    <p:extLst>
      <p:ext uri="{BB962C8B-B14F-4D97-AF65-F5344CB8AC3E}">
        <p14:creationId xmlns:p14="http://schemas.microsoft.com/office/powerpoint/2010/main" val="2614800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47</a:t>
            </a:fld>
            <a:endParaRPr lang="en-GB"/>
          </a:p>
        </p:txBody>
      </p:sp>
    </p:spTree>
    <p:extLst>
      <p:ext uri="{BB962C8B-B14F-4D97-AF65-F5344CB8AC3E}">
        <p14:creationId xmlns:p14="http://schemas.microsoft.com/office/powerpoint/2010/main" val="2183375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48</a:t>
            </a:fld>
            <a:endParaRPr lang="en-GB"/>
          </a:p>
        </p:txBody>
      </p:sp>
    </p:spTree>
    <p:extLst>
      <p:ext uri="{BB962C8B-B14F-4D97-AF65-F5344CB8AC3E}">
        <p14:creationId xmlns:p14="http://schemas.microsoft.com/office/powerpoint/2010/main" val="3984768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49</a:t>
            </a:fld>
            <a:endParaRPr lang="en-GB"/>
          </a:p>
        </p:txBody>
      </p:sp>
    </p:spTree>
    <p:extLst>
      <p:ext uri="{BB962C8B-B14F-4D97-AF65-F5344CB8AC3E}">
        <p14:creationId xmlns:p14="http://schemas.microsoft.com/office/powerpoint/2010/main" val="41226753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50</a:t>
            </a:fld>
            <a:endParaRPr lang="en-GB"/>
          </a:p>
        </p:txBody>
      </p:sp>
    </p:spTree>
    <p:extLst>
      <p:ext uri="{BB962C8B-B14F-4D97-AF65-F5344CB8AC3E}">
        <p14:creationId xmlns:p14="http://schemas.microsoft.com/office/powerpoint/2010/main" val="359968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5B45E580-2258-4123-9BC0-E0997249E0AC}" type="slidenum">
              <a:rPr lang="en-GB" smtClean="0"/>
              <a:t>6</a:t>
            </a:fld>
            <a:endParaRPr lang="en-GB"/>
          </a:p>
        </p:txBody>
      </p:sp>
    </p:spTree>
    <p:extLst>
      <p:ext uri="{BB962C8B-B14F-4D97-AF65-F5344CB8AC3E}">
        <p14:creationId xmlns:p14="http://schemas.microsoft.com/office/powerpoint/2010/main" val="2687975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7</a:t>
            </a:fld>
            <a:endParaRPr lang="en-GB"/>
          </a:p>
        </p:txBody>
      </p:sp>
    </p:spTree>
    <p:extLst>
      <p:ext uri="{BB962C8B-B14F-4D97-AF65-F5344CB8AC3E}">
        <p14:creationId xmlns:p14="http://schemas.microsoft.com/office/powerpoint/2010/main" val="43997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8</a:t>
            </a:fld>
            <a:endParaRPr lang="en-GB"/>
          </a:p>
        </p:txBody>
      </p:sp>
    </p:spTree>
    <p:extLst>
      <p:ext uri="{BB962C8B-B14F-4D97-AF65-F5344CB8AC3E}">
        <p14:creationId xmlns:p14="http://schemas.microsoft.com/office/powerpoint/2010/main" val="187177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22AFCC4F-1A86-48C8-94A6-45A8C5C43194}" type="slidenum">
              <a:rPr lang="en-GB" smtClean="0"/>
              <a:t>9</a:t>
            </a:fld>
            <a:endParaRPr lang="en-GB"/>
          </a:p>
        </p:txBody>
      </p:sp>
    </p:spTree>
    <p:extLst>
      <p:ext uri="{BB962C8B-B14F-4D97-AF65-F5344CB8AC3E}">
        <p14:creationId xmlns:p14="http://schemas.microsoft.com/office/powerpoint/2010/main" val="1134379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10</a:t>
            </a:fld>
            <a:endParaRPr lang="en-GB"/>
          </a:p>
        </p:txBody>
      </p:sp>
    </p:spTree>
    <p:extLst>
      <p:ext uri="{BB962C8B-B14F-4D97-AF65-F5344CB8AC3E}">
        <p14:creationId xmlns:p14="http://schemas.microsoft.com/office/powerpoint/2010/main" val="24186770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ight Triangle 3"/>
          <p:cNvSpPr/>
          <p:nvPr userDrawn="1"/>
        </p:nvSpPr>
        <p:spPr>
          <a:xfrm>
            <a:off x="0" y="2320252"/>
            <a:ext cx="5364087" cy="411626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4866102"/>
              <a:gd name="connsiteY0" fmla="*/ 4210050 h 4210050"/>
              <a:gd name="connsiteX1" fmla="*/ 0 w 4866102"/>
              <a:gd name="connsiteY1" fmla="*/ 0 h 4210050"/>
              <a:gd name="connsiteX2" fmla="*/ 4866102 w 4866102"/>
              <a:gd name="connsiteY2" fmla="*/ 4210050 h 4210050"/>
              <a:gd name="connsiteX3" fmla="*/ 0 w 4866102"/>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4866102" h="4210050">
                <a:moveTo>
                  <a:pt x="0" y="4210050"/>
                </a:moveTo>
                <a:lnTo>
                  <a:pt x="0" y="0"/>
                </a:lnTo>
                <a:lnTo>
                  <a:pt x="4866102" y="4210050"/>
                </a:lnTo>
                <a:lnTo>
                  <a:pt x="0" y="421005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a:off x="-2380" y="-265988"/>
            <a:ext cx="9146380" cy="670250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848" y1="51051" x2="2848" y2="51051"/>
                        <a14:foregroundMark x1="13483" y1="49349" x2="13483" y2="49349"/>
                        <a14:foregroundMark x1="25408" y1="52152" x2="25408" y2="52152"/>
                        <a14:foregroundMark x1="43297" y1="50501" x2="43297" y2="50501"/>
                        <a14:foregroundMark x1="50095" y1="49349" x2="50095" y2="49349"/>
                        <a14:foregroundMark x1="2431" y1="76276" x2="2431" y2="76276"/>
                        <a14:foregroundMark x1="14774" y1="74024" x2="14774" y2="74024"/>
                        <a14:foregroundMark x1="26244" y1="74024" x2="26244" y2="74024"/>
                        <a14:foregroundMark x1="39461" y1="70120" x2="39461" y2="70120"/>
                        <a14:foregroundMark x1="51804" y1="70120" x2="51804" y2="70120"/>
                        <a14:foregroundMark x1="1177" y1="90340" x2="1177" y2="90340"/>
                        <a14:foregroundMark x1="5811" y1="88939" x2="5811" y2="88939"/>
                        <a14:foregroundMark x1="10406" y1="89640" x2="10406" y2="89640"/>
                        <a14:foregroundMark x1="15382" y1="90140" x2="15382" y2="90140"/>
                        <a14:foregroundMark x1="18914" y1="89189" x2="18914" y2="89189"/>
                        <a14:foregroundMark x1="23889" y1="88739" x2="23889" y2="88739"/>
                        <a14:foregroundMark x1="31523" y1="88488" x2="31523" y2="88488"/>
                        <a14:foregroundMark x1="36308" y1="88939" x2="36308" y2="88939"/>
                        <a14:foregroundMark x1="39499" y1="90340" x2="39499" y2="90340"/>
                        <a14:foregroundMark x1="46411" y1="88739" x2="46411" y2="88739"/>
                        <a14:foregroundMark x1="51196" y1="88739" x2="51196" y2="88739"/>
                        <a14:foregroundMark x1="55108" y1="88939" x2="55108" y2="88939"/>
                        <a14:backgroundMark x1="29396" y1="52503" x2="29396" y2="52503"/>
                        <a14:backgroundMark x1="5963" y1="72823" x2="5963" y2="72823"/>
                        <a14:backgroundMark x1="29016" y1="76076" x2="29016" y2="76076"/>
                        <a14:backgroundMark x1="24763" y1="90591" x2="24763" y2="90591"/>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90166" y="404664"/>
            <a:ext cx="3580644" cy="2717101"/>
          </a:xfrm>
          <a:prstGeom prst="rect">
            <a:avLst/>
          </a:prstGeom>
        </p:spPr>
      </p:pic>
      <p:sp>
        <p:nvSpPr>
          <p:cNvPr id="4" name="Date Placeholder 3"/>
          <p:cNvSpPr>
            <a:spLocks noGrp="1"/>
          </p:cNvSpPr>
          <p:nvPr>
            <p:ph type="dt" sz="half" idx="10"/>
          </p:nvPr>
        </p:nvSpPr>
        <p:spPr>
          <a:xfrm>
            <a:off x="7596336" y="222101"/>
            <a:ext cx="1440160" cy="365125"/>
          </a:xfrm>
        </p:spPr>
        <p:txBody>
          <a:bodyPr/>
          <a:lstStyle/>
          <a:p>
            <a:fld id="{BF286024-84C3-480B-B2D8-75E98C8A2C8F}" type="datetimeFigureOut">
              <a:rPr lang="en-GB" smtClean="0"/>
              <a:t>09/09/2022</a:t>
            </a:fld>
            <a:endParaRPr lang="en-GB" dirty="0"/>
          </a:p>
        </p:txBody>
      </p:sp>
      <p:sp>
        <p:nvSpPr>
          <p:cNvPr id="23" name="Title 1"/>
          <p:cNvSpPr>
            <a:spLocks noGrp="1"/>
          </p:cNvSpPr>
          <p:nvPr>
            <p:ph type="title"/>
          </p:nvPr>
        </p:nvSpPr>
        <p:spPr>
          <a:xfrm>
            <a:off x="2987824" y="4293095"/>
            <a:ext cx="5939524" cy="1389207"/>
          </a:xfrm>
        </p:spPr>
        <p:txBody>
          <a:bodyPr anchor="t">
            <a:normAutofit/>
          </a:bodyPr>
          <a:lstStyle>
            <a:lvl1pPr algn="l">
              <a:defRPr sz="4000" b="1" cap="all">
                <a:solidFill>
                  <a:schemeClr val="bg1"/>
                </a:solidFill>
              </a:defRPr>
            </a:lvl1pPr>
          </a:lstStyle>
          <a:p>
            <a:r>
              <a:rPr lang="en-US"/>
              <a:t>Click to edit Master title style</a:t>
            </a:r>
            <a:endParaRPr lang="en-GB" dirty="0"/>
          </a:p>
        </p:txBody>
      </p:sp>
      <p:sp>
        <p:nvSpPr>
          <p:cNvPr id="24" name="Text Placeholder 2"/>
          <p:cNvSpPr>
            <a:spLocks noGrp="1"/>
          </p:cNvSpPr>
          <p:nvPr>
            <p:ph type="body" idx="1"/>
          </p:nvPr>
        </p:nvSpPr>
        <p:spPr>
          <a:xfrm>
            <a:off x="2987824" y="5517232"/>
            <a:ext cx="5939524" cy="432048"/>
          </a:xfrm>
        </p:spPr>
        <p:txBody>
          <a:bodyPr anchor="b">
            <a:normAutofit/>
          </a:bodyPr>
          <a:lstStyle>
            <a:lvl1pPr marL="0" indent="0">
              <a:buNone/>
              <a:defRPr sz="24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 name="Rectangle 9"/>
          <p:cNvSpPr/>
          <p:nvPr userDrawn="1"/>
        </p:nvSpPr>
        <p:spPr>
          <a:xfrm>
            <a:off x="316956" y="13649260"/>
            <a:ext cx="9146380" cy="4046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8"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5"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6"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7"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8"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9"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30"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31" name="Isosceles Triangle 16"/>
          <p:cNvSpPr>
            <a:spLocks noChangeArrowheads="1"/>
          </p:cNvSpPr>
          <p:nvPr userDrawn="1"/>
        </p:nvSpPr>
        <p:spPr bwMode="auto">
          <a:xfrm rot="10800000">
            <a:off x="60388" y="6486288"/>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05937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ENDURANC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3"/>
          <a:stretch>
            <a:fillRect/>
          </a:stretch>
        </p:blipFill>
        <p:spPr>
          <a:xfrm>
            <a:off x="5148064" y="2420887"/>
            <a:ext cx="3663750" cy="3569091"/>
          </a:xfrm>
          <a:prstGeom prst="rect">
            <a:avLst/>
          </a:prstGeom>
        </p:spPr>
      </p:pic>
    </p:spTree>
    <p:extLst>
      <p:ext uri="{BB962C8B-B14F-4D97-AF65-F5344CB8AC3E}">
        <p14:creationId xmlns:p14="http://schemas.microsoft.com/office/powerpoint/2010/main" val="22513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VERSATILIT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57664" y="2437364"/>
            <a:ext cx="3629919" cy="3536135"/>
          </a:xfrm>
          <a:prstGeom prst="rect">
            <a:avLst/>
          </a:prstGeom>
        </p:spPr>
      </p:pic>
    </p:spTree>
    <p:extLst>
      <p:ext uri="{BB962C8B-B14F-4D97-AF65-F5344CB8AC3E}">
        <p14:creationId xmlns:p14="http://schemas.microsoft.com/office/powerpoint/2010/main" val="85839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EXCELLENC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p:cNvPicPr>
            <a:picLocks noChangeAspect="1"/>
          </p:cNvPicPr>
          <p:nvPr userDrawn="1"/>
        </p:nvPicPr>
        <p:blipFill>
          <a:blip r:embed="rId3"/>
          <a:stretch>
            <a:fillRect/>
          </a:stretch>
        </p:blipFill>
        <p:spPr>
          <a:xfrm>
            <a:off x="5148064" y="2433033"/>
            <a:ext cx="3620387" cy="3540466"/>
          </a:xfrm>
          <a:prstGeom prst="rect">
            <a:avLst/>
          </a:prstGeom>
        </p:spPr>
      </p:pic>
    </p:spTree>
    <p:extLst>
      <p:ext uri="{BB962C8B-B14F-4D97-AF65-F5344CB8AC3E}">
        <p14:creationId xmlns:p14="http://schemas.microsoft.com/office/powerpoint/2010/main" val="157841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Freeform 8"/>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42655"/>
            <a:ext cx="6563072"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2060"/>
                </a:solidFill>
              </a:defRPr>
            </a:lvl1pPr>
            <a:lvl2pPr>
              <a:defRPr sz="2400">
                <a:solidFill>
                  <a:srgbClr val="00B0F0"/>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D0D63"/>
                </a:solidFill>
              </a:defRPr>
            </a:lvl1pPr>
            <a:lvl2pPr>
              <a:defRPr sz="2400">
                <a:solidFill>
                  <a:srgbClr val="00B0F0"/>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5"/>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421829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 name="Freeform 10"/>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6563072"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a:solidFill>
            <a:srgbClr val="0070C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solidFill>
              </a:defRPr>
            </a:lvl1pPr>
            <a:lvl2pPr>
              <a:defRPr sz="2000">
                <a:solidFill>
                  <a:srgbClr val="00B0F0"/>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a:solidFill>
            <a:srgbClr val="0070C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solidFill>
              </a:defRPr>
            </a:lvl1pPr>
            <a:lvl2pPr>
              <a:defRPr sz="2000">
                <a:solidFill>
                  <a:srgbClr val="00B0F0"/>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5"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7"/>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8"/>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4"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19000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Freeform 6"/>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6857628" cy="1143000"/>
          </a:xfrm>
        </p:spPr>
        <p:txBody>
          <a:bodyPr/>
          <a:lstStyle>
            <a:lvl1pPr>
              <a:defRPr>
                <a:solidFill>
                  <a:schemeClr val="bg1"/>
                </a:solidFill>
              </a:defRPr>
            </a:lvl1pPr>
          </a:lstStyle>
          <a:p>
            <a:r>
              <a:rPr lang="en-US"/>
              <a:t>Click to edit Master title style</a:t>
            </a:r>
            <a:endParaRPr lang="en-GB" dirty="0"/>
          </a:p>
        </p:txBody>
      </p:sp>
      <p:pic>
        <p:nvPicPr>
          <p:cNvPr id="9"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3"/>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4"/>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47381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 ACHIEVE">
    <p:spTree>
      <p:nvGrpSpPr>
        <p:cNvPr id="1" name=""/>
        <p:cNvGrpSpPr/>
        <p:nvPr/>
      </p:nvGrpSpPr>
      <p:grpSpPr>
        <a:xfrm>
          <a:off x="0" y="0"/>
          <a:ext cx="0" cy="0"/>
          <a:chOff x="0" y="0"/>
          <a:chExt cx="0" cy="0"/>
        </a:xfrm>
      </p:grpSpPr>
      <p:sp>
        <p:nvSpPr>
          <p:cNvPr id="6" name="Freeform 5"/>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Freeform 6"/>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5495828" cy="1143000"/>
          </a:xfrm>
        </p:spPr>
        <p:txBody>
          <a:bodyPr/>
          <a:lstStyle>
            <a:lvl1pPr>
              <a:defRPr>
                <a:solidFill>
                  <a:schemeClr val="bg1"/>
                </a:solidFill>
              </a:defRPr>
            </a:lvl1pPr>
          </a:lstStyle>
          <a:p>
            <a:r>
              <a:rPr lang="en-US"/>
              <a:t>Click to edit Master title style</a:t>
            </a:r>
            <a:endParaRPr lang="en-GB" dirty="0"/>
          </a:p>
        </p:txBody>
      </p:sp>
      <p:pic>
        <p:nvPicPr>
          <p:cNvPr id="9"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3"/>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4"/>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grpSp>
        <p:nvGrpSpPr>
          <p:cNvPr id="3" name="Group 2"/>
          <p:cNvGrpSpPr/>
          <p:nvPr userDrawn="1"/>
        </p:nvGrpSpPr>
        <p:grpSpPr>
          <a:xfrm>
            <a:off x="7805295" y="96961"/>
            <a:ext cx="1229793" cy="1206416"/>
            <a:chOff x="5076056" y="2348880"/>
            <a:chExt cx="3788022" cy="3716014"/>
          </a:xfrm>
        </p:grpSpPr>
        <p:sp>
          <p:nvSpPr>
            <p:cNvPr id="21" name="Heptagon 20"/>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2" name="Picture 21"/>
            <p:cNvPicPr>
              <a:picLocks noChangeAspect="1"/>
            </p:cNvPicPr>
            <p:nvPr userDrawn="1"/>
          </p:nvPicPr>
          <p:blipFill>
            <a:blip r:embed="rId3"/>
            <a:stretch>
              <a:fillRect/>
            </a:stretch>
          </p:blipFill>
          <p:spPr>
            <a:xfrm>
              <a:off x="5148064" y="2397709"/>
              <a:ext cx="3657204" cy="3576160"/>
            </a:xfrm>
            <a:prstGeom prst="rect">
              <a:avLst/>
            </a:prstGeom>
          </p:spPr>
        </p:pic>
      </p:grpSp>
    </p:spTree>
    <p:extLst>
      <p:ext uri="{BB962C8B-B14F-4D97-AF65-F5344CB8AC3E}">
        <p14:creationId xmlns:p14="http://schemas.microsoft.com/office/powerpoint/2010/main" val="841883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7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userDrawn="1"/>
        </p:nvSpPr>
        <p:spPr>
          <a:xfrm rot="16200000">
            <a:off x="-247089" y="2623214"/>
            <a:ext cx="4032443" cy="358951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061" h="1820717">
                <a:moveTo>
                  <a:pt x="2382" y="1820717"/>
                </a:moveTo>
                <a:lnTo>
                  <a:pt x="0" y="13349"/>
                </a:lnTo>
                <a:lnTo>
                  <a:pt x="1308411" y="0"/>
                </a:lnTo>
                <a:lnTo>
                  <a:pt x="2617061" y="1812890"/>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Freeform 8"/>
          <p:cNvSpPr/>
          <p:nvPr userDrawn="1"/>
        </p:nvSpPr>
        <p:spPr>
          <a:xfrm rot="16200000">
            <a:off x="-986658" y="515498"/>
            <a:ext cx="5517238" cy="358385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0" y="273050"/>
            <a:ext cx="3008313" cy="1162050"/>
          </a:xfrm>
        </p:spPr>
        <p:txBody>
          <a:bodyPr anchor="b"/>
          <a:lstStyle>
            <a:lvl1pPr algn="l">
              <a:defRPr sz="2000" b="1">
                <a:solidFill>
                  <a:schemeClr val="bg1"/>
                </a:solidFill>
              </a:defRPr>
            </a:lvl1pPr>
          </a:lstStyle>
          <a:p>
            <a:r>
              <a:rPr lang="en-US"/>
              <a:t>Click to edit Master title style</a:t>
            </a:r>
            <a:endParaRPr lang="en-GB" dirty="0"/>
          </a:p>
        </p:txBody>
      </p:sp>
      <p:sp>
        <p:nvSpPr>
          <p:cNvPr id="3" name="Content Placeholder 2"/>
          <p:cNvSpPr>
            <a:spLocks noGrp="1"/>
          </p:cNvSpPr>
          <p:nvPr userDrawn="1">
            <p:ph idx="1"/>
          </p:nvPr>
        </p:nvSpPr>
        <p:spPr>
          <a:xfrm>
            <a:off x="3575050" y="273050"/>
            <a:ext cx="5111750" cy="5853113"/>
          </a:xfrm>
        </p:spPr>
        <p:txBody>
          <a:bodyPr/>
          <a:lstStyle>
            <a:lvl1pPr>
              <a:defRPr sz="3200">
                <a:solidFill>
                  <a:srgbClr val="0070C0"/>
                </a:solidFill>
              </a:defRPr>
            </a:lvl1pPr>
            <a:lvl2pPr>
              <a:defRPr sz="2800">
                <a:solidFill>
                  <a:srgbClr val="00B0F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userDrawn="1">
            <p:ph type="body" sz="half" idx="2"/>
          </p:nvPr>
        </p:nvSpPr>
        <p:spPr>
          <a:xfrm>
            <a:off x="457200" y="1435101"/>
            <a:ext cx="3008313" cy="4019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29200"/>
            <a:ext cx="1595785" cy="10626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5"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5"/>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212764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rot="16200000">
            <a:off x="-2585022" y="2527935"/>
            <a:ext cx="6471980" cy="1361343"/>
            <a:chOff x="443837" y="-13315"/>
            <a:chExt cx="8411957" cy="1361343"/>
          </a:xfrm>
        </p:grpSpPr>
        <p:sp>
          <p:nvSpPr>
            <p:cNvPr id="11" name="Freeform 10"/>
            <p:cNvSpPr/>
            <p:nvPr userDrawn="1"/>
          </p:nvSpPr>
          <p:spPr>
            <a:xfrm>
              <a:off x="443837" y="-13315"/>
              <a:ext cx="3458526"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a:off x="2077031" y="1"/>
              <a:ext cx="6778763"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B0F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4"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2" y="5373216"/>
            <a:ext cx="1410260" cy="9390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9"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9"/>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20"/>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4"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5"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6"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2725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ight Triangle 3"/>
          <p:cNvSpPr/>
          <p:nvPr userDrawn="1"/>
        </p:nvSpPr>
        <p:spPr>
          <a:xfrm>
            <a:off x="0" y="2320252"/>
            <a:ext cx="5364087" cy="453774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4866102"/>
              <a:gd name="connsiteY0" fmla="*/ 4210050 h 4210050"/>
              <a:gd name="connsiteX1" fmla="*/ 0 w 4866102"/>
              <a:gd name="connsiteY1" fmla="*/ 0 h 4210050"/>
              <a:gd name="connsiteX2" fmla="*/ 4866102 w 4866102"/>
              <a:gd name="connsiteY2" fmla="*/ 4210050 h 4210050"/>
              <a:gd name="connsiteX3" fmla="*/ 0 w 4866102"/>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4866102" h="4210050">
                <a:moveTo>
                  <a:pt x="0" y="4210050"/>
                </a:moveTo>
                <a:lnTo>
                  <a:pt x="0" y="0"/>
                </a:lnTo>
                <a:lnTo>
                  <a:pt x="4866102" y="4210050"/>
                </a:lnTo>
                <a:lnTo>
                  <a:pt x="0" y="421005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a:off x="-2380" y="-265988"/>
            <a:ext cx="9146380" cy="71239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848" y1="51051" x2="2848" y2="51051"/>
                        <a14:foregroundMark x1="13483" y1="49349" x2="13483" y2="49349"/>
                        <a14:foregroundMark x1="25408" y1="52152" x2="25408" y2="52152"/>
                        <a14:foregroundMark x1="43297" y1="50501" x2="43297" y2="50501"/>
                        <a14:foregroundMark x1="50095" y1="49349" x2="50095" y2="49349"/>
                        <a14:foregroundMark x1="2431" y1="76276" x2="2431" y2="76276"/>
                        <a14:foregroundMark x1="14774" y1="74024" x2="14774" y2="74024"/>
                        <a14:foregroundMark x1="26244" y1="74024" x2="26244" y2="74024"/>
                        <a14:foregroundMark x1="39461" y1="70120" x2="39461" y2="70120"/>
                        <a14:foregroundMark x1="51804" y1="70120" x2="51804" y2="70120"/>
                        <a14:foregroundMark x1="1177" y1="90340" x2="1177" y2="90340"/>
                        <a14:foregroundMark x1="5811" y1="88939" x2="5811" y2="88939"/>
                        <a14:foregroundMark x1="10406" y1="89640" x2="10406" y2="89640"/>
                        <a14:foregroundMark x1="15382" y1="90140" x2="15382" y2="90140"/>
                        <a14:foregroundMark x1="18914" y1="89189" x2="18914" y2="89189"/>
                        <a14:foregroundMark x1="23889" y1="88739" x2="23889" y2="88739"/>
                        <a14:foregroundMark x1="31523" y1="88488" x2="31523" y2="88488"/>
                        <a14:foregroundMark x1="36308" y1="88939" x2="36308" y2="88939"/>
                        <a14:foregroundMark x1="39499" y1="90340" x2="39499" y2="90340"/>
                        <a14:foregroundMark x1="46411" y1="88739" x2="46411" y2="88739"/>
                        <a14:foregroundMark x1="51196" y1="88739" x2="51196" y2="88739"/>
                        <a14:foregroundMark x1="55108" y1="88939" x2="55108" y2="88939"/>
                        <a14:backgroundMark x1="29396" y1="52503" x2="29396" y2="52503"/>
                        <a14:backgroundMark x1="5963" y1="72823" x2="5963" y2="72823"/>
                        <a14:backgroundMark x1="29016" y1="76076" x2="29016" y2="76076"/>
                        <a14:backgroundMark x1="24763" y1="90591" x2="24763" y2="90591"/>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19348" y="260648"/>
            <a:ext cx="3580644" cy="2717101"/>
          </a:xfrm>
          <a:prstGeom prst="rect">
            <a:avLst/>
          </a:prstGeom>
        </p:spPr>
      </p:pic>
      <p:sp>
        <p:nvSpPr>
          <p:cNvPr id="4" name="Date Placeholder 3"/>
          <p:cNvSpPr>
            <a:spLocks noGrp="1"/>
          </p:cNvSpPr>
          <p:nvPr>
            <p:ph type="dt" sz="half" idx="10"/>
          </p:nvPr>
        </p:nvSpPr>
        <p:spPr>
          <a:xfrm>
            <a:off x="7596336" y="222101"/>
            <a:ext cx="1440160" cy="365125"/>
          </a:xfrm>
        </p:spPr>
        <p:txBody>
          <a:bodyPr/>
          <a:lstStyle/>
          <a:p>
            <a:fld id="{BF286024-84C3-480B-B2D8-75E98C8A2C8F}" type="datetimeFigureOut">
              <a:rPr lang="en-GB" smtClean="0"/>
              <a:t>09/09/2022</a:t>
            </a:fld>
            <a:endParaRPr lang="en-GB" dirty="0"/>
          </a:p>
        </p:txBody>
      </p:sp>
      <p:sp>
        <p:nvSpPr>
          <p:cNvPr id="23" name="Title 1"/>
          <p:cNvSpPr>
            <a:spLocks noGrp="1"/>
          </p:cNvSpPr>
          <p:nvPr>
            <p:ph type="title"/>
          </p:nvPr>
        </p:nvSpPr>
        <p:spPr>
          <a:xfrm>
            <a:off x="4355977" y="3191921"/>
            <a:ext cx="4608513" cy="1389207"/>
          </a:xfrm>
        </p:spPr>
        <p:txBody>
          <a:bodyPr anchor="t">
            <a:normAutofit/>
          </a:bodyPr>
          <a:lstStyle>
            <a:lvl1pPr algn="l">
              <a:defRPr sz="4000" b="1" cap="all">
                <a:solidFill>
                  <a:schemeClr val="bg1"/>
                </a:solidFill>
              </a:defRPr>
            </a:lvl1pPr>
          </a:lstStyle>
          <a:p>
            <a:r>
              <a:rPr lang="en-US"/>
              <a:t>Click to edit Master title style</a:t>
            </a:r>
            <a:endParaRPr lang="en-GB" dirty="0"/>
          </a:p>
        </p:txBody>
      </p:sp>
      <p:sp>
        <p:nvSpPr>
          <p:cNvPr id="24" name="Text Placeholder 2"/>
          <p:cNvSpPr>
            <a:spLocks noGrp="1"/>
          </p:cNvSpPr>
          <p:nvPr>
            <p:ph type="body" idx="1"/>
          </p:nvPr>
        </p:nvSpPr>
        <p:spPr>
          <a:xfrm>
            <a:off x="4355976" y="4725144"/>
            <a:ext cx="4392489" cy="432048"/>
          </a:xfrm>
        </p:spPr>
        <p:txBody>
          <a:bodyPr anchor="b">
            <a:normAutofit/>
          </a:bodyPr>
          <a:lstStyle>
            <a:lvl1pPr marL="0" indent="0">
              <a:buNone/>
              <a:defRPr sz="24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1" name="Heptagon 20"/>
          <p:cNvSpPr/>
          <p:nvPr userDrawn="1"/>
        </p:nvSpPr>
        <p:spPr>
          <a:xfrm rot="10800000">
            <a:off x="679304" y="3164494"/>
            <a:ext cx="3532656" cy="3465502"/>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p:cNvPicPr>
            <a:picLocks noChangeAspect="1"/>
          </p:cNvPicPr>
          <p:nvPr userDrawn="1"/>
        </p:nvPicPr>
        <p:blipFill>
          <a:blip r:embed="rId4"/>
          <a:stretch>
            <a:fillRect/>
          </a:stretch>
        </p:blipFill>
        <p:spPr>
          <a:xfrm>
            <a:off x="805930" y="3296006"/>
            <a:ext cx="3277291" cy="3204666"/>
          </a:xfrm>
          <a:prstGeom prst="rect">
            <a:avLst/>
          </a:prstGeom>
        </p:spPr>
      </p:pic>
    </p:spTree>
    <p:extLst>
      <p:ext uri="{BB962C8B-B14F-4D97-AF65-F5344CB8AC3E}">
        <p14:creationId xmlns:p14="http://schemas.microsoft.com/office/powerpoint/2010/main" val="2386067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86024-84C3-480B-B2D8-75E98C8A2C8F}"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2C7D5-5E31-4C24-80AF-05820257EBE9}" type="slidenum">
              <a:rPr lang="en-GB" smtClean="0"/>
              <a:t>‹#›</a:t>
            </a:fld>
            <a:endParaRPr lang="en-GB"/>
          </a:p>
        </p:txBody>
      </p:sp>
    </p:spTree>
    <p:extLst>
      <p:ext uri="{BB962C8B-B14F-4D97-AF65-F5344CB8AC3E}">
        <p14:creationId xmlns:p14="http://schemas.microsoft.com/office/powerpoint/2010/main" val="223223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86024-84C3-480B-B2D8-75E98C8A2C8F}"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2C7D5-5E31-4C24-80AF-05820257EBE9}" type="slidenum">
              <a:rPr lang="en-GB" smtClean="0"/>
              <a:t>‹#›</a:t>
            </a:fld>
            <a:endParaRPr lang="en-GB"/>
          </a:p>
        </p:txBody>
      </p:sp>
    </p:spTree>
    <p:extLst>
      <p:ext uri="{BB962C8B-B14F-4D97-AF65-F5344CB8AC3E}">
        <p14:creationId xmlns:p14="http://schemas.microsoft.com/office/powerpoint/2010/main" val="9015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Freeform 7"/>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1720" y="117138"/>
            <a:ext cx="6635080"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001570"/>
                </a:solidFill>
              </a:defRPr>
            </a:lvl1pPr>
            <a:lvl2pPr>
              <a:defRPr>
                <a:solidFill>
                  <a:srgbClr val="00B0F0"/>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874" y="84479"/>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1"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73529" y="647412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71581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p:cNvSpPr/>
          <p:nvPr userDrawn="1"/>
        </p:nvSpPr>
        <p:spPr>
          <a:xfrm rot="16200000">
            <a:off x="1491430" y="-1207172"/>
            <a:ext cx="6147264"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42998" y="-1584178"/>
            <a:ext cx="6858004"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3430" y="2894732"/>
            <a:ext cx="777240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93430" y="2204864"/>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4952501"/>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4"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68057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ACHIEV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4" name="Heptagon 3"/>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4" name="Picture 23"/>
          <p:cNvPicPr>
            <a:picLocks noChangeAspect="1"/>
          </p:cNvPicPr>
          <p:nvPr userDrawn="1"/>
        </p:nvPicPr>
        <p:blipFill>
          <a:blip r:embed="rId3"/>
          <a:stretch>
            <a:fillRect/>
          </a:stretch>
        </p:blipFill>
        <p:spPr>
          <a:xfrm>
            <a:off x="5148064" y="2397709"/>
            <a:ext cx="3657204" cy="3576160"/>
          </a:xfrm>
          <a:prstGeom prst="rect">
            <a:avLst/>
          </a:prstGeom>
        </p:spPr>
      </p:pic>
    </p:spTree>
    <p:extLst>
      <p:ext uri="{BB962C8B-B14F-4D97-AF65-F5344CB8AC3E}">
        <p14:creationId xmlns:p14="http://schemas.microsoft.com/office/powerpoint/2010/main" val="124675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AMBITIOUS">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stretch>
            <a:fillRect/>
          </a:stretch>
        </p:blipFill>
        <p:spPr>
          <a:xfrm>
            <a:off x="5136499" y="2405959"/>
            <a:ext cx="3668769" cy="3573981"/>
          </a:xfrm>
          <a:prstGeom prst="rect">
            <a:avLst/>
          </a:prstGeom>
        </p:spPr>
      </p:pic>
    </p:spTree>
    <p:extLst>
      <p:ext uri="{BB962C8B-B14F-4D97-AF65-F5344CB8AC3E}">
        <p14:creationId xmlns:p14="http://schemas.microsoft.com/office/powerpoint/2010/main" val="98424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COLLABORATIV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51703" y="2405958"/>
            <a:ext cx="3668769" cy="3573981"/>
          </a:xfrm>
          <a:prstGeom prst="rect">
            <a:avLst/>
          </a:prstGeom>
        </p:spPr>
      </p:pic>
    </p:spTree>
    <p:extLst>
      <p:ext uri="{BB962C8B-B14F-4D97-AF65-F5344CB8AC3E}">
        <p14:creationId xmlns:p14="http://schemas.microsoft.com/office/powerpoint/2010/main" val="285959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HAPP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3"/>
          <a:stretch>
            <a:fillRect/>
          </a:stretch>
        </p:blipFill>
        <p:spPr>
          <a:xfrm>
            <a:off x="5148064" y="2410847"/>
            <a:ext cx="3663750" cy="3569091"/>
          </a:xfrm>
          <a:prstGeom prst="rect">
            <a:avLst/>
          </a:prstGeom>
        </p:spPr>
      </p:pic>
    </p:spTree>
    <p:extLst>
      <p:ext uri="{BB962C8B-B14F-4D97-AF65-F5344CB8AC3E}">
        <p14:creationId xmlns:p14="http://schemas.microsoft.com/office/powerpoint/2010/main" val="8166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INTEGRIT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48064" y="2420888"/>
            <a:ext cx="3649976" cy="3569091"/>
          </a:xfrm>
          <a:prstGeom prst="rect">
            <a:avLst/>
          </a:prstGeom>
        </p:spPr>
      </p:pic>
    </p:spTree>
    <p:extLst>
      <p:ext uri="{BB962C8B-B14F-4D97-AF65-F5344CB8AC3E}">
        <p14:creationId xmlns:p14="http://schemas.microsoft.com/office/powerpoint/2010/main" val="218924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6024-84C3-480B-B2D8-75E98C8A2C8F}" type="datetimeFigureOut">
              <a:rPr lang="en-GB" smtClean="0"/>
              <a:t>09/09/2022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2C7D5-5E31-4C24-80AF-05820257EBE9}" type="slidenum">
              <a:rPr lang="en-GB" smtClean="0"/>
              <a:t>‹#›</a:t>
            </a:fld>
            <a:endParaRPr lang="en-GB"/>
          </a:p>
        </p:txBody>
      </p:sp>
    </p:spTree>
    <p:extLst>
      <p:ext uri="{BB962C8B-B14F-4D97-AF65-F5344CB8AC3E}">
        <p14:creationId xmlns:p14="http://schemas.microsoft.com/office/powerpoint/2010/main" val="31846744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52" r:id="rId13"/>
    <p:sldLayoutId id="2147483653" r:id="rId14"/>
    <p:sldLayoutId id="2147483654" r:id="rId15"/>
    <p:sldLayoutId id="2147483669" r:id="rId16"/>
    <p:sldLayoutId id="2147483655" r:id="rId17"/>
    <p:sldLayoutId id="2147483656" r:id="rId18"/>
    <p:sldLayoutId id="2147483657" r:id="rId19"/>
    <p:sldLayoutId id="2147483658" r:id="rId20"/>
    <p:sldLayoutId id="214748365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mailto:Lynn.Hawkins@furzeplatt.net" TargetMode="External"/><Relationship Id="rId13" Type="http://schemas.openxmlformats.org/officeDocument/2006/relationships/hyperlink" Target="mailto:Catherine.Walker@furzeplatt.net" TargetMode="External"/><Relationship Id="rId3" Type="http://schemas.openxmlformats.org/officeDocument/2006/relationships/hyperlink" Target="mailto:caroline.threlfall@furzeplatt.net" TargetMode="External"/><Relationship Id="rId7" Type="http://schemas.openxmlformats.org/officeDocument/2006/relationships/hyperlink" Target="mailto:Thomas.Green@furzeplatt.net" TargetMode="External"/><Relationship Id="rId12" Type="http://schemas.openxmlformats.org/officeDocument/2006/relationships/hyperlink" Target="mailto:Stuart.Forster@furzeplatt.net" TargetMode="External"/><Relationship Id="rId2" Type="http://schemas.openxmlformats.org/officeDocument/2006/relationships/notesSlide" Target="../notesSlides/notesSlide24.xml"/><Relationship Id="rId16" Type="http://schemas.openxmlformats.org/officeDocument/2006/relationships/hyperlink" Target="mailto:Fred.Green-Nickel@furzeplatt.net" TargetMode="External"/><Relationship Id="rId1" Type="http://schemas.openxmlformats.org/officeDocument/2006/relationships/slideLayout" Target="../slideLayouts/slideLayout3.xml"/><Relationship Id="rId6" Type="http://schemas.openxmlformats.org/officeDocument/2006/relationships/hyperlink" Target="mailto:Alice.Budgett@furzeplatt.net" TargetMode="External"/><Relationship Id="rId11" Type="http://schemas.openxmlformats.org/officeDocument/2006/relationships/hyperlink" Target="mailto:Sue.Owen@furzeplatt.net" TargetMode="External"/><Relationship Id="rId5" Type="http://schemas.openxmlformats.org/officeDocument/2006/relationships/hyperlink" Target="mailto:Gurjeet.Bahra@furzeplatt.net" TargetMode="External"/><Relationship Id="rId15" Type="http://schemas.openxmlformats.org/officeDocument/2006/relationships/hyperlink" Target="mailto:deborah.jack@furzeplatt.net" TargetMode="External"/><Relationship Id="rId10" Type="http://schemas.openxmlformats.org/officeDocument/2006/relationships/hyperlink" Target="mailto:Chris.Jones@furzeplatt.net" TargetMode="External"/><Relationship Id="rId4" Type="http://schemas.openxmlformats.org/officeDocument/2006/relationships/hyperlink" Target="mailto:Marina.Wyatt@furzeplatt.net" TargetMode="External"/><Relationship Id="rId9" Type="http://schemas.openxmlformats.org/officeDocument/2006/relationships/hyperlink" Target="mailto:Vinita.byrne@furzeplatt.net" TargetMode="External"/><Relationship Id="rId14" Type="http://schemas.openxmlformats.org/officeDocument/2006/relationships/hyperlink" Target="mailto:Lois.Griffiths@furzeplatt.ne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www.ted.com/talks/angela_lee_duckworth_grit_the_power_of_passion_and_perseverance?language=e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mailto:exams@furzeplatt.net"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furzeplatt.com/page/?title=Sixth+Form+Student+Handbook&amp;pid=241#Sixth%20Form%20Bursary"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sixthform.admin@furzeplatt.net"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35896" y="2708920"/>
            <a:ext cx="5501601" cy="1934828"/>
          </a:xfrm>
          <a:prstGeom prst="rect">
            <a:avLst/>
          </a:prstGeom>
          <a:noFill/>
        </p:spPr>
        <p:txBody>
          <a:bodyPr vert="horz" lIns="91440" tIns="45720" rIns="91440" bIns="9144" rtlCol="0" anchor="b">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4400" dirty="0"/>
              <a:t>Year 12 </a:t>
            </a:r>
          </a:p>
          <a:p>
            <a:r>
              <a:rPr lang="en-US" sz="4400" dirty="0"/>
              <a:t>Prepare to succeed</a:t>
            </a:r>
          </a:p>
          <a:p>
            <a:endParaRPr lang="en-US" dirty="0"/>
          </a:p>
        </p:txBody>
      </p:sp>
      <p:sp>
        <p:nvSpPr>
          <p:cNvPr id="7" name="Subtitle 2"/>
          <p:cNvSpPr txBox="1">
            <a:spLocks/>
          </p:cNvSpPr>
          <p:nvPr/>
        </p:nvSpPr>
        <p:spPr>
          <a:xfrm>
            <a:off x="3779912" y="4319712"/>
            <a:ext cx="5040560"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0"/>
              </a:spcBef>
              <a:buClr>
                <a:schemeClr val="accent1"/>
              </a:buClr>
              <a:buSzPct val="100000"/>
              <a:defRPr/>
            </a:pPr>
            <a:r>
              <a:rPr lang="en-GB" dirty="0">
                <a:solidFill>
                  <a:srgbClr val="FF0000"/>
                </a:solidFill>
              </a:rPr>
              <a:t>September 2022</a:t>
            </a:r>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
        <p:nvSpPr>
          <p:cNvPr id="9" name="Footer Placeholder 4"/>
          <p:cNvSpPr>
            <a:spLocks noGrp="1"/>
          </p:cNvSpPr>
          <p:nvPr>
            <p:ph type="ftr" sz="quarter" idx="4294967295"/>
          </p:nvPr>
        </p:nvSpPr>
        <p:spPr>
          <a:xfrm>
            <a:off x="3419872" y="5157192"/>
            <a:ext cx="5616624" cy="1644890"/>
          </a:xfrm>
        </p:spPr>
        <p:txBody>
          <a:bodyPr/>
          <a:lstStyle/>
          <a:p>
            <a:r>
              <a:rPr lang="en-US" sz="2800" dirty="0">
                <a:solidFill>
                  <a:schemeClr val="bg1"/>
                </a:solidFill>
              </a:rPr>
              <a:t>Year 12 Parent Information Evening</a:t>
            </a:r>
          </a:p>
          <a:p>
            <a:endParaRPr lang="en-US" sz="2800" dirty="0">
              <a:solidFill>
                <a:schemeClr val="bg1"/>
              </a:solidFill>
            </a:endParaRPr>
          </a:p>
          <a:p>
            <a:r>
              <a:rPr lang="en-US" sz="2800" dirty="0">
                <a:solidFill>
                  <a:schemeClr val="bg1"/>
                </a:solidFill>
              </a:rPr>
              <a:t>Mr Ging and Miss Inwood</a:t>
            </a:r>
          </a:p>
          <a:p>
            <a:endParaRPr lang="en-GB" sz="2400" dirty="0">
              <a:ln>
                <a:solidFill>
                  <a:schemeClr val="accent1"/>
                </a:solidFill>
              </a:ln>
              <a:solidFill>
                <a:schemeClr val="bg1"/>
              </a:solidFill>
            </a:endParaRPr>
          </a:p>
          <a:p>
            <a:endParaRPr lang="en-GB" sz="2400" dirty="0">
              <a:solidFill>
                <a:schemeClr val="bg1"/>
              </a:solidFill>
            </a:endParaRPr>
          </a:p>
        </p:txBody>
      </p:sp>
      <p:sp>
        <p:nvSpPr>
          <p:cNvPr id="10" name="Slide Number Placeholder 5"/>
          <p:cNvSpPr>
            <a:spLocks noGrp="1"/>
          </p:cNvSpPr>
          <p:nvPr>
            <p:ph type="sldNum" sz="quarter" idx="4294967295"/>
          </p:nvPr>
        </p:nvSpPr>
        <p:spPr>
          <a:xfrm>
            <a:off x="8401038" y="6170822"/>
            <a:ext cx="502920" cy="502920"/>
          </a:xfrm>
        </p:spPr>
        <p:txBody>
          <a:bodyPr/>
          <a:lstStyle/>
          <a:p>
            <a:fld id="{D1BA4331-5E9D-4967-82DD-789FC344A222}" type="slidenum">
              <a:rPr lang="en-GB" smtClean="0"/>
              <a:t>1</a:t>
            </a:fld>
            <a:endParaRPr lang="en-GB" dirty="0"/>
          </a:p>
        </p:txBody>
      </p:sp>
    </p:spTree>
    <p:extLst>
      <p:ext uri="{BB962C8B-B14F-4D97-AF65-F5344CB8AC3E}">
        <p14:creationId xmlns:p14="http://schemas.microsoft.com/office/powerpoint/2010/main" val="114237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Do’s and Don’ts </a:t>
            </a:r>
          </a:p>
        </p:txBody>
      </p:sp>
      <p:sp>
        <p:nvSpPr>
          <p:cNvPr id="3" name="Content Placeholder 2"/>
          <p:cNvSpPr>
            <a:spLocks noGrp="1"/>
          </p:cNvSpPr>
          <p:nvPr>
            <p:ph idx="1"/>
          </p:nvPr>
        </p:nvSpPr>
        <p:spPr>
          <a:xfrm>
            <a:off x="0" y="1340768"/>
            <a:ext cx="9144000" cy="5112568"/>
          </a:xfrm>
        </p:spPr>
        <p:txBody>
          <a:bodyPr>
            <a:normAutofit lnSpcReduction="10000"/>
          </a:bodyPr>
          <a:lstStyle/>
          <a:p>
            <a:r>
              <a:rPr lang="en-GB" dirty="0"/>
              <a:t>DON’T catastrophize.  The worst thing can always be avoided with help.</a:t>
            </a:r>
          </a:p>
          <a:p>
            <a:endParaRPr lang="en-GB" dirty="0"/>
          </a:p>
          <a:p>
            <a:r>
              <a:rPr lang="en-GB" dirty="0"/>
              <a:t>DON’T avoid things.  If there’s an issue, ‘burying your head in the sand’ will only make things worse.</a:t>
            </a:r>
          </a:p>
          <a:p>
            <a:endParaRPr lang="en-GB" dirty="0"/>
          </a:p>
          <a:p>
            <a:r>
              <a:rPr lang="en-GB" dirty="0"/>
              <a:t>DON’T wait.  Tackle things early.  Your plans for after Sixth Form?  Start making them now…it’ll make the end of your year (and Year 13!) much more straightforward and less stressful.</a:t>
            </a:r>
          </a:p>
          <a:p>
            <a:endParaRPr lang="en-GB" dirty="0"/>
          </a:p>
        </p:txBody>
      </p:sp>
    </p:spTree>
    <p:extLst>
      <p:ext uri="{BB962C8B-B14F-4D97-AF65-F5344CB8AC3E}">
        <p14:creationId xmlns:p14="http://schemas.microsoft.com/office/powerpoint/2010/main" val="107889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t>ACHIEVE</a:t>
            </a:r>
            <a:endParaRPr lang="en-GB" dirty="0"/>
          </a:p>
        </p:txBody>
      </p:sp>
      <p:pic>
        <p:nvPicPr>
          <p:cNvPr id="1026" name="Picture 2" descr="https://2bc13358-a-72767f05-s-sites.googlegroups.com/a/furzeplatt.com/common-staff-forms/school-maps-and-logos/ACHIEVE-logo-FPSSai.jpg?attachauth=ANoY7coBljIo2hnuRylruRhu8sHYepTq5p4URnIbuMsZu_OWsSNa4i8E6lKVZnUCTndDf_LkMVkduS9oh7rXW33Z6KlcSJ2Dt-nIrTaBsaWVOW1C4MCvgY0PhRtavdnPqQFgKnQq_P3T0WzVw4Cdj8zVm-omZZE6GvQvjtUBkqHJyzSZwsrTxCcPodC0PSVj7fyBfrdgJCNS6tU-Bw_k9GphAKg8P95AWdpquR1PEv8P7TQniXAHcky-BXZ5MCjT-r1aadGoeq-XGrpZnxiRDNxEqgVMv3KeLA%3D%3D&amp;attredirects=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780" y="1412776"/>
            <a:ext cx="48245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6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6056" y="404664"/>
            <a:ext cx="3702124" cy="1434083"/>
          </a:xfrm>
        </p:spPr>
        <p:txBody>
          <a:bodyPr>
            <a:noAutofit/>
          </a:bodyPr>
          <a:lstStyle/>
          <a:p>
            <a:pPr algn="ctr"/>
            <a:r>
              <a:rPr lang="en-GB" sz="5400" dirty="0"/>
              <a:t>Being </a:t>
            </a:r>
            <a:br>
              <a:rPr lang="en-GB" sz="5400" dirty="0"/>
            </a:br>
            <a:r>
              <a:rPr lang="en-GB" sz="5400" dirty="0"/>
              <a:t>Ambitious</a:t>
            </a:r>
          </a:p>
        </p:txBody>
      </p:sp>
      <p:sp>
        <p:nvSpPr>
          <p:cNvPr id="5" name="Text Placeholder 4"/>
          <p:cNvSpPr>
            <a:spLocks noGrp="1"/>
          </p:cNvSpPr>
          <p:nvPr>
            <p:ph type="body" idx="1"/>
          </p:nvPr>
        </p:nvSpPr>
        <p:spPr>
          <a:xfrm>
            <a:off x="251520" y="908720"/>
            <a:ext cx="4722812" cy="4032447"/>
          </a:xfrm>
        </p:spPr>
        <p:txBody>
          <a:bodyPr>
            <a:noAutofit/>
          </a:bodyPr>
          <a:lstStyle/>
          <a:p>
            <a:pPr marL="342900" indent="-342900">
              <a:buFont typeface="Arial" panose="020B0604020202020204" pitchFamily="34" charset="0"/>
              <a:buChar char="•"/>
            </a:pPr>
            <a:r>
              <a:rPr lang="en-GB" sz="2000" dirty="0"/>
              <a:t>Having high standards and high expectations. </a:t>
            </a:r>
          </a:p>
          <a:p>
            <a:pPr marL="342900" indent="-342900">
              <a:buFont typeface="Arial" panose="020B0604020202020204" pitchFamily="34" charset="0"/>
              <a:buChar char="•"/>
            </a:pPr>
            <a:r>
              <a:rPr lang="en-GB" sz="2000" dirty="0"/>
              <a:t>Seeing learning and personal growth as important attributes for life.</a:t>
            </a:r>
          </a:p>
          <a:p>
            <a:pPr marL="342900" indent="-342900">
              <a:buFont typeface="Arial" panose="020B0604020202020204" pitchFamily="34" charset="0"/>
              <a:buChar char="•"/>
            </a:pPr>
            <a:r>
              <a:rPr lang="en-GB" sz="2000" dirty="0"/>
              <a:t>Having clear aspirations for further education, university study and successful careers. </a:t>
            </a:r>
          </a:p>
          <a:p>
            <a:pPr marL="342900" indent="-342900">
              <a:buFont typeface="Arial" panose="020B0604020202020204" pitchFamily="34" charset="0"/>
              <a:buChar char="•"/>
            </a:pPr>
            <a:r>
              <a:rPr lang="en-GB" sz="2000" dirty="0"/>
              <a:t>Possessing intrinsic enthusiasm and desire to achieve your personal best. </a:t>
            </a:r>
          </a:p>
          <a:p>
            <a:pPr marL="342900" indent="-342900">
              <a:buFont typeface="Arial" panose="020B0604020202020204" pitchFamily="34" charset="0"/>
              <a:buChar char="•"/>
            </a:pPr>
            <a:r>
              <a:rPr lang="en-GB" sz="2000" dirty="0"/>
              <a:t>A desire to motivate others to excel.</a:t>
            </a:r>
          </a:p>
          <a:p>
            <a:pPr marL="342900" indent="-342900">
              <a:buFont typeface="Arial" panose="020B0604020202020204" pitchFamily="34" charset="0"/>
              <a:buChar char="•"/>
            </a:pPr>
            <a:r>
              <a:rPr lang="en-GB" sz="2000" dirty="0"/>
              <a:t>Seeing opportunity for personal development both in the classroom and through wider learning opportunities.</a:t>
            </a:r>
          </a:p>
        </p:txBody>
      </p:sp>
    </p:spTree>
    <p:extLst>
      <p:ext uri="{BB962C8B-B14F-4D97-AF65-F5344CB8AC3E}">
        <p14:creationId xmlns:p14="http://schemas.microsoft.com/office/powerpoint/2010/main" val="220212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79512" y="377528"/>
            <a:ext cx="4752528" cy="4464496"/>
          </a:xfrm>
        </p:spPr>
        <p:txBody>
          <a:bodyPr>
            <a:noAutofit/>
          </a:bodyPr>
          <a:lstStyle/>
          <a:p>
            <a:pPr marL="342900" indent="-342900">
              <a:buFont typeface="Arial" panose="020B0604020202020204" pitchFamily="34" charset="0"/>
              <a:buChar char="•"/>
            </a:pPr>
            <a:r>
              <a:rPr lang="en-GB" sz="2300" dirty="0"/>
              <a:t>Actively seeking to be the strongest role models for younger students.</a:t>
            </a:r>
          </a:p>
          <a:p>
            <a:pPr marL="342900" indent="-342900">
              <a:buFont typeface="Arial" panose="020B0604020202020204" pitchFamily="34" charset="0"/>
              <a:buChar char="•"/>
            </a:pPr>
            <a:r>
              <a:rPr lang="en-GB" sz="2300" dirty="0"/>
              <a:t>Considering personal behaviour as an opportunity to create a lasting legacy for the school.</a:t>
            </a:r>
          </a:p>
          <a:p>
            <a:pPr marL="342900" indent="-342900">
              <a:buFont typeface="Arial" panose="020B0604020202020204" pitchFamily="34" charset="0"/>
              <a:buChar char="•"/>
            </a:pPr>
            <a:r>
              <a:rPr lang="en-GB" sz="2300" dirty="0"/>
              <a:t>Actively supporting each other in achieving academic success.</a:t>
            </a:r>
          </a:p>
          <a:p>
            <a:pPr marL="342900" indent="-342900">
              <a:buFont typeface="Arial" panose="020B0604020202020204" pitchFamily="34" charset="0"/>
              <a:buChar char="•"/>
            </a:pPr>
            <a:r>
              <a:rPr lang="en-GB" sz="2300" dirty="0"/>
              <a:t>Actively contributing to a community that is purpose-built for you.</a:t>
            </a:r>
          </a:p>
          <a:p>
            <a:pPr marL="342900" indent="-342900">
              <a:buFont typeface="Arial" panose="020B0604020202020204" pitchFamily="34" charset="0"/>
              <a:buChar char="•"/>
            </a:pPr>
            <a:r>
              <a:rPr lang="en-GB" sz="2300" dirty="0"/>
              <a:t>Taking opportunities for leadership.</a:t>
            </a:r>
          </a:p>
        </p:txBody>
      </p:sp>
      <p:sp>
        <p:nvSpPr>
          <p:cNvPr id="6" name="Title 3"/>
          <p:cNvSpPr txBox="1">
            <a:spLocks/>
          </p:cNvSpPr>
          <p:nvPr/>
        </p:nvSpPr>
        <p:spPr>
          <a:xfrm>
            <a:off x="4427984" y="404664"/>
            <a:ext cx="5112568"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4800" dirty="0"/>
              <a:t>Being </a:t>
            </a:r>
            <a:br>
              <a:rPr lang="en-GB" sz="4800" dirty="0"/>
            </a:br>
            <a:r>
              <a:rPr lang="en-GB" sz="4800" dirty="0"/>
              <a:t>collaborative</a:t>
            </a:r>
          </a:p>
        </p:txBody>
      </p:sp>
    </p:spTree>
    <p:extLst>
      <p:ext uri="{BB962C8B-B14F-4D97-AF65-F5344CB8AC3E}">
        <p14:creationId xmlns:p14="http://schemas.microsoft.com/office/powerpoint/2010/main" val="2221473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393184"/>
            <a:ext cx="4608512" cy="4331959"/>
          </a:xfrm>
        </p:spPr>
        <p:txBody>
          <a:bodyPr/>
          <a:lstStyle/>
          <a:p>
            <a:pPr marL="342900" indent="-342900">
              <a:buFont typeface="Arial" panose="020B0604020202020204" pitchFamily="34" charset="0"/>
              <a:buChar char="•"/>
            </a:pPr>
            <a:r>
              <a:rPr lang="en-GB" dirty="0"/>
              <a:t>My favourite!</a:t>
            </a:r>
          </a:p>
          <a:p>
            <a:pPr marL="342900" indent="-342900">
              <a:buFont typeface="Arial" panose="020B0604020202020204" pitchFamily="34" charset="0"/>
              <a:buChar char="•"/>
            </a:pPr>
            <a:r>
              <a:rPr lang="en-GB" dirty="0"/>
              <a:t>Pride – tell us what’s going well! </a:t>
            </a:r>
          </a:p>
          <a:p>
            <a:pPr marL="342900" indent="-342900">
              <a:buFont typeface="Arial" panose="020B0604020202020204" pitchFamily="34" charset="0"/>
              <a:buChar char="•"/>
            </a:pPr>
            <a:r>
              <a:rPr lang="en-GB" dirty="0"/>
              <a:t>A genuine desire to celebrate success in ourselves and each other.</a:t>
            </a:r>
          </a:p>
          <a:p>
            <a:pPr marL="342900" indent="-342900">
              <a:buFont typeface="Arial" panose="020B0604020202020204" pitchFamily="34" charset="0"/>
              <a:buChar char="•"/>
            </a:pPr>
            <a:r>
              <a:rPr lang="en-GB" dirty="0"/>
              <a:t>Seizing opportunity.</a:t>
            </a:r>
          </a:p>
          <a:p>
            <a:pPr marL="342900" indent="-342900">
              <a:buFont typeface="Arial" panose="020B0604020202020204" pitchFamily="34" charset="0"/>
              <a:buChar char="•"/>
            </a:pPr>
            <a:r>
              <a:rPr lang="en-GB" dirty="0"/>
              <a:t>Being optimistic about the future and approaching challenge with grit and positivity.</a:t>
            </a:r>
          </a:p>
          <a:p>
            <a:pPr marL="342900" indent="-342900">
              <a:buFont typeface="Arial" panose="020B0604020202020204" pitchFamily="34" charset="0"/>
              <a:buChar char="•"/>
            </a:pPr>
            <a:r>
              <a:rPr lang="en-GB" dirty="0"/>
              <a:t>Sharing cake.</a:t>
            </a:r>
          </a:p>
        </p:txBody>
      </p:sp>
      <p:sp>
        <p:nvSpPr>
          <p:cNvPr id="4" name="Title 3"/>
          <p:cNvSpPr txBox="1">
            <a:spLocks/>
          </p:cNvSpPr>
          <p:nvPr/>
        </p:nvSpPr>
        <p:spPr>
          <a:xfrm>
            <a:off x="5076056" y="404664"/>
            <a:ext cx="3702124"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5400" dirty="0"/>
              <a:t>Being </a:t>
            </a:r>
            <a:br>
              <a:rPr lang="en-GB" sz="5400" dirty="0"/>
            </a:br>
            <a:r>
              <a:rPr lang="en-GB" sz="5400" dirty="0"/>
              <a:t>Happy</a:t>
            </a:r>
          </a:p>
        </p:txBody>
      </p:sp>
    </p:spTree>
    <p:extLst>
      <p:ext uri="{BB962C8B-B14F-4D97-AF65-F5344CB8AC3E}">
        <p14:creationId xmlns:p14="http://schemas.microsoft.com/office/powerpoint/2010/main" val="1885600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51520" y="393184"/>
            <a:ext cx="4680520" cy="4331959"/>
          </a:xfrm>
        </p:spPr>
        <p:txBody>
          <a:bodyPr>
            <a:normAutofit lnSpcReduction="10000"/>
          </a:bodyPr>
          <a:lstStyle/>
          <a:p>
            <a:pPr marL="342900" indent="-342900">
              <a:buFont typeface="Arial" panose="020B0604020202020204" pitchFamily="34" charset="0"/>
              <a:buChar char="•"/>
            </a:pPr>
            <a:r>
              <a:rPr lang="en-GB" dirty="0"/>
              <a:t>Possibly the hardest one…</a:t>
            </a:r>
          </a:p>
          <a:p>
            <a:pPr marL="342900" indent="-342900">
              <a:buFont typeface="Arial" panose="020B0604020202020204" pitchFamily="34" charset="0"/>
              <a:buChar char="•"/>
            </a:pPr>
            <a:r>
              <a:rPr lang="en-GB" dirty="0"/>
              <a:t>Putting your money where your mouth is.  Doing what you say and plan to do.</a:t>
            </a:r>
          </a:p>
          <a:p>
            <a:pPr marL="342900" indent="-342900">
              <a:buFont typeface="Arial" panose="020B0604020202020204" pitchFamily="34" charset="0"/>
              <a:buChar char="•"/>
            </a:pPr>
            <a:r>
              <a:rPr lang="en-GB" dirty="0"/>
              <a:t>Being honest with yourself and each other.  Holding yourself to account.</a:t>
            </a:r>
          </a:p>
          <a:p>
            <a:pPr marL="342900" indent="-342900">
              <a:buFont typeface="Arial" panose="020B0604020202020204" pitchFamily="34" charset="0"/>
              <a:buChar char="•"/>
            </a:pPr>
            <a:r>
              <a:rPr lang="en-GB" dirty="0"/>
              <a:t>Being trustworthy and living up to the role model of a FPSS Sixth Former.</a:t>
            </a:r>
          </a:p>
          <a:p>
            <a:pPr marL="342900" indent="-342900">
              <a:buFont typeface="Arial" panose="020B0604020202020204" pitchFamily="34" charset="0"/>
              <a:buChar char="•"/>
            </a:pPr>
            <a:r>
              <a:rPr lang="en-GB" dirty="0"/>
              <a:t>Altruism and compassion.</a:t>
            </a:r>
          </a:p>
        </p:txBody>
      </p:sp>
      <p:sp>
        <p:nvSpPr>
          <p:cNvPr id="6" name="Title 3"/>
          <p:cNvSpPr txBox="1">
            <a:spLocks/>
          </p:cNvSpPr>
          <p:nvPr/>
        </p:nvSpPr>
        <p:spPr>
          <a:xfrm>
            <a:off x="5076056" y="404664"/>
            <a:ext cx="3702124"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5400" dirty="0"/>
              <a:t>Having integrity</a:t>
            </a:r>
          </a:p>
        </p:txBody>
      </p:sp>
    </p:spTree>
    <p:extLst>
      <p:ext uri="{BB962C8B-B14F-4D97-AF65-F5344CB8AC3E}">
        <p14:creationId xmlns:p14="http://schemas.microsoft.com/office/powerpoint/2010/main" val="1707988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393184"/>
            <a:ext cx="4464496" cy="4403967"/>
          </a:xfrm>
        </p:spPr>
        <p:txBody>
          <a:bodyPr/>
          <a:lstStyle/>
          <a:p>
            <a:pPr marL="342900" indent="-342900">
              <a:buFont typeface="Arial" panose="020B0604020202020204" pitchFamily="34" charset="0"/>
              <a:buChar char="•"/>
            </a:pPr>
            <a:r>
              <a:rPr lang="en-GB" dirty="0"/>
              <a:t>Understanding that A-Levels will be difficult and not letting that knowledge daunt you.</a:t>
            </a:r>
          </a:p>
          <a:p>
            <a:pPr marL="342900" indent="-342900">
              <a:buFont typeface="Arial" panose="020B0604020202020204" pitchFamily="34" charset="0"/>
              <a:buChar char="•"/>
            </a:pPr>
            <a:r>
              <a:rPr lang="en-GB" dirty="0"/>
              <a:t>Taking criticism constructively.  Seeing failure as part of learning.</a:t>
            </a:r>
          </a:p>
          <a:p>
            <a:pPr marL="342900" indent="-342900">
              <a:buFont typeface="Arial" panose="020B0604020202020204" pitchFamily="34" charset="0"/>
              <a:buChar char="•"/>
            </a:pPr>
            <a:r>
              <a:rPr lang="en-GB" dirty="0"/>
              <a:t>Managing a healthy lifestyle and work-life balance.</a:t>
            </a:r>
          </a:p>
          <a:p>
            <a:pPr marL="342900" indent="-342900">
              <a:buFont typeface="Arial" panose="020B0604020202020204" pitchFamily="34" charset="0"/>
              <a:buChar char="•"/>
            </a:pPr>
            <a:r>
              <a:rPr lang="en-GB" dirty="0"/>
              <a:t>Learning when to lean on others and ask for help.</a:t>
            </a:r>
          </a:p>
        </p:txBody>
      </p:sp>
      <p:sp>
        <p:nvSpPr>
          <p:cNvPr id="4" name="Title 3"/>
          <p:cNvSpPr txBox="1">
            <a:spLocks/>
          </p:cNvSpPr>
          <p:nvPr/>
        </p:nvSpPr>
        <p:spPr>
          <a:xfrm>
            <a:off x="5076056" y="404664"/>
            <a:ext cx="3816424"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5400" dirty="0"/>
              <a:t>Having Endurance</a:t>
            </a:r>
          </a:p>
        </p:txBody>
      </p:sp>
    </p:spTree>
    <p:extLst>
      <p:ext uri="{BB962C8B-B14F-4D97-AF65-F5344CB8AC3E}">
        <p14:creationId xmlns:p14="http://schemas.microsoft.com/office/powerpoint/2010/main" val="4956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51520" y="393184"/>
            <a:ext cx="4536504" cy="4331959"/>
          </a:xfrm>
        </p:spPr>
        <p:txBody>
          <a:bodyPr>
            <a:normAutofit lnSpcReduction="10000"/>
          </a:bodyPr>
          <a:lstStyle/>
          <a:p>
            <a:pPr marL="342900" indent="-342900">
              <a:buFont typeface="Arial" panose="020B0604020202020204" pitchFamily="34" charset="0"/>
              <a:buChar char="•"/>
            </a:pPr>
            <a:r>
              <a:rPr lang="en-GB" dirty="0"/>
              <a:t>Adapting your learning approach to best suit subjects, modules, tasks.</a:t>
            </a:r>
          </a:p>
          <a:p>
            <a:pPr marL="342900" indent="-342900">
              <a:buFont typeface="Arial" panose="020B0604020202020204" pitchFamily="34" charset="0"/>
              <a:buChar char="•"/>
            </a:pPr>
            <a:r>
              <a:rPr lang="en-GB" dirty="0"/>
              <a:t>Showing initiative and having the ability to learn independently as well as when being taught.</a:t>
            </a:r>
          </a:p>
          <a:p>
            <a:pPr marL="342900" indent="-342900">
              <a:buFont typeface="Arial" panose="020B0604020202020204" pitchFamily="34" charset="0"/>
              <a:buChar char="•"/>
            </a:pPr>
            <a:r>
              <a:rPr lang="en-GB" dirty="0"/>
              <a:t>Being prepared to re-consider opinions, options and ideas.</a:t>
            </a:r>
          </a:p>
          <a:p>
            <a:pPr marL="342900" indent="-342900">
              <a:buFont typeface="Arial" panose="020B0604020202020204" pitchFamily="34" charset="0"/>
              <a:buChar char="•"/>
            </a:pPr>
            <a:r>
              <a:rPr lang="en-GB" dirty="0"/>
              <a:t>Adapting your interpersonal approach depending on various situations.</a:t>
            </a:r>
          </a:p>
        </p:txBody>
      </p:sp>
      <p:sp>
        <p:nvSpPr>
          <p:cNvPr id="6" name="Title 3"/>
          <p:cNvSpPr txBox="1">
            <a:spLocks/>
          </p:cNvSpPr>
          <p:nvPr/>
        </p:nvSpPr>
        <p:spPr>
          <a:xfrm>
            <a:off x="5076056" y="404664"/>
            <a:ext cx="3816424"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5400" dirty="0"/>
              <a:t>Having versatility</a:t>
            </a:r>
          </a:p>
        </p:txBody>
      </p:sp>
    </p:spTree>
    <p:extLst>
      <p:ext uri="{BB962C8B-B14F-4D97-AF65-F5344CB8AC3E}">
        <p14:creationId xmlns:p14="http://schemas.microsoft.com/office/powerpoint/2010/main" val="353325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520" y="393184"/>
            <a:ext cx="4032448" cy="4403968"/>
          </a:xfrm>
        </p:spPr>
        <p:txBody>
          <a:bodyPr>
            <a:normAutofit lnSpcReduction="10000"/>
          </a:bodyPr>
          <a:lstStyle/>
          <a:p>
            <a:pPr marL="342900" indent="-342900">
              <a:buFont typeface="Arial" panose="020B0604020202020204" pitchFamily="34" charset="0"/>
              <a:buChar char="•"/>
            </a:pPr>
            <a:r>
              <a:rPr lang="en-GB" dirty="0"/>
              <a:t>Outstanding A-level results!</a:t>
            </a:r>
          </a:p>
          <a:p>
            <a:pPr marL="342900" indent="-342900">
              <a:buFont typeface="Arial" panose="020B0604020202020204" pitchFamily="34" charset="0"/>
              <a:buChar char="•"/>
            </a:pPr>
            <a:endParaRPr lang="en-GB" dirty="0"/>
          </a:p>
          <a:p>
            <a:r>
              <a:rPr lang="en-GB" dirty="0"/>
              <a:t>But also…</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University</a:t>
            </a:r>
          </a:p>
          <a:p>
            <a:pPr marL="342900" indent="-342900">
              <a:buFont typeface="Arial" panose="020B0604020202020204" pitchFamily="34" charset="0"/>
              <a:buChar char="•"/>
            </a:pPr>
            <a:r>
              <a:rPr lang="en-GB" dirty="0"/>
              <a:t>Apprenticeship</a:t>
            </a:r>
          </a:p>
          <a:p>
            <a:pPr marL="342900" indent="-342900">
              <a:buFont typeface="Arial" panose="020B0604020202020204" pitchFamily="34" charset="0"/>
              <a:buChar char="•"/>
            </a:pPr>
            <a:r>
              <a:rPr lang="en-GB" dirty="0"/>
              <a:t>Employment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Being in the right place, doing the right thing…and being happy.</a:t>
            </a:r>
          </a:p>
        </p:txBody>
      </p:sp>
      <p:sp>
        <p:nvSpPr>
          <p:cNvPr id="4" name="Title 3"/>
          <p:cNvSpPr txBox="1">
            <a:spLocks/>
          </p:cNvSpPr>
          <p:nvPr/>
        </p:nvSpPr>
        <p:spPr>
          <a:xfrm>
            <a:off x="4499992" y="37584"/>
            <a:ext cx="4824536" cy="14340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bg1"/>
                </a:solidFill>
                <a:latin typeface="+mj-lt"/>
                <a:ea typeface="+mj-ea"/>
                <a:cs typeface="+mj-cs"/>
              </a:defRPr>
            </a:lvl1pPr>
          </a:lstStyle>
          <a:p>
            <a:pPr algn="ctr"/>
            <a:r>
              <a:rPr lang="en-GB" sz="4800" dirty="0"/>
              <a:t>All of which lead to Excellence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432" y="2276872"/>
            <a:ext cx="3861048" cy="3861048"/>
          </a:xfrm>
          <a:prstGeom prst="rect">
            <a:avLst/>
          </a:prstGeom>
        </p:spPr>
      </p:pic>
    </p:spTree>
    <p:extLst>
      <p:ext uri="{BB962C8B-B14F-4D97-AF65-F5344CB8AC3E}">
        <p14:creationId xmlns:p14="http://schemas.microsoft.com/office/powerpoint/2010/main" val="1949050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9867" y="3943498"/>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5400" dirty="0"/>
              <a:t>Our expectations</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190602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3" name="Content Placeholder 2"/>
          <p:cNvSpPr>
            <a:spLocks noGrp="1"/>
          </p:cNvSpPr>
          <p:nvPr>
            <p:ph idx="1"/>
          </p:nvPr>
        </p:nvSpPr>
        <p:spPr/>
        <p:txBody>
          <a:bodyPr>
            <a:normAutofit/>
          </a:bodyPr>
          <a:lstStyle/>
          <a:p>
            <a:r>
              <a:rPr lang="en-GB" dirty="0"/>
              <a:t>Welcome back to all parents and carers of previous Furze Platt students.</a:t>
            </a:r>
          </a:p>
          <a:p>
            <a:endParaRPr lang="en-GB" dirty="0"/>
          </a:p>
          <a:p>
            <a:r>
              <a:rPr lang="en-GB" dirty="0"/>
              <a:t>An extra special welcome to students and parents new to Furze Platt.</a:t>
            </a:r>
          </a:p>
          <a:p>
            <a:endParaRPr lang="en-GB" dirty="0"/>
          </a:p>
          <a:p>
            <a:r>
              <a:rPr lang="en-GB" dirty="0"/>
              <a:t>Welcome to the Year 12 Success in the Sixth Form Information Event.</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5116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25760"/>
            <a:ext cx="8208912" cy="1143000"/>
          </a:xfrm>
        </p:spPr>
        <p:txBody>
          <a:bodyPr>
            <a:noAutofit/>
          </a:bodyPr>
          <a:lstStyle/>
          <a:p>
            <a:r>
              <a:rPr lang="en-GB" sz="2400" dirty="0"/>
              <a:t>How do students meet expectations in the Sixth Form? </a:t>
            </a:r>
            <a:br>
              <a:rPr lang="en-GB" sz="2400" dirty="0"/>
            </a:br>
            <a:r>
              <a:rPr lang="en-GB" sz="2400" dirty="0"/>
              <a:t>- The Sixth Form Charter </a:t>
            </a:r>
          </a:p>
        </p:txBody>
      </p:sp>
      <p:sp>
        <p:nvSpPr>
          <p:cNvPr id="3" name="Content Placeholder 2"/>
          <p:cNvSpPr>
            <a:spLocks noGrp="1"/>
          </p:cNvSpPr>
          <p:nvPr>
            <p:ph idx="1"/>
          </p:nvPr>
        </p:nvSpPr>
        <p:spPr>
          <a:xfrm>
            <a:off x="0" y="1556792"/>
            <a:ext cx="9144000" cy="5301208"/>
          </a:xfrm>
        </p:spPr>
        <p:txBody>
          <a:bodyPr>
            <a:normAutofit/>
          </a:bodyPr>
          <a:lstStyle/>
          <a:p>
            <a:pPr lvl="0">
              <a:buClr>
                <a:srgbClr val="001570"/>
              </a:buClr>
            </a:pPr>
            <a:r>
              <a:rPr lang="en-GB" sz="2000" dirty="0">
                <a:solidFill>
                  <a:srgbClr val="FF0000"/>
                </a:solidFill>
              </a:rPr>
              <a:t>Attend</a:t>
            </a:r>
            <a:r>
              <a:rPr lang="en-GB" sz="2000" dirty="0">
                <a:solidFill>
                  <a:schemeClr val="tx2">
                    <a:lumMod val="75000"/>
                  </a:schemeClr>
                </a:solidFill>
              </a:rPr>
              <a:t> all lessons </a:t>
            </a:r>
            <a:r>
              <a:rPr lang="en-GB" sz="2000" dirty="0">
                <a:solidFill>
                  <a:srgbClr val="FF0000"/>
                </a:solidFill>
              </a:rPr>
              <a:t>punctually</a:t>
            </a:r>
            <a:r>
              <a:rPr lang="en-GB" sz="2000" dirty="0">
                <a:solidFill>
                  <a:schemeClr val="tx2">
                    <a:lumMod val="75000"/>
                  </a:schemeClr>
                </a:solidFill>
              </a:rPr>
              <a:t> and have an </a:t>
            </a:r>
            <a:r>
              <a:rPr lang="en-GB" sz="2000" dirty="0">
                <a:solidFill>
                  <a:srgbClr val="FF0000"/>
                </a:solidFill>
              </a:rPr>
              <a:t>ACHIEVE growth mind-set </a:t>
            </a:r>
          </a:p>
          <a:p>
            <a:pPr lvl="0"/>
            <a:r>
              <a:rPr lang="en-GB" sz="2000" dirty="0">
                <a:solidFill>
                  <a:schemeClr val="tx2">
                    <a:lumMod val="75000"/>
                  </a:schemeClr>
                </a:solidFill>
              </a:rPr>
              <a:t>Commit to being an </a:t>
            </a:r>
            <a:r>
              <a:rPr lang="en-GB" sz="2000" dirty="0">
                <a:solidFill>
                  <a:srgbClr val="FF0000"/>
                </a:solidFill>
              </a:rPr>
              <a:t>outstanding</a:t>
            </a:r>
            <a:r>
              <a:rPr lang="en-GB" sz="2000" dirty="0">
                <a:solidFill>
                  <a:schemeClr val="tx2">
                    <a:lumMod val="75000"/>
                  </a:schemeClr>
                </a:solidFill>
              </a:rPr>
              <a:t> learner. </a:t>
            </a:r>
            <a:r>
              <a:rPr lang="en-GB" sz="2000" dirty="0">
                <a:solidFill>
                  <a:srgbClr val="FF0000"/>
                </a:solidFill>
              </a:rPr>
              <a:t>Give 100%, 100% of the time</a:t>
            </a:r>
            <a:endParaRPr lang="en-GB" sz="2000" dirty="0">
              <a:solidFill>
                <a:schemeClr val="tx2">
                  <a:lumMod val="75000"/>
                </a:schemeClr>
              </a:solidFill>
            </a:endParaRPr>
          </a:p>
          <a:p>
            <a:pPr lvl="0"/>
            <a:r>
              <a:rPr lang="en-GB" sz="2000" dirty="0">
                <a:solidFill>
                  <a:schemeClr val="tx2">
                    <a:lumMod val="75000"/>
                  </a:schemeClr>
                </a:solidFill>
              </a:rPr>
              <a:t>Effectively manage relationships in a </a:t>
            </a:r>
            <a:r>
              <a:rPr lang="en-GB" sz="2000" dirty="0">
                <a:solidFill>
                  <a:srgbClr val="FF0000"/>
                </a:solidFill>
              </a:rPr>
              <a:t>mature</a:t>
            </a:r>
            <a:r>
              <a:rPr lang="en-GB" sz="2000" dirty="0">
                <a:solidFill>
                  <a:schemeClr val="tx2">
                    <a:lumMod val="75000"/>
                  </a:schemeClr>
                </a:solidFill>
              </a:rPr>
              <a:t>, </a:t>
            </a:r>
            <a:r>
              <a:rPr lang="en-GB" sz="2000" dirty="0">
                <a:solidFill>
                  <a:srgbClr val="FF0000"/>
                </a:solidFill>
              </a:rPr>
              <a:t>respectful</a:t>
            </a:r>
            <a:r>
              <a:rPr lang="en-GB" sz="2000" dirty="0">
                <a:solidFill>
                  <a:schemeClr val="tx2">
                    <a:lumMod val="75000"/>
                  </a:schemeClr>
                </a:solidFill>
              </a:rPr>
              <a:t> and </a:t>
            </a:r>
            <a:r>
              <a:rPr lang="en-GB" sz="2000" dirty="0">
                <a:solidFill>
                  <a:srgbClr val="FF0000"/>
                </a:solidFill>
              </a:rPr>
              <a:t>intelligent</a:t>
            </a:r>
            <a:r>
              <a:rPr lang="en-GB" sz="2000" dirty="0">
                <a:solidFill>
                  <a:schemeClr val="tx2">
                    <a:lumMod val="75000"/>
                  </a:schemeClr>
                </a:solidFill>
              </a:rPr>
              <a:t> manner</a:t>
            </a:r>
          </a:p>
          <a:p>
            <a:pPr lvl="0"/>
            <a:r>
              <a:rPr lang="en-GB" sz="2000" dirty="0">
                <a:solidFill>
                  <a:schemeClr val="tx2">
                    <a:lumMod val="75000"/>
                  </a:schemeClr>
                </a:solidFill>
              </a:rPr>
              <a:t>Demonstrate a </a:t>
            </a:r>
            <a:r>
              <a:rPr lang="en-GB" sz="2000" dirty="0">
                <a:solidFill>
                  <a:srgbClr val="FF0000"/>
                </a:solidFill>
              </a:rPr>
              <a:t>proactive</a:t>
            </a:r>
            <a:r>
              <a:rPr lang="en-GB" sz="2000" dirty="0">
                <a:solidFill>
                  <a:schemeClr val="tx2">
                    <a:lumMod val="75000"/>
                  </a:schemeClr>
                </a:solidFill>
              </a:rPr>
              <a:t> approach, accepting </a:t>
            </a:r>
            <a:r>
              <a:rPr lang="en-GB" sz="2000" dirty="0">
                <a:solidFill>
                  <a:srgbClr val="FF0000"/>
                </a:solidFill>
              </a:rPr>
              <a:t>responsibility</a:t>
            </a:r>
            <a:r>
              <a:rPr lang="en-GB" sz="2000" dirty="0">
                <a:solidFill>
                  <a:schemeClr val="tx2">
                    <a:lumMod val="75000"/>
                  </a:schemeClr>
                </a:solidFill>
              </a:rPr>
              <a:t> for your own learning</a:t>
            </a:r>
          </a:p>
          <a:p>
            <a:pPr lvl="0">
              <a:buClr>
                <a:srgbClr val="001570"/>
              </a:buClr>
            </a:pPr>
            <a:r>
              <a:rPr lang="en-GB" sz="2000" dirty="0">
                <a:solidFill>
                  <a:srgbClr val="FF0000"/>
                </a:solidFill>
              </a:rPr>
              <a:t>Contributing meaningfully </a:t>
            </a:r>
            <a:r>
              <a:rPr lang="en-GB" sz="2000" dirty="0">
                <a:solidFill>
                  <a:schemeClr val="tx2">
                    <a:lumMod val="75000"/>
                  </a:schemeClr>
                </a:solidFill>
              </a:rPr>
              <a:t>to the Sixth Form Community and being </a:t>
            </a:r>
            <a:r>
              <a:rPr lang="en-GB" sz="2000" dirty="0">
                <a:solidFill>
                  <a:srgbClr val="FF0000"/>
                </a:solidFill>
              </a:rPr>
              <a:t>proactive</a:t>
            </a:r>
            <a:r>
              <a:rPr lang="en-GB" sz="2000" dirty="0">
                <a:solidFill>
                  <a:schemeClr val="tx2">
                    <a:lumMod val="75000"/>
                  </a:schemeClr>
                </a:solidFill>
              </a:rPr>
              <a:t> in the wider life of our Sixth Form</a:t>
            </a:r>
          </a:p>
          <a:p>
            <a:pPr lvl="0"/>
            <a:r>
              <a:rPr lang="en-GB" sz="2000" dirty="0">
                <a:solidFill>
                  <a:schemeClr val="tx2">
                    <a:lumMod val="75000"/>
                  </a:schemeClr>
                </a:solidFill>
              </a:rPr>
              <a:t>Consistently maintain a </a:t>
            </a:r>
            <a:r>
              <a:rPr lang="en-GB" sz="2000" dirty="0">
                <a:solidFill>
                  <a:srgbClr val="FF0000"/>
                </a:solidFill>
              </a:rPr>
              <a:t>positive</a:t>
            </a:r>
            <a:r>
              <a:rPr lang="en-GB" sz="2000" dirty="0">
                <a:solidFill>
                  <a:schemeClr val="tx2">
                    <a:lumMod val="75000"/>
                  </a:schemeClr>
                </a:solidFill>
              </a:rPr>
              <a:t> attitude to learning grade Good or better (1 or 2) for all my subjects</a:t>
            </a:r>
          </a:p>
          <a:p>
            <a:pPr lvl="0"/>
            <a:r>
              <a:rPr lang="en-GB" sz="2000" dirty="0">
                <a:solidFill>
                  <a:schemeClr val="tx2">
                    <a:lumMod val="75000"/>
                  </a:schemeClr>
                </a:solidFill>
              </a:rPr>
              <a:t>To dress </a:t>
            </a:r>
            <a:r>
              <a:rPr lang="en-GB" sz="2000" dirty="0">
                <a:solidFill>
                  <a:srgbClr val="FF0000"/>
                </a:solidFill>
              </a:rPr>
              <a:t>smartly</a:t>
            </a:r>
            <a:r>
              <a:rPr lang="en-GB" sz="2000" dirty="0">
                <a:solidFill>
                  <a:schemeClr val="tx2">
                    <a:lumMod val="75000"/>
                  </a:schemeClr>
                </a:solidFill>
              </a:rPr>
              <a:t>, meeting the Sixth Form Uniform </a:t>
            </a:r>
          </a:p>
          <a:p>
            <a:pPr lvl="0"/>
            <a:r>
              <a:rPr lang="en-GB" sz="2000" dirty="0">
                <a:solidFill>
                  <a:schemeClr val="tx2">
                    <a:lumMod val="75000"/>
                  </a:schemeClr>
                </a:solidFill>
              </a:rPr>
              <a:t>To </a:t>
            </a:r>
            <a:r>
              <a:rPr lang="en-GB" sz="2000" dirty="0">
                <a:solidFill>
                  <a:srgbClr val="FF0000"/>
                </a:solidFill>
              </a:rPr>
              <a:t>always</a:t>
            </a:r>
            <a:r>
              <a:rPr lang="en-GB" sz="2000" dirty="0">
                <a:solidFill>
                  <a:schemeClr val="tx2">
                    <a:lumMod val="75000"/>
                  </a:schemeClr>
                </a:solidFill>
              </a:rPr>
              <a:t> wear your student ID badge</a:t>
            </a:r>
          </a:p>
          <a:p>
            <a:pPr lvl="0"/>
            <a:r>
              <a:rPr lang="en-GB" sz="2000" dirty="0">
                <a:solidFill>
                  <a:schemeClr val="tx2">
                    <a:lumMod val="75000"/>
                  </a:schemeClr>
                </a:solidFill>
              </a:rPr>
              <a:t> </a:t>
            </a:r>
            <a:r>
              <a:rPr lang="en-GB" sz="2000" dirty="0">
                <a:solidFill>
                  <a:srgbClr val="FF0000"/>
                </a:solidFill>
              </a:rPr>
              <a:t>Respect</a:t>
            </a:r>
            <a:r>
              <a:rPr lang="en-GB" sz="2000" dirty="0">
                <a:solidFill>
                  <a:schemeClr val="tx2">
                    <a:lumMod val="75000"/>
                  </a:schemeClr>
                </a:solidFill>
              </a:rPr>
              <a:t> and look after the Sixth Form block </a:t>
            </a:r>
          </a:p>
          <a:p>
            <a:pPr lvl="0"/>
            <a:r>
              <a:rPr lang="en-GB" sz="2000" dirty="0">
                <a:solidFill>
                  <a:schemeClr val="tx2">
                    <a:lumMod val="75000"/>
                  </a:schemeClr>
                </a:solidFill>
              </a:rPr>
              <a:t>Take personal </a:t>
            </a:r>
            <a:r>
              <a:rPr lang="en-GB" sz="2000" dirty="0">
                <a:solidFill>
                  <a:srgbClr val="FF0000"/>
                </a:solidFill>
              </a:rPr>
              <a:t>responsibility</a:t>
            </a:r>
            <a:r>
              <a:rPr lang="en-GB" sz="2000" dirty="0">
                <a:solidFill>
                  <a:schemeClr val="tx2">
                    <a:lumMod val="75000"/>
                  </a:schemeClr>
                </a:solidFill>
              </a:rPr>
              <a:t> to regularly check school emails.</a:t>
            </a:r>
          </a:p>
          <a:p>
            <a:pPr lvl="0"/>
            <a:r>
              <a:rPr lang="en-GB" sz="2000" dirty="0">
                <a:solidFill>
                  <a:schemeClr val="tx2">
                    <a:lumMod val="75000"/>
                  </a:schemeClr>
                </a:solidFill>
              </a:rPr>
              <a:t>Attend all compulsory visits and events scheduled in the Sixth Form.</a:t>
            </a:r>
          </a:p>
          <a:p>
            <a:endParaRPr lang="en-GB" sz="1800" dirty="0">
              <a:solidFill>
                <a:schemeClr val="tx2">
                  <a:lumMod val="75000"/>
                </a:schemeClr>
              </a:solidFill>
            </a:endParaRPr>
          </a:p>
        </p:txBody>
      </p:sp>
    </p:spTree>
    <p:extLst>
      <p:ext uri="{BB962C8B-B14F-4D97-AF65-F5344CB8AC3E}">
        <p14:creationId xmlns:p14="http://schemas.microsoft.com/office/powerpoint/2010/main" val="1380104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Attendance and Punctuality</a:t>
            </a:r>
          </a:p>
        </p:txBody>
      </p:sp>
      <p:sp>
        <p:nvSpPr>
          <p:cNvPr id="3" name="Content Placeholder 2"/>
          <p:cNvSpPr>
            <a:spLocks noGrp="1"/>
          </p:cNvSpPr>
          <p:nvPr>
            <p:ph idx="1"/>
          </p:nvPr>
        </p:nvSpPr>
        <p:spPr>
          <a:xfrm>
            <a:off x="457200" y="1600200"/>
            <a:ext cx="8229600" cy="4781128"/>
          </a:xfrm>
        </p:spPr>
        <p:txBody>
          <a:bodyPr>
            <a:normAutofit fontScale="62500" lnSpcReduction="20000"/>
          </a:bodyPr>
          <a:lstStyle/>
          <a:p>
            <a:pPr marL="0" indent="0">
              <a:buNone/>
            </a:pPr>
            <a:r>
              <a:rPr lang="en-GB" dirty="0"/>
              <a:t>The school day starts with tutor time at 8:45 for Year 12 and 13 students. Students are expected on site by 8:40.  We recommend 8.30am!</a:t>
            </a:r>
          </a:p>
          <a:p>
            <a:pPr marL="0" indent="0">
              <a:buNone/>
            </a:pPr>
            <a:endParaRPr lang="en-GB" dirty="0"/>
          </a:p>
          <a:p>
            <a:pPr marL="0" indent="0">
              <a:buNone/>
            </a:pPr>
            <a:r>
              <a:rPr lang="en-GB" dirty="0"/>
              <a:t>Students may leave site at break time only – they must sign in and out using . </a:t>
            </a:r>
          </a:p>
          <a:p>
            <a:pPr marL="0" indent="0">
              <a:buNone/>
            </a:pPr>
            <a:endParaRPr lang="en-GB" dirty="0"/>
          </a:p>
          <a:p>
            <a:pPr marL="0" indent="0">
              <a:buNone/>
            </a:pPr>
            <a:r>
              <a:rPr lang="en-GB" dirty="0"/>
              <a:t>Students will be expected to attend all formal registered timetabled lessons, including:</a:t>
            </a:r>
          </a:p>
          <a:p>
            <a:pPr lvl="1"/>
            <a:r>
              <a:rPr lang="en-GB" dirty="0"/>
              <a:t>Tutor time</a:t>
            </a:r>
          </a:p>
          <a:p>
            <a:pPr lvl="1"/>
            <a:r>
              <a:rPr lang="en-GB" dirty="0"/>
              <a:t>Supervised study</a:t>
            </a:r>
          </a:p>
          <a:p>
            <a:pPr lvl="1"/>
            <a:r>
              <a:rPr lang="en-GB" dirty="0"/>
              <a:t>REC</a:t>
            </a:r>
          </a:p>
          <a:p>
            <a:pPr lvl="1"/>
            <a:r>
              <a:rPr lang="en-GB" dirty="0"/>
              <a:t>All subject lessons</a:t>
            </a:r>
          </a:p>
          <a:p>
            <a:pPr lvl="1"/>
            <a:r>
              <a:rPr lang="en-GB" dirty="0"/>
              <a:t>Seminar</a:t>
            </a:r>
          </a:p>
          <a:p>
            <a:pPr lvl="1"/>
            <a:r>
              <a:rPr lang="en-GB" dirty="0"/>
              <a:t>Subject clinics</a:t>
            </a:r>
          </a:p>
          <a:p>
            <a:pPr marL="0" indent="0">
              <a:buNone/>
            </a:pPr>
            <a:endParaRPr lang="en-GB" dirty="0"/>
          </a:p>
          <a:p>
            <a:pPr marL="0" indent="0">
              <a:buNone/>
            </a:pPr>
            <a:r>
              <a:rPr lang="en-GB" dirty="0"/>
              <a:t>Students will need to sign in and out if they leave school site. If they are feeling poorly they need to see Mrs </a:t>
            </a:r>
            <a:r>
              <a:rPr lang="en-GB" dirty="0" err="1"/>
              <a:t>Pasa</a:t>
            </a:r>
            <a:r>
              <a:rPr lang="en-GB" dirty="0"/>
              <a:t>.</a:t>
            </a:r>
          </a:p>
        </p:txBody>
      </p:sp>
    </p:spTree>
    <p:extLst>
      <p:ext uri="{BB962C8B-B14F-4D97-AF65-F5344CB8AC3E}">
        <p14:creationId xmlns:p14="http://schemas.microsoft.com/office/powerpoint/2010/main" val="2708115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Attendance and Punctuality</a:t>
            </a:r>
          </a:p>
        </p:txBody>
      </p:sp>
      <p:sp>
        <p:nvSpPr>
          <p:cNvPr id="3" name="Content Placeholder 2"/>
          <p:cNvSpPr>
            <a:spLocks noGrp="1"/>
          </p:cNvSpPr>
          <p:nvPr>
            <p:ph idx="1"/>
          </p:nvPr>
        </p:nvSpPr>
        <p:spPr/>
        <p:txBody>
          <a:bodyPr>
            <a:normAutofit fontScale="85000" lnSpcReduction="20000"/>
          </a:bodyPr>
          <a:lstStyle/>
          <a:p>
            <a:r>
              <a:rPr lang="en-GB" dirty="0"/>
              <a:t>Student attendance and punctuality to lessons is monitored in the usual way</a:t>
            </a:r>
          </a:p>
          <a:p>
            <a:pPr lvl="1"/>
            <a:r>
              <a:rPr lang="en-GB" dirty="0"/>
              <a:t>96% is the our minimum expectation for Sixth Form attendance, although students should aim for 100%.</a:t>
            </a:r>
          </a:p>
          <a:p>
            <a:pPr marL="457200" lvl="1" indent="0">
              <a:buNone/>
            </a:pPr>
            <a:endParaRPr lang="en-GB" dirty="0"/>
          </a:p>
          <a:p>
            <a:r>
              <a:rPr lang="en-GB" dirty="0"/>
              <a:t>In context:</a:t>
            </a:r>
          </a:p>
          <a:p>
            <a:pPr lvl="1"/>
            <a:r>
              <a:rPr lang="en-GB" dirty="0"/>
              <a:t>96% = 8 school days missed per year </a:t>
            </a:r>
          </a:p>
          <a:p>
            <a:pPr lvl="1"/>
            <a:r>
              <a:rPr lang="en-GB" dirty="0"/>
              <a:t>90% = 19 school days missed per year</a:t>
            </a:r>
          </a:p>
          <a:p>
            <a:pPr lvl="1"/>
            <a:r>
              <a:rPr lang="en-GB" dirty="0"/>
              <a:t>A student that is 30m late each week will lose the equivalent to 19 days per year  </a:t>
            </a:r>
          </a:p>
          <a:p>
            <a:pPr lvl="1"/>
            <a:r>
              <a:rPr lang="en-GB" dirty="0"/>
              <a:t>Statistically, missing just 17 days per year is likely to mean a drop for students of 1 grade across their subjects</a:t>
            </a:r>
          </a:p>
          <a:p>
            <a:endParaRPr lang="en-GB" dirty="0"/>
          </a:p>
        </p:txBody>
      </p:sp>
    </p:spTree>
    <p:extLst>
      <p:ext uri="{BB962C8B-B14F-4D97-AF65-F5344CB8AC3E}">
        <p14:creationId xmlns:p14="http://schemas.microsoft.com/office/powerpoint/2010/main" val="427455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 - Attendance </a:t>
            </a:r>
          </a:p>
        </p:txBody>
      </p:sp>
      <p:sp>
        <p:nvSpPr>
          <p:cNvPr id="3" name="Content Placeholder 2"/>
          <p:cNvSpPr>
            <a:spLocks noGrp="1"/>
          </p:cNvSpPr>
          <p:nvPr>
            <p:ph idx="1"/>
          </p:nvPr>
        </p:nvSpPr>
        <p:spPr>
          <a:xfrm>
            <a:off x="457200" y="1600200"/>
            <a:ext cx="5410944" cy="4525963"/>
          </a:xfrm>
        </p:spPr>
        <p:txBody>
          <a:bodyPr>
            <a:normAutofit fontScale="92500"/>
          </a:bodyPr>
          <a:lstStyle/>
          <a:p>
            <a:r>
              <a:rPr lang="en-GB" sz="2400" dirty="0"/>
              <a:t>If your child is going to be absent please notify us as quickly as possible using your Class Charts sign in.  </a:t>
            </a:r>
          </a:p>
          <a:p>
            <a:r>
              <a:rPr lang="en-GB" sz="2400" dirty="0"/>
              <a:t>Selecting the Absences tab will display a list of absences that you have reported, once you have reported them. </a:t>
            </a:r>
          </a:p>
          <a:p>
            <a:r>
              <a:rPr lang="en-GB" sz="2400" dirty="0"/>
              <a:t>This includes when the absence took place, the reason for the absence and who acknowledged your absence report.</a:t>
            </a:r>
          </a:p>
          <a:p>
            <a:r>
              <a:rPr lang="en-GB" sz="2400" dirty="0"/>
              <a:t>To report an absence, click on the Report new absence button.</a:t>
            </a:r>
          </a:p>
          <a:p>
            <a:endParaRPr lang="en-GB" sz="2400" dirty="0"/>
          </a:p>
          <a:p>
            <a:endParaRPr lang="en-GB" sz="2400" dirty="0"/>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6156176" y="1367155"/>
            <a:ext cx="2674640" cy="4992051"/>
          </a:xfrm>
          <a:prstGeom prst="rect">
            <a:avLst/>
          </a:prstGeom>
        </p:spPr>
      </p:pic>
      <p:cxnSp>
        <p:nvCxnSpPr>
          <p:cNvPr id="6" name="Straight Arrow Connector 5"/>
          <p:cNvCxnSpPr/>
          <p:nvPr/>
        </p:nvCxnSpPr>
        <p:spPr>
          <a:xfrm flipV="1">
            <a:off x="5652120" y="3501008"/>
            <a:ext cx="1080120" cy="1512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992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importance of tutor time</a:t>
            </a:r>
          </a:p>
        </p:txBody>
      </p:sp>
      <p:sp>
        <p:nvSpPr>
          <p:cNvPr id="3" name="Content Placeholder 2"/>
          <p:cNvSpPr>
            <a:spLocks noGrp="1"/>
          </p:cNvSpPr>
          <p:nvPr>
            <p:ph idx="1"/>
          </p:nvPr>
        </p:nvSpPr>
        <p:spPr/>
        <p:txBody>
          <a:bodyPr>
            <a:normAutofit fontScale="85000" lnSpcReduction="10000"/>
          </a:bodyPr>
          <a:lstStyle/>
          <a:p>
            <a:r>
              <a:rPr lang="en-GB" dirty="0"/>
              <a:t>Tutors will be working closely with their tutees and will be meet regularly during tutor time regarding:</a:t>
            </a:r>
          </a:p>
          <a:p>
            <a:pPr lvl="1"/>
            <a:r>
              <a:rPr lang="en-GB" dirty="0"/>
              <a:t>General messages</a:t>
            </a:r>
          </a:p>
          <a:p>
            <a:pPr lvl="1"/>
            <a:r>
              <a:rPr lang="en-GB" dirty="0"/>
              <a:t>Careers and Futures Guidance</a:t>
            </a:r>
          </a:p>
          <a:p>
            <a:pPr lvl="1"/>
            <a:r>
              <a:rPr lang="en-GB" dirty="0"/>
              <a:t>Academic guidance and Study Skills support</a:t>
            </a:r>
          </a:p>
          <a:p>
            <a:pPr lvl="1"/>
            <a:r>
              <a:rPr lang="en-GB" dirty="0"/>
              <a:t>Pastoral support and wider personal development</a:t>
            </a:r>
          </a:p>
          <a:p>
            <a:endParaRPr lang="en-GB" dirty="0"/>
          </a:p>
          <a:p>
            <a:r>
              <a:rPr lang="en-GB" dirty="0"/>
              <a:t>Tutors should be the first port of call for students and parents and carers for any questions, queries or concerns.  Their email addresses are on the following slide</a:t>
            </a:r>
          </a:p>
          <a:p>
            <a:endParaRPr lang="en-GB" dirty="0"/>
          </a:p>
        </p:txBody>
      </p:sp>
    </p:spTree>
    <p:extLst>
      <p:ext uri="{BB962C8B-B14F-4D97-AF65-F5344CB8AC3E}">
        <p14:creationId xmlns:p14="http://schemas.microsoft.com/office/powerpoint/2010/main" val="2733821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Tutor contact</a:t>
            </a:r>
          </a:p>
        </p:txBody>
      </p:sp>
      <p:graphicFrame>
        <p:nvGraphicFramePr>
          <p:cNvPr id="6" name="Table 6">
            <a:extLst>
              <a:ext uri="{FF2B5EF4-FFF2-40B4-BE49-F238E27FC236}">
                <a16:creationId xmlns:a16="http://schemas.microsoft.com/office/drawing/2014/main" id="{7C78751E-6F00-B89B-05AB-A457A8A4C1BF}"/>
              </a:ext>
            </a:extLst>
          </p:cNvPr>
          <p:cNvGraphicFramePr>
            <a:graphicFrameLocks noGrp="1"/>
          </p:cNvGraphicFramePr>
          <p:nvPr>
            <p:ph idx="1"/>
            <p:extLst>
              <p:ext uri="{D42A27DB-BD31-4B8C-83A1-F6EECF244321}">
                <p14:modId xmlns:p14="http://schemas.microsoft.com/office/powerpoint/2010/main" val="3073853988"/>
              </p:ext>
            </p:extLst>
          </p:nvPr>
        </p:nvGraphicFramePr>
        <p:xfrm>
          <a:off x="257518" y="1484784"/>
          <a:ext cx="8634961" cy="4752530"/>
        </p:xfrm>
        <a:graphic>
          <a:graphicData uri="http://schemas.openxmlformats.org/drawingml/2006/table">
            <a:tbl>
              <a:tblPr firstRow="1" bandRow="1">
                <a:tableStyleId>{5C22544A-7EE6-4342-B048-85BDC9FD1C3A}</a:tableStyleId>
              </a:tblPr>
              <a:tblGrid>
                <a:gridCol w="1411320">
                  <a:extLst>
                    <a:ext uri="{9D8B030D-6E8A-4147-A177-3AD203B41FA5}">
                      <a16:colId xmlns:a16="http://schemas.microsoft.com/office/drawing/2014/main" val="3451916117"/>
                    </a:ext>
                  </a:extLst>
                </a:gridCol>
                <a:gridCol w="2903162">
                  <a:extLst>
                    <a:ext uri="{9D8B030D-6E8A-4147-A177-3AD203B41FA5}">
                      <a16:colId xmlns:a16="http://schemas.microsoft.com/office/drawing/2014/main" val="3888599726"/>
                    </a:ext>
                  </a:extLst>
                </a:gridCol>
                <a:gridCol w="1299026">
                  <a:extLst>
                    <a:ext uri="{9D8B030D-6E8A-4147-A177-3AD203B41FA5}">
                      <a16:colId xmlns:a16="http://schemas.microsoft.com/office/drawing/2014/main" val="283386636"/>
                    </a:ext>
                  </a:extLst>
                </a:gridCol>
                <a:gridCol w="3021453">
                  <a:extLst>
                    <a:ext uri="{9D8B030D-6E8A-4147-A177-3AD203B41FA5}">
                      <a16:colId xmlns:a16="http://schemas.microsoft.com/office/drawing/2014/main" val="3953379641"/>
                    </a:ext>
                  </a:extLst>
                </a:gridCol>
              </a:tblGrid>
              <a:tr h="639081">
                <a:tc>
                  <a:txBody>
                    <a:bodyPr/>
                    <a:lstStyle/>
                    <a:p>
                      <a:r>
                        <a:rPr lang="en-GB" dirty="0"/>
                        <a:t>Form tutor</a:t>
                      </a:r>
                    </a:p>
                  </a:txBody>
                  <a:tcPr/>
                </a:tc>
                <a:tc>
                  <a:txBody>
                    <a:bodyPr/>
                    <a:lstStyle/>
                    <a:p>
                      <a:r>
                        <a:rPr lang="en-GB" dirty="0"/>
                        <a:t>Email address</a:t>
                      </a:r>
                    </a:p>
                  </a:txBody>
                  <a:tcPr/>
                </a:tc>
                <a:tc>
                  <a:txBody>
                    <a:bodyPr/>
                    <a:lstStyle/>
                    <a:p>
                      <a:r>
                        <a:rPr lang="en-GB" dirty="0"/>
                        <a:t>Form tutor</a:t>
                      </a:r>
                    </a:p>
                  </a:txBody>
                  <a:tcPr/>
                </a:tc>
                <a:tc>
                  <a:txBody>
                    <a:bodyPr/>
                    <a:lstStyle/>
                    <a:p>
                      <a:r>
                        <a:rPr lang="en-GB" dirty="0"/>
                        <a:t>Email address</a:t>
                      </a:r>
                    </a:p>
                  </a:txBody>
                  <a:tcPr/>
                </a:tc>
                <a:extLst>
                  <a:ext uri="{0D108BD9-81ED-4DB2-BD59-A6C34878D82A}">
                    <a16:rowId xmlns:a16="http://schemas.microsoft.com/office/drawing/2014/main" val="3907798431"/>
                  </a:ext>
                </a:extLst>
              </a:tr>
              <a:tr h="639081">
                <a:tc>
                  <a:txBody>
                    <a:bodyPr/>
                    <a:lstStyle/>
                    <a:p>
                      <a:r>
                        <a:rPr lang="en-GB" sz="1600" dirty="0"/>
                        <a:t>Ms Threlfall</a:t>
                      </a:r>
                    </a:p>
                  </a:txBody>
                  <a:tcPr/>
                </a:tc>
                <a:tc>
                  <a:txBody>
                    <a:bodyPr/>
                    <a:lstStyle/>
                    <a:p>
                      <a:r>
                        <a:rPr lang="en-GB" sz="1600" u="sng" kern="1200" dirty="0">
                          <a:solidFill>
                            <a:schemeClr val="dk1"/>
                          </a:solidFill>
                          <a:effectLst/>
                          <a:latin typeface="+mn-lt"/>
                          <a:ea typeface="+mn-ea"/>
                          <a:cs typeface="+mn-cs"/>
                          <a:hlinkClick r:id="rId3"/>
                        </a:rPr>
                        <a:t>Caroline.Threlfall@furzeplatt.net</a:t>
                      </a:r>
                      <a:endParaRPr lang="en-GB" sz="1600" dirty="0"/>
                    </a:p>
                  </a:txBody>
                  <a:tcPr/>
                </a:tc>
                <a:tc>
                  <a:txBody>
                    <a:bodyPr/>
                    <a:lstStyle/>
                    <a:p>
                      <a:r>
                        <a:rPr lang="en-GB" sz="1600" dirty="0"/>
                        <a:t>Dr Wyatt</a:t>
                      </a:r>
                    </a:p>
                  </a:txBody>
                  <a:tcPr/>
                </a:tc>
                <a:tc>
                  <a:txBody>
                    <a:bodyPr/>
                    <a:lstStyle/>
                    <a:p>
                      <a:r>
                        <a:rPr lang="en-GB" sz="1600" u="sng" kern="1200" dirty="0">
                          <a:solidFill>
                            <a:schemeClr val="dk1"/>
                          </a:solidFill>
                          <a:effectLst/>
                          <a:latin typeface="+mn-lt"/>
                          <a:ea typeface="+mn-ea"/>
                          <a:cs typeface="+mn-cs"/>
                          <a:hlinkClick r:id="rId4"/>
                        </a:rPr>
                        <a:t>Marina.Wyatt@furzeplatt.net</a:t>
                      </a:r>
                      <a:endParaRPr lang="en-GB" sz="1600" dirty="0"/>
                    </a:p>
                  </a:txBody>
                  <a:tcPr/>
                </a:tc>
                <a:extLst>
                  <a:ext uri="{0D108BD9-81ED-4DB2-BD59-A6C34878D82A}">
                    <a16:rowId xmlns:a16="http://schemas.microsoft.com/office/drawing/2014/main" val="796650142"/>
                  </a:ext>
                </a:extLst>
              </a:tr>
              <a:tr h="639081">
                <a:tc>
                  <a:txBody>
                    <a:bodyPr/>
                    <a:lstStyle/>
                    <a:p>
                      <a:r>
                        <a:rPr lang="en-GB" sz="1600" dirty="0"/>
                        <a:t>Mr Bahra</a:t>
                      </a:r>
                    </a:p>
                  </a:txBody>
                  <a:tcPr/>
                </a:tc>
                <a:tc>
                  <a:txBody>
                    <a:bodyPr/>
                    <a:lstStyle/>
                    <a:p>
                      <a:r>
                        <a:rPr lang="en-GB" sz="1600" u="sng" kern="1200" dirty="0">
                          <a:solidFill>
                            <a:schemeClr val="dk1"/>
                          </a:solidFill>
                          <a:effectLst/>
                          <a:latin typeface="+mn-lt"/>
                          <a:ea typeface="+mn-ea"/>
                          <a:cs typeface="+mn-cs"/>
                          <a:hlinkClick r:id="rId5"/>
                        </a:rPr>
                        <a:t>Gurjeet.Bahra@furzeplatt.net</a:t>
                      </a:r>
                      <a:endParaRPr lang="en-GB" sz="1600" dirty="0"/>
                    </a:p>
                  </a:txBody>
                  <a:tcPr/>
                </a:tc>
                <a:tc>
                  <a:txBody>
                    <a:bodyPr/>
                    <a:lstStyle/>
                    <a:p>
                      <a:r>
                        <a:rPr lang="en-GB" sz="1600" dirty="0"/>
                        <a:t>Mrs Budgett</a:t>
                      </a:r>
                    </a:p>
                  </a:txBody>
                  <a:tcPr/>
                </a:tc>
                <a:tc>
                  <a:txBody>
                    <a:bodyPr/>
                    <a:lstStyle/>
                    <a:p>
                      <a:r>
                        <a:rPr lang="en-GB" sz="1600" u="sng" kern="1200" dirty="0">
                          <a:solidFill>
                            <a:schemeClr val="dk1"/>
                          </a:solidFill>
                          <a:effectLst/>
                          <a:latin typeface="+mn-lt"/>
                          <a:ea typeface="+mn-ea"/>
                          <a:cs typeface="+mn-cs"/>
                          <a:hlinkClick r:id="rId6"/>
                        </a:rPr>
                        <a:t>Alice.Budgett@furzeplatt.net</a:t>
                      </a:r>
                      <a:endParaRPr lang="en-GB" sz="1600" dirty="0"/>
                    </a:p>
                  </a:txBody>
                  <a:tcPr/>
                </a:tc>
                <a:extLst>
                  <a:ext uri="{0D108BD9-81ED-4DB2-BD59-A6C34878D82A}">
                    <a16:rowId xmlns:a16="http://schemas.microsoft.com/office/drawing/2014/main" val="3027300116"/>
                  </a:ext>
                </a:extLst>
              </a:tr>
              <a:tr h="639081">
                <a:tc>
                  <a:txBody>
                    <a:bodyPr/>
                    <a:lstStyle/>
                    <a:p>
                      <a:r>
                        <a:rPr lang="en-GB" sz="1600" dirty="0"/>
                        <a:t>Mr Green</a:t>
                      </a:r>
                    </a:p>
                  </a:txBody>
                  <a:tcPr/>
                </a:tc>
                <a:tc>
                  <a:txBody>
                    <a:bodyPr/>
                    <a:lstStyle/>
                    <a:p>
                      <a:r>
                        <a:rPr lang="en-GB" sz="1600" u="sng" kern="1200" dirty="0">
                          <a:solidFill>
                            <a:schemeClr val="dk1"/>
                          </a:solidFill>
                          <a:effectLst/>
                          <a:latin typeface="+mn-lt"/>
                          <a:ea typeface="+mn-ea"/>
                          <a:cs typeface="+mn-cs"/>
                          <a:hlinkClick r:id="rId7"/>
                        </a:rPr>
                        <a:t>Thomas.Green@furzeplatt.net</a:t>
                      </a:r>
                      <a:endParaRPr lang="en-GB" sz="1600" dirty="0"/>
                    </a:p>
                  </a:txBody>
                  <a:tcPr/>
                </a:tc>
                <a:tc>
                  <a:txBody>
                    <a:bodyPr/>
                    <a:lstStyle/>
                    <a:p>
                      <a:r>
                        <a:rPr lang="en-GB" sz="1600" dirty="0"/>
                        <a:t>Mrs Hawkins</a:t>
                      </a:r>
                    </a:p>
                  </a:txBody>
                  <a:tcPr/>
                </a:tc>
                <a:tc>
                  <a:txBody>
                    <a:bodyPr/>
                    <a:lstStyle/>
                    <a:p>
                      <a:r>
                        <a:rPr lang="en-GB" sz="1600" u="sng" kern="1200" dirty="0">
                          <a:solidFill>
                            <a:schemeClr val="dk1"/>
                          </a:solidFill>
                          <a:effectLst/>
                          <a:latin typeface="+mn-lt"/>
                          <a:ea typeface="+mn-ea"/>
                          <a:cs typeface="+mn-cs"/>
                          <a:hlinkClick r:id="rId8"/>
                        </a:rPr>
                        <a:t>Lynn.Hawkins@furzeplatt.net</a:t>
                      </a:r>
                      <a:endParaRPr lang="en-GB" sz="1600" dirty="0"/>
                    </a:p>
                  </a:txBody>
                  <a:tcPr/>
                </a:tc>
                <a:extLst>
                  <a:ext uri="{0D108BD9-81ED-4DB2-BD59-A6C34878D82A}">
                    <a16:rowId xmlns:a16="http://schemas.microsoft.com/office/drawing/2014/main" val="68038291"/>
                  </a:ext>
                </a:extLst>
              </a:tr>
              <a:tr h="370261">
                <a:tc>
                  <a:txBody>
                    <a:bodyPr/>
                    <a:lstStyle/>
                    <a:p>
                      <a:r>
                        <a:rPr lang="en-GB" sz="1600" dirty="0"/>
                        <a:t>Mrs Byrne</a:t>
                      </a:r>
                    </a:p>
                  </a:txBody>
                  <a:tcPr/>
                </a:tc>
                <a:tc>
                  <a:txBody>
                    <a:bodyPr/>
                    <a:lstStyle/>
                    <a:p>
                      <a:r>
                        <a:rPr lang="en-GB" sz="1600" u="sng" kern="1200" dirty="0">
                          <a:solidFill>
                            <a:schemeClr val="dk1"/>
                          </a:solidFill>
                          <a:effectLst/>
                          <a:latin typeface="+mn-lt"/>
                          <a:ea typeface="+mn-ea"/>
                          <a:cs typeface="+mn-cs"/>
                          <a:hlinkClick r:id="rId9"/>
                        </a:rPr>
                        <a:t>Vinita.Byrne@furzeplatt.net</a:t>
                      </a:r>
                      <a:endParaRPr lang="en-GB" sz="1600" dirty="0"/>
                    </a:p>
                  </a:txBody>
                  <a:tcPr/>
                </a:tc>
                <a:tc>
                  <a:txBody>
                    <a:bodyPr/>
                    <a:lstStyle/>
                    <a:p>
                      <a:r>
                        <a:rPr lang="en-GB" sz="1600" dirty="0"/>
                        <a:t>Mr Jones</a:t>
                      </a:r>
                    </a:p>
                  </a:txBody>
                  <a:tcPr/>
                </a:tc>
                <a:tc>
                  <a:txBody>
                    <a:bodyPr/>
                    <a:lstStyle/>
                    <a:p>
                      <a:r>
                        <a:rPr lang="en-GB" sz="1600" u="sng" kern="1200" dirty="0">
                          <a:solidFill>
                            <a:schemeClr val="dk1"/>
                          </a:solidFill>
                          <a:effectLst/>
                          <a:latin typeface="+mn-lt"/>
                          <a:ea typeface="+mn-ea"/>
                          <a:cs typeface="+mn-cs"/>
                          <a:hlinkClick r:id="rId10"/>
                        </a:rPr>
                        <a:t>Chris.Jones@furzeplatt.net</a:t>
                      </a:r>
                      <a:endParaRPr lang="en-GB" sz="1600" dirty="0"/>
                    </a:p>
                  </a:txBody>
                  <a:tcPr/>
                </a:tc>
                <a:extLst>
                  <a:ext uri="{0D108BD9-81ED-4DB2-BD59-A6C34878D82A}">
                    <a16:rowId xmlns:a16="http://schemas.microsoft.com/office/drawing/2014/main" val="4255295802"/>
                  </a:ext>
                </a:extLst>
              </a:tr>
              <a:tr h="1186864">
                <a:tc>
                  <a:txBody>
                    <a:bodyPr/>
                    <a:lstStyle/>
                    <a:p>
                      <a:r>
                        <a:rPr lang="en-GB" sz="1600" dirty="0"/>
                        <a:t>Mr Forster/Mrs Owen</a:t>
                      </a:r>
                    </a:p>
                  </a:txBody>
                  <a:tcPr/>
                </a:tc>
                <a:tc>
                  <a:txBody>
                    <a:bodyPr/>
                    <a:lstStyle/>
                    <a:p>
                      <a:r>
                        <a:rPr lang="en-GB" sz="1600" u="sng" kern="1200" dirty="0">
                          <a:solidFill>
                            <a:schemeClr val="dk1"/>
                          </a:solidFill>
                          <a:effectLst/>
                          <a:latin typeface="+mn-lt"/>
                          <a:ea typeface="+mn-ea"/>
                          <a:cs typeface="+mn-cs"/>
                          <a:hlinkClick r:id="rId11"/>
                        </a:rPr>
                        <a:t>Sue.Owen@furzeplatt.net</a:t>
                      </a:r>
                      <a:endParaRPr lang="en-GB" sz="1600" u="sng" kern="1200" dirty="0">
                        <a:solidFill>
                          <a:schemeClr val="dk1"/>
                        </a:solidFill>
                        <a:effectLst/>
                        <a:latin typeface="+mn-lt"/>
                        <a:ea typeface="+mn-ea"/>
                        <a:cs typeface="+mn-cs"/>
                      </a:endParaRPr>
                    </a:p>
                    <a:p>
                      <a:r>
                        <a:rPr lang="en-GB" sz="1600" u="sng" kern="1200" dirty="0">
                          <a:solidFill>
                            <a:schemeClr val="dk1"/>
                          </a:solidFill>
                          <a:effectLst/>
                          <a:latin typeface="+mn-lt"/>
                          <a:ea typeface="+mn-ea"/>
                          <a:cs typeface="+mn-cs"/>
                          <a:hlinkClick r:id="rId12"/>
                        </a:rPr>
                        <a:t>Stuart.Forster@furzeplatt.net</a:t>
                      </a:r>
                      <a:endParaRPr lang="en-GB" sz="1600" u="sng" kern="1200" dirty="0">
                        <a:solidFill>
                          <a:schemeClr val="dk1"/>
                        </a:solidFill>
                        <a:effectLst/>
                        <a:latin typeface="+mn-lt"/>
                        <a:ea typeface="+mn-ea"/>
                        <a:cs typeface="+mn-cs"/>
                      </a:endParaRPr>
                    </a:p>
                    <a:p>
                      <a:endParaRPr lang="en-GB" sz="1600" dirty="0"/>
                    </a:p>
                  </a:txBody>
                  <a:tcPr/>
                </a:tc>
                <a:tc>
                  <a:txBody>
                    <a:bodyPr/>
                    <a:lstStyle/>
                    <a:p>
                      <a:r>
                        <a:rPr lang="en-GB" sz="1600" dirty="0"/>
                        <a:t>Dr Walker/Miss Griffiths</a:t>
                      </a:r>
                    </a:p>
                  </a:txBody>
                  <a:tcPr/>
                </a:tc>
                <a:tc>
                  <a:txBody>
                    <a:bodyPr/>
                    <a:lstStyle/>
                    <a:p>
                      <a:r>
                        <a:rPr lang="en-GB" sz="1600" u="sng" kern="1200" dirty="0">
                          <a:solidFill>
                            <a:schemeClr val="dk1"/>
                          </a:solidFill>
                          <a:effectLst/>
                          <a:latin typeface="+mn-lt"/>
                          <a:ea typeface="+mn-ea"/>
                          <a:cs typeface="+mn-cs"/>
                          <a:hlinkClick r:id="rId13"/>
                        </a:rPr>
                        <a:t>Catherine.Walker@furzeplatt.net</a:t>
                      </a:r>
                      <a:endParaRPr lang="en-GB" sz="1600" u="sng" kern="1200" dirty="0">
                        <a:solidFill>
                          <a:schemeClr val="dk1"/>
                        </a:solidFill>
                        <a:effectLst/>
                        <a:latin typeface="+mn-lt"/>
                        <a:ea typeface="+mn-ea"/>
                        <a:cs typeface="+mn-cs"/>
                      </a:endParaRPr>
                    </a:p>
                    <a:p>
                      <a:r>
                        <a:rPr lang="en-GB" sz="1600" u="sng" kern="1200" dirty="0">
                          <a:solidFill>
                            <a:schemeClr val="dk1"/>
                          </a:solidFill>
                          <a:effectLst/>
                          <a:latin typeface="+mn-lt"/>
                          <a:ea typeface="+mn-ea"/>
                          <a:cs typeface="+mn-cs"/>
                          <a:hlinkClick r:id="rId14"/>
                        </a:rPr>
                        <a:t>Lois.Griffiths@furzeplatt.net</a:t>
                      </a:r>
                      <a:endParaRPr lang="en-GB" sz="1600" dirty="0"/>
                    </a:p>
                  </a:txBody>
                  <a:tcPr/>
                </a:tc>
                <a:extLst>
                  <a:ext uri="{0D108BD9-81ED-4DB2-BD59-A6C34878D82A}">
                    <a16:rowId xmlns:a16="http://schemas.microsoft.com/office/drawing/2014/main" val="2284509571"/>
                  </a:ext>
                </a:extLst>
              </a:tr>
              <a:tr h="639081">
                <a:tc>
                  <a:txBody>
                    <a:bodyPr/>
                    <a:lstStyle/>
                    <a:p>
                      <a:r>
                        <a:rPr lang="en-GB" sz="1600" dirty="0"/>
                        <a:t>Mrs Jack</a:t>
                      </a:r>
                    </a:p>
                  </a:txBody>
                  <a:tcPr/>
                </a:tc>
                <a:tc>
                  <a:txBody>
                    <a:bodyPr/>
                    <a:lstStyle/>
                    <a:p>
                      <a:r>
                        <a:rPr lang="en-GB" sz="1600" u="sng" kern="1200" dirty="0">
                          <a:solidFill>
                            <a:schemeClr val="dk1"/>
                          </a:solidFill>
                          <a:effectLst/>
                          <a:latin typeface="+mn-lt"/>
                          <a:ea typeface="+mn-ea"/>
                          <a:cs typeface="+mn-cs"/>
                          <a:hlinkClick r:id="rId15"/>
                        </a:rPr>
                        <a:t>Deborah.Jack@furzeplatt.net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Mr Green-Nickel</a:t>
                      </a:r>
                    </a:p>
                  </a:txBody>
                  <a:tcPr/>
                </a:tc>
                <a:tc>
                  <a:txBody>
                    <a:bodyPr/>
                    <a:lstStyle/>
                    <a:p>
                      <a:r>
                        <a:rPr lang="en-GB" sz="1600" u="sng" kern="1200" dirty="0">
                          <a:solidFill>
                            <a:schemeClr val="dk1"/>
                          </a:solidFill>
                          <a:effectLst/>
                          <a:latin typeface="+mn-lt"/>
                          <a:ea typeface="+mn-ea"/>
                          <a:cs typeface="+mn-cs"/>
                          <a:hlinkClick r:id="rId16"/>
                        </a:rPr>
                        <a:t>Fred.Green-Nickel@furzeplatt.net</a:t>
                      </a:r>
                      <a:endParaRPr lang="en-GB" sz="1600" dirty="0"/>
                    </a:p>
                  </a:txBody>
                  <a:tcPr/>
                </a:tc>
                <a:extLst>
                  <a:ext uri="{0D108BD9-81ED-4DB2-BD59-A6C34878D82A}">
                    <a16:rowId xmlns:a16="http://schemas.microsoft.com/office/drawing/2014/main" val="1283519581"/>
                  </a:ext>
                </a:extLst>
              </a:tr>
            </a:tbl>
          </a:graphicData>
        </a:graphic>
      </p:graphicFrame>
    </p:spTree>
    <p:extLst>
      <p:ext uri="{BB962C8B-B14F-4D97-AF65-F5344CB8AC3E}">
        <p14:creationId xmlns:p14="http://schemas.microsoft.com/office/powerpoint/2010/main" val="3054478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 support/online resources</a:t>
            </a:r>
          </a:p>
        </p:txBody>
      </p:sp>
      <p:sp>
        <p:nvSpPr>
          <p:cNvPr id="3" name="Content Placeholder 2"/>
          <p:cNvSpPr>
            <a:spLocks noGrp="1"/>
          </p:cNvSpPr>
          <p:nvPr>
            <p:ph idx="1"/>
          </p:nvPr>
        </p:nvSpPr>
        <p:spPr>
          <a:xfrm>
            <a:off x="179512" y="1437145"/>
            <a:ext cx="4464496" cy="4540603"/>
          </a:xfrm>
        </p:spPr>
        <p:txBody>
          <a:bodyPr>
            <a:noAutofit/>
          </a:bodyPr>
          <a:lstStyle/>
          <a:p>
            <a:r>
              <a:rPr lang="en-GB" sz="2200" dirty="0"/>
              <a:t>Tutors will be in touch with students regularly with helpful resources and support tips to help with:</a:t>
            </a:r>
          </a:p>
          <a:p>
            <a:pPr lvl="1"/>
            <a:r>
              <a:rPr lang="en-GB" sz="1800" dirty="0"/>
              <a:t>University and apprenticeship application.</a:t>
            </a:r>
          </a:p>
          <a:p>
            <a:pPr lvl="1"/>
            <a:r>
              <a:rPr lang="en-GB" sz="1800" dirty="0"/>
              <a:t>Careers guidance</a:t>
            </a:r>
          </a:p>
          <a:p>
            <a:pPr lvl="1"/>
            <a:r>
              <a:rPr lang="en-GB" sz="1800" dirty="0"/>
              <a:t>Learning support</a:t>
            </a:r>
          </a:p>
          <a:p>
            <a:pPr lvl="1"/>
            <a:r>
              <a:rPr lang="en-GB" sz="1800" dirty="0"/>
              <a:t>Revision assistance</a:t>
            </a:r>
          </a:p>
          <a:p>
            <a:pPr lvl="1"/>
            <a:r>
              <a:rPr lang="en-GB" sz="1800"/>
              <a:t>Super curricular </a:t>
            </a:r>
            <a:r>
              <a:rPr lang="en-GB" sz="1800" dirty="0"/>
              <a:t>information</a:t>
            </a:r>
          </a:p>
        </p:txBody>
      </p:sp>
      <p:pic>
        <p:nvPicPr>
          <p:cNvPr id="5" name="Picture 4"/>
          <p:cNvPicPr>
            <a:picLocks noChangeAspect="1"/>
          </p:cNvPicPr>
          <p:nvPr/>
        </p:nvPicPr>
        <p:blipFill>
          <a:blip r:embed="rId3"/>
          <a:stretch>
            <a:fillRect/>
          </a:stretch>
        </p:blipFill>
        <p:spPr>
          <a:xfrm>
            <a:off x="158512" y="5262188"/>
            <a:ext cx="3500538" cy="892567"/>
          </a:xfrm>
          <a:prstGeom prst="rect">
            <a:avLst/>
          </a:prstGeom>
        </p:spPr>
      </p:pic>
      <p:pic>
        <p:nvPicPr>
          <p:cNvPr id="6" name="Picture 5"/>
          <p:cNvPicPr>
            <a:picLocks noChangeAspect="1"/>
          </p:cNvPicPr>
          <p:nvPr/>
        </p:nvPicPr>
        <p:blipFill>
          <a:blip r:embed="rId4"/>
          <a:stretch>
            <a:fillRect/>
          </a:stretch>
        </p:blipFill>
        <p:spPr>
          <a:xfrm>
            <a:off x="3923928" y="3999277"/>
            <a:ext cx="5095155" cy="2155478"/>
          </a:xfrm>
          <a:prstGeom prst="rect">
            <a:avLst/>
          </a:prstGeom>
        </p:spPr>
      </p:pic>
      <p:pic>
        <p:nvPicPr>
          <p:cNvPr id="4" name="Picture 3"/>
          <p:cNvPicPr>
            <a:picLocks noChangeAspect="1"/>
          </p:cNvPicPr>
          <p:nvPr/>
        </p:nvPicPr>
        <p:blipFill>
          <a:blip r:embed="rId5"/>
          <a:stretch>
            <a:fillRect/>
          </a:stretch>
        </p:blipFill>
        <p:spPr>
          <a:xfrm>
            <a:off x="6372200" y="1628800"/>
            <a:ext cx="2742416" cy="1006094"/>
          </a:xfrm>
          <a:prstGeom prst="rect">
            <a:avLst/>
          </a:prstGeom>
        </p:spPr>
      </p:pic>
      <p:pic>
        <p:nvPicPr>
          <p:cNvPr id="8" name="Picture 7"/>
          <p:cNvPicPr>
            <a:picLocks noChangeAspect="1"/>
          </p:cNvPicPr>
          <p:nvPr/>
        </p:nvPicPr>
        <p:blipFill>
          <a:blip r:embed="rId6"/>
          <a:stretch>
            <a:fillRect/>
          </a:stretch>
        </p:blipFill>
        <p:spPr>
          <a:xfrm>
            <a:off x="4564397" y="2571749"/>
            <a:ext cx="1609725" cy="571500"/>
          </a:xfrm>
          <a:prstGeom prst="rect">
            <a:avLst/>
          </a:prstGeom>
        </p:spPr>
      </p:pic>
      <p:pic>
        <p:nvPicPr>
          <p:cNvPr id="9" name="Picture 8"/>
          <p:cNvPicPr>
            <a:picLocks noChangeAspect="1"/>
          </p:cNvPicPr>
          <p:nvPr/>
        </p:nvPicPr>
        <p:blipFill>
          <a:blip r:embed="rId7"/>
          <a:stretch>
            <a:fillRect/>
          </a:stretch>
        </p:blipFill>
        <p:spPr>
          <a:xfrm>
            <a:off x="6496050" y="2443162"/>
            <a:ext cx="2190750" cy="1400175"/>
          </a:xfrm>
          <a:prstGeom prst="rect">
            <a:avLst/>
          </a:prstGeom>
        </p:spPr>
      </p:pic>
    </p:spTree>
    <p:extLst>
      <p:ext uri="{BB962C8B-B14F-4D97-AF65-F5344CB8AC3E}">
        <p14:creationId xmlns:p14="http://schemas.microsoft.com/office/powerpoint/2010/main" val="341311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2051719" y="117138"/>
            <a:ext cx="663507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US" sz="4000" b="0" i="0" u="none" strike="noStrike" cap="none" dirty="0">
                <a:solidFill>
                  <a:schemeClr val="lt1"/>
                </a:solidFill>
                <a:latin typeface="Calibri"/>
                <a:ea typeface="Calibri"/>
                <a:cs typeface="Calibri"/>
                <a:sym typeface="Calibri"/>
              </a:rPr>
              <a:t>MOOCs</a:t>
            </a:r>
          </a:p>
        </p:txBody>
      </p:sp>
      <p:sp>
        <p:nvSpPr>
          <p:cNvPr id="268" name="Shape 26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a:spcBef>
                <a:spcPts val="640"/>
              </a:spcBef>
              <a:buClr>
                <a:srgbClr val="001570"/>
              </a:buClr>
              <a:buSzPct val="100000"/>
            </a:pPr>
            <a:r>
              <a:rPr lang="en-GB" sz="2800" b="0" i="0" u="none" strike="noStrike" cap="none" dirty="0">
                <a:solidFill>
                  <a:srgbClr val="001570"/>
                </a:solidFill>
                <a:latin typeface="Calibri"/>
                <a:ea typeface="Calibri"/>
                <a:cs typeface="Calibri"/>
                <a:sym typeface="Calibri"/>
              </a:rPr>
              <a:t>MOOCs – Massive Open Online Courses</a:t>
            </a:r>
          </a:p>
          <a:p>
            <a:pPr lvl="1">
              <a:spcBef>
                <a:spcPts val="640"/>
              </a:spcBef>
              <a:buClr>
                <a:srgbClr val="001570"/>
              </a:buClr>
              <a:buSzPct val="100000"/>
            </a:pPr>
            <a:r>
              <a:rPr lang="en-GB" sz="2400" dirty="0" err="1">
                <a:solidFill>
                  <a:srgbClr val="001570"/>
                </a:solidFill>
                <a:latin typeface="Calibri"/>
                <a:ea typeface="Calibri"/>
                <a:cs typeface="Calibri"/>
                <a:sym typeface="Calibri"/>
              </a:rPr>
              <a:t>FutureLearn</a:t>
            </a:r>
            <a:endParaRPr lang="en-GB" sz="2400" dirty="0">
              <a:solidFill>
                <a:srgbClr val="001570"/>
              </a:solidFill>
              <a:latin typeface="Calibri"/>
              <a:ea typeface="Calibri"/>
              <a:cs typeface="Calibri"/>
              <a:sym typeface="Calibri"/>
            </a:endParaRPr>
          </a:p>
          <a:p>
            <a:pPr lvl="1">
              <a:spcBef>
                <a:spcPts val="640"/>
              </a:spcBef>
              <a:buClr>
                <a:srgbClr val="001570"/>
              </a:buClr>
              <a:buSzPct val="100000"/>
            </a:pPr>
            <a:r>
              <a:rPr lang="en-GB" sz="2400" dirty="0" err="1">
                <a:solidFill>
                  <a:srgbClr val="001570"/>
                </a:solidFill>
                <a:latin typeface="Calibri"/>
                <a:ea typeface="Calibri"/>
                <a:cs typeface="Calibri"/>
                <a:sym typeface="Calibri"/>
              </a:rPr>
              <a:t>edx</a:t>
            </a:r>
            <a:endParaRPr lang="en-GB" sz="2400" dirty="0">
              <a:solidFill>
                <a:srgbClr val="001570"/>
              </a:solidFill>
              <a:latin typeface="Calibri"/>
              <a:ea typeface="Calibri"/>
              <a:cs typeface="Calibri"/>
              <a:sym typeface="Calibri"/>
            </a:endParaRPr>
          </a:p>
          <a:p>
            <a:pPr lvl="1">
              <a:spcBef>
                <a:spcPts val="640"/>
              </a:spcBef>
              <a:buClr>
                <a:srgbClr val="001570"/>
              </a:buClr>
              <a:buSzPct val="100000"/>
            </a:pPr>
            <a:r>
              <a:rPr lang="en-GB" sz="2400" b="0" i="0" u="none" strike="noStrike" cap="none" dirty="0">
                <a:solidFill>
                  <a:srgbClr val="001570"/>
                </a:solidFill>
                <a:latin typeface="Calibri"/>
                <a:ea typeface="Calibri"/>
                <a:cs typeface="Calibri"/>
                <a:sym typeface="Calibri"/>
              </a:rPr>
              <a:t>Coursera</a:t>
            </a:r>
          </a:p>
          <a:p>
            <a:pPr marL="457200" lvl="1" indent="0">
              <a:spcBef>
                <a:spcPts val="640"/>
              </a:spcBef>
              <a:buClr>
                <a:srgbClr val="001570"/>
              </a:buClr>
              <a:buSzPct val="100000"/>
              <a:buNone/>
            </a:pPr>
            <a:endParaRPr lang="en-GB" sz="2400" b="0" i="0" u="none" strike="noStrike" cap="none" dirty="0">
              <a:solidFill>
                <a:srgbClr val="001570"/>
              </a:solidFill>
              <a:latin typeface="Calibri"/>
              <a:ea typeface="Calibri"/>
              <a:cs typeface="Calibri"/>
              <a:sym typeface="Calibri"/>
            </a:endParaRPr>
          </a:p>
        </p:txBody>
      </p:sp>
      <p:pic>
        <p:nvPicPr>
          <p:cNvPr id="2" name="Picture 1"/>
          <p:cNvPicPr>
            <a:picLocks noChangeAspect="1"/>
          </p:cNvPicPr>
          <p:nvPr/>
        </p:nvPicPr>
        <p:blipFill rotWithShape="1">
          <a:blip r:embed="rId3"/>
          <a:srcRect l="6756" t="17766" r="12158" b="23014"/>
          <a:stretch/>
        </p:blipFill>
        <p:spPr>
          <a:xfrm>
            <a:off x="6699844" y="1928317"/>
            <a:ext cx="2112302" cy="880126"/>
          </a:xfrm>
          <a:prstGeom prst="rect">
            <a:avLst/>
          </a:prstGeom>
        </p:spPr>
      </p:pic>
      <p:pic>
        <p:nvPicPr>
          <p:cNvPr id="3" name="Picture 2"/>
          <p:cNvPicPr>
            <a:picLocks noChangeAspect="1"/>
          </p:cNvPicPr>
          <p:nvPr/>
        </p:nvPicPr>
        <p:blipFill>
          <a:blip r:embed="rId4"/>
          <a:stretch>
            <a:fillRect/>
          </a:stretch>
        </p:blipFill>
        <p:spPr>
          <a:xfrm>
            <a:off x="5519122" y="2721196"/>
            <a:ext cx="1546622" cy="1078379"/>
          </a:xfrm>
          <a:prstGeom prst="rect">
            <a:avLst/>
          </a:prstGeom>
        </p:spPr>
      </p:pic>
      <p:pic>
        <p:nvPicPr>
          <p:cNvPr id="4" name="Picture 3"/>
          <p:cNvPicPr>
            <a:picLocks noChangeAspect="1"/>
          </p:cNvPicPr>
          <p:nvPr/>
        </p:nvPicPr>
        <p:blipFill rotWithShape="1">
          <a:blip r:embed="rId5"/>
          <a:srcRect l="6778" t="16050" r="7382" b="14929"/>
          <a:stretch/>
        </p:blipFill>
        <p:spPr>
          <a:xfrm>
            <a:off x="3226201" y="2304387"/>
            <a:ext cx="2592288" cy="504056"/>
          </a:xfrm>
          <a:prstGeom prst="rect">
            <a:avLst/>
          </a:prstGeom>
        </p:spPr>
      </p:pic>
      <p:pic>
        <p:nvPicPr>
          <p:cNvPr id="5" name="Picture 4"/>
          <p:cNvPicPr>
            <a:picLocks noChangeAspect="1"/>
          </p:cNvPicPr>
          <p:nvPr/>
        </p:nvPicPr>
        <p:blipFill>
          <a:blip r:embed="rId6"/>
          <a:stretch>
            <a:fillRect/>
          </a:stretch>
        </p:blipFill>
        <p:spPr>
          <a:xfrm>
            <a:off x="6852587" y="3601322"/>
            <a:ext cx="2047370" cy="2704074"/>
          </a:xfrm>
          <a:prstGeom prst="rect">
            <a:avLst/>
          </a:prstGeom>
        </p:spPr>
      </p:pic>
      <p:pic>
        <p:nvPicPr>
          <p:cNvPr id="7" name="Picture 6"/>
          <p:cNvPicPr>
            <a:picLocks noChangeAspect="1"/>
          </p:cNvPicPr>
          <p:nvPr/>
        </p:nvPicPr>
        <p:blipFill>
          <a:blip r:embed="rId7"/>
          <a:stretch>
            <a:fillRect/>
          </a:stretch>
        </p:blipFill>
        <p:spPr>
          <a:xfrm>
            <a:off x="130666" y="3733437"/>
            <a:ext cx="2086104" cy="2674865"/>
          </a:xfrm>
          <a:prstGeom prst="rect">
            <a:avLst/>
          </a:prstGeom>
        </p:spPr>
      </p:pic>
      <p:pic>
        <p:nvPicPr>
          <p:cNvPr id="8" name="Picture 7"/>
          <p:cNvPicPr>
            <a:picLocks noChangeAspect="1"/>
          </p:cNvPicPr>
          <p:nvPr/>
        </p:nvPicPr>
        <p:blipFill>
          <a:blip r:embed="rId8"/>
          <a:stretch>
            <a:fillRect/>
          </a:stretch>
        </p:blipFill>
        <p:spPr>
          <a:xfrm>
            <a:off x="2241436" y="4252972"/>
            <a:ext cx="4561818" cy="1560142"/>
          </a:xfrm>
          <a:prstGeom prst="rect">
            <a:avLst/>
          </a:prstGeom>
        </p:spPr>
      </p:pic>
    </p:spTree>
    <p:extLst>
      <p:ext uri="{BB962C8B-B14F-4D97-AF65-F5344CB8AC3E}">
        <p14:creationId xmlns:p14="http://schemas.microsoft.com/office/powerpoint/2010/main" val="190200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GB" sz="3200" dirty="0">
                <a:solidFill>
                  <a:schemeClr val="bg1"/>
                </a:solidFill>
                <a:latin typeface="+mj-lt"/>
              </a:rPr>
              <a:t>How can students best support their academic study?</a:t>
            </a:r>
          </a:p>
        </p:txBody>
      </p:sp>
      <p:sp>
        <p:nvSpPr>
          <p:cNvPr id="3" name="Content Placeholder 2"/>
          <p:cNvSpPr>
            <a:spLocks noGrp="1"/>
          </p:cNvSpPr>
          <p:nvPr>
            <p:ph sz="half" idx="1"/>
          </p:nvPr>
        </p:nvSpPr>
        <p:spPr>
          <a:xfrm>
            <a:off x="395536" y="1484784"/>
            <a:ext cx="8435280" cy="5229200"/>
          </a:xfrm>
        </p:spPr>
        <p:txBody>
          <a:bodyPr>
            <a:noAutofit/>
          </a:bodyPr>
          <a:lstStyle/>
          <a:p>
            <a:r>
              <a:rPr lang="en-GB" sz="2400" dirty="0"/>
              <a:t>Download the specifications for all your subjects</a:t>
            </a:r>
          </a:p>
          <a:p>
            <a:r>
              <a:rPr lang="en-GB" sz="2400" dirty="0"/>
              <a:t>Regularly evaluate your learning by using a Personalised Learning Checklist (PLC) </a:t>
            </a:r>
          </a:p>
          <a:p>
            <a:r>
              <a:rPr lang="en-GB" sz="2400" dirty="0"/>
              <a:t>Download exam questions &amp; mark schemes</a:t>
            </a:r>
          </a:p>
          <a:p>
            <a:r>
              <a:rPr lang="en-GB" sz="2400" dirty="0"/>
              <a:t>Read ahead and read beyond your subject</a:t>
            </a:r>
          </a:p>
          <a:p>
            <a:r>
              <a:rPr lang="en-GB" sz="2400" dirty="0"/>
              <a:t>Read and condense your notes – keep this strategy active using the Cornell method distributed last term</a:t>
            </a:r>
          </a:p>
          <a:p>
            <a:r>
              <a:rPr lang="en-GB" sz="2400" dirty="0"/>
              <a:t>Practice answering past exam questions</a:t>
            </a:r>
          </a:p>
          <a:p>
            <a:r>
              <a:rPr lang="en-GB" sz="2400" dirty="0"/>
              <a:t>Research specific topics/areas of study in greater depth using the internet</a:t>
            </a:r>
          </a:p>
          <a:p>
            <a:r>
              <a:rPr lang="en-GB" sz="2400" dirty="0"/>
              <a:t>Manage time well by planning when, where, what and how revision will occur</a:t>
            </a:r>
          </a:p>
          <a:p>
            <a:endParaRPr lang="en-GB" sz="2000" dirty="0"/>
          </a:p>
        </p:txBody>
      </p:sp>
    </p:spTree>
    <p:extLst>
      <p:ext uri="{BB962C8B-B14F-4D97-AF65-F5344CB8AC3E}">
        <p14:creationId xmlns:p14="http://schemas.microsoft.com/office/powerpoint/2010/main" val="188240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AAED-4EE3-929D-4EC1-8DF3C0FD85A6}"/>
              </a:ext>
            </a:extLst>
          </p:cNvPr>
          <p:cNvSpPr>
            <a:spLocks noGrp="1"/>
          </p:cNvSpPr>
          <p:nvPr>
            <p:ph type="title"/>
          </p:nvPr>
        </p:nvSpPr>
        <p:spPr/>
        <p:txBody>
          <a:bodyPr/>
          <a:lstStyle/>
          <a:p>
            <a:r>
              <a:rPr lang="en-GB" dirty="0"/>
              <a:t>Independent Study</a:t>
            </a:r>
          </a:p>
        </p:txBody>
      </p:sp>
      <p:sp>
        <p:nvSpPr>
          <p:cNvPr id="3" name="Content Placeholder 2">
            <a:extLst>
              <a:ext uri="{FF2B5EF4-FFF2-40B4-BE49-F238E27FC236}">
                <a16:creationId xmlns:a16="http://schemas.microsoft.com/office/drawing/2014/main" id="{52987886-B544-DE97-7F47-D7D0F2ECDD17}"/>
              </a:ext>
            </a:extLst>
          </p:cNvPr>
          <p:cNvSpPr>
            <a:spLocks noGrp="1"/>
          </p:cNvSpPr>
          <p:nvPr>
            <p:ph idx="1"/>
          </p:nvPr>
        </p:nvSpPr>
        <p:spPr/>
        <p:txBody>
          <a:bodyPr>
            <a:normAutofit fontScale="70000" lnSpcReduction="20000"/>
          </a:bodyPr>
          <a:lstStyle/>
          <a:p>
            <a:r>
              <a:rPr lang="en-GB" dirty="0"/>
              <a:t>Students have, on average, 27 hours of lessons per fortnight cycle.</a:t>
            </a:r>
          </a:p>
          <a:p>
            <a:endParaRPr lang="en-GB" dirty="0"/>
          </a:p>
          <a:p>
            <a:r>
              <a:rPr lang="en-GB" dirty="0"/>
              <a:t>We expect students to match this time commitment with independent study, revision and consolidation.</a:t>
            </a:r>
          </a:p>
          <a:p>
            <a:endParaRPr lang="en-GB" dirty="0"/>
          </a:p>
          <a:p>
            <a:r>
              <a:rPr lang="en-GB" dirty="0"/>
              <a:t>We give time to students to achieve this in school through:</a:t>
            </a:r>
          </a:p>
          <a:p>
            <a:pPr lvl="1"/>
            <a:r>
              <a:rPr lang="en-GB" dirty="0"/>
              <a:t>Supervised Study periods (6 per fortnight)</a:t>
            </a:r>
          </a:p>
          <a:p>
            <a:pPr lvl="1"/>
            <a:r>
              <a:rPr lang="en-GB" dirty="0"/>
              <a:t>Independent Study periods (14 per fortnight)</a:t>
            </a:r>
          </a:p>
          <a:p>
            <a:endParaRPr lang="en-GB" dirty="0"/>
          </a:p>
          <a:p>
            <a:r>
              <a:rPr lang="en-GB" dirty="0"/>
              <a:t>This leaves students around 7 hours per fortnight or 3.5 hours of work to complete at home/in their own time each week.</a:t>
            </a:r>
          </a:p>
          <a:p>
            <a:endParaRPr lang="en-GB" dirty="0"/>
          </a:p>
          <a:p>
            <a:r>
              <a:rPr lang="en-GB" dirty="0"/>
              <a:t>If students manage their time and use their school time effectively for study, they will protect their work-life balance comfortably.</a:t>
            </a:r>
          </a:p>
        </p:txBody>
      </p:sp>
    </p:spTree>
    <p:extLst>
      <p:ext uri="{BB962C8B-B14F-4D97-AF65-F5344CB8AC3E}">
        <p14:creationId xmlns:p14="http://schemas.microsoft.com/office/powerpoint/2010/main" val="277890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02879"/>
            <a:ext cx="6024740" cy="830985"/>
          </a:xfrm>
        </p:spPr>
        <p:txBody>
          <a:bodyPr>
            <a:normAutofit/>
          </a:bodyPr>
          <a:lstStyle/>
          <a:p>
            <a:r>
              <a:rPr lang="en-GB" sz="4050" dirty="0"/>
              <a:t>Results</a:t>
            </a:r>
          </a:p>
        </p:txBody>
      </p:sp>
      <p:pic>
        <p:nvPicPr>
          <p:cNvPr id="10" name="Picture 9">
            <a:extLst>
              <a:ext uri="{FF2B5EF4-FFF2-40B4-BE49-F238E27FC236}">
                <a16:creationId xmlns:a16="http://schemas.microsoft.com/office/drawing/2014/main" id="{EA73D72D-BE1E-44D0-A491-0085C0C7E04C}"/>
              </a:ext>
            </a:extLst>
          </p:cNvPr>
          <p:cNvPicPr>
            <a:picLocks noChangeAspect="1"/>
          </p:cNvPicPr>
          <p:nvPr/>
        </p:nvPicPr>
        <p:blipFill rotWithShape="1">
          <a:blip r:embed="rId2"/>
          <a:srcRect l="18796" t="28385" r="17293" b="5902"/>
          <a:stretch/>
        </p:blipFill>
        <p:spPr>
          <a:xfrm>
            <a:off x="1007604" y="1484784"/>
            <a:ext cx="7128792" cy="4884749"/>
          </a:xfrm>
          <a:prstGeom prst="rect">
            <a:avLst/>
          </a:prstGeom>
        </p:spPr>
      </p:pic>
    </p:spTree>
    <p:extLst>
      <p:ext uri="{BB962C8B-B14F-4D97-AF65-F5344CB8AC3E}">
        <p14:creationId xmlns:p14="http://schemas.microsoft.com/office/powerpoint/2010/main" val="24477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Expectations – Communication</a:t>
            </a:r>
            <a:endParaRPr lang="en-GB" sz="2400" dirty="0"/>
          </a:p>
        </p:txBody>
      </p:sp>
      <p:sp>
        <p:nvSpPr>
          <p:cNvPr id="4" name="Content Placeholder 2"/>
          <p:cNvSpPr txBox="1">
            <a:spLocks/>
          </p:cNvSpPr>
          <p:nvPr/>
        </p:nvSpPr>
        <p:spPr>
          <a:xfrm>
            <a:off x="179512" y="1484784"/>
            <a:ext cx="8640960" cy="468052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157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B0F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tx2">
                    <a:lumMod val="75000"/>
                  </a:schemeClr>
                </a:solidFill>
              </a:rPr>
              <a:t>Mobile phones are important tools for learning.  Students have access to the school Wi-Fi so they do not have to use their data</a:t>
            </a:r>
          </a:p>
          <a:p>
            <a:endParaRPr lang="en-GB" dirty="0">
              <a:solidFill>
                <a:schemeClr val="tx2">
                  <a:lumMod val="75000"/>
                </a:schemeClr>
              </a:solidFill>
            </a:endParaRPr>
          </a:p>
          <a:p>
            <a:r>
              <a:rPr lang="en-GB" dirty="0">
                <a:solidFill>
                  <a:schemeClr val="tx2">
                    <a:lumMod val="75000"/>
                  </a:schemeClr>
                </a:solidFill>
              </a:rPr>
              <a:t>A large part of communication will happen via email particularly this year.  Students have been instructed to set their emails up on your phones and check their emails every day.  </a:t>
            </a:r>
          </a:p>
          <a:p>
            <a:endParaRPr lang="en-GB" dirty="0">
              <a:solidFill>
                <a:schemeClr val="tx2">
                  <a:lumMod val="75000"/>
                </a:schemeClr>
              </a:solidFill>
            </a:endParaRPr>
          </a:p>
          <a:p>
            <a:r>
              <a:rPr lang="en-GB" dirty="0">
                <a:solidFill>
                  <a:schemeClr val="tx2">
                    <a:lumMod val="75000"/>
                  </a:schemeClr>
                </a:solidFill>
              </a:rPr>
              <a:t>Mobiles phones are only to be used within the walls of the Sixth Form centre, they are not to be visible anywhere outside of the Sixth Form.  Should they be seen by a member of staff, they will be confiscated and held at main reception until the end of the day.  </a:t>
            </a:r>
          </a:p>
          <a:p>
            <a:endParaRPr lang="en-GB" dirty="0">
              <a:solidFill>
                <a:schemeClr val="tx2">
                  <a:lumMod val="75000"/>
                </a:schemeClr>
              </a:solidFill>
            </a:endParaRPr>
          </a:p>
          <a:p>
            <a:r>
              <a:rPr lang="en-GB" dirty="0">
                <a:solidFill>
                  <a:schemeClr val="tx2">
                    <a:lumMod val="75000"/>
                  </a:schemeClr>
                </a:solidFill>
              </a:rPr>
              <a:t>Persistent mobile phone breaches will involve parents being required to come and collect the phone on behalf of the student.</a:t>
            </a:r>
          </a:p>
        </p:txBody>
      </p:sp>
    </p:spTree>
    <p:extLst>
      <p:ext uri="{BB962C8B-B14F-4D97-AF65-F5344CB8AC3E}">
        <p14:creationId xmlns:p14="http://schemas.microsoft.com/office/powerpoint/2010/main" val="4145294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3B12-DCCA-4454-AB82-7FAEABAEFADE}"/>
              </a:ext>
            </a:extLst>
          </p:cNvPr>
          <p:cNvSpPr>
            <a:spLocks noGrp="1"/>
          </p:cNvSpPr>
          <p:nvPr>
            <p:ph type="title"/>
          </p:nvPr>
        </p:nvSpPr>
        <p:spPr/>
        <p:txBody>
          <a:bodyPr>
            <a:normAutofit/>
          </a:bodyPr>
          <a:lstStyle/>
          <a:p>
            <a:r>
              <a:rPr lang="en-GB" sz="3600" dirty="0"/>
              <a:t>Expectations – uniform</a:t>
            </a:r>
            <a:endParaRPr lang="en-US" sz="3600" dirty="0">
              <a:cs typeface="Calibri"/>
            </a:endParaRPr>
          </a:p>
        </p:txBody>
      </p:sp>
      <p:sp>
        <p:nvSpPr>
          <p:cNvPr id="3" name="Content Placeholder 2">
            <a:extLst>
              <a:ext uri="{FF2B5EF4-FFF2-40B4-BE49-F238E27FC236}">
                <a16:creationId xmlns:a16="http://schemas.microsoft.com/office/drawing/2014/main" id="{A17027BD-35BA-4F87-A9AE-3D05BB2A4CD3}"/>
              </a:ext>
            </a:extLst>
          </p:cNvPr>
          <p:cNvSpPr>
            <a:spLocks noGrp="1"/>
          </p:cNvSpPr>
          <p:nvPr>
            <p:ph idx="1"/>
          </p:nvPr>
        </p:nvSpPr>
        <p:spPr>
          <a:xfrm>
            <a:off x="257175" y="1412776"/>
            <a:ext cx="4314825" cy="4896544"/>
          </a:xfrm>
        </p:spPr>
        <p:txBody>
          <a:bodyPr>
            <a:noAutofit/>
          </a:bodyPr>
          <a:lstStyle/>
          <a:p>
            <a:pPr>
              <a:spcBef>
                <a:spcPts val="0"/>
              </a:spcBef>
            </a:pPr>
            <a:r>
              <a:rPr lang="en-GB" sz="2400" dirty="0"/>
              <a:t>We aim to set high standards in all we do, including how our students are presented.</a:t>
            </a:r>
          </a:p>
          <a:p>
            <a:pPr>
              <a:spcBef>
                <a:spcPts val="0"/>
              </a:spcBef>
            </a:pPr>
            <a:endParaRPr lang="en-GB" sz="2400" dirty="0"/>
          </a:p>
          <a:p>
            <a:pPr>
              <a:spcBef>
                <a:spcPts val="0"/>
              </a:spcBef>
            </a:pPr>
            <a:r>
              <a:rPr lang="en-GB" sz="2400" dirty="0"/>
              <a:t>Our Sixth Form’s uniform is included in the school’s uniform policy, which is on our website (‘Our School, Policies, Uniform Policy’).</a:t>
            </a:r>
          </a:p>
          <a:p>
            <a:pPr>
              <a:spcBef>
                <a:spcPts val="0"/>
              </a:spcBef>
            </a:pPr>
            <a:endParaRPr lang="en-GB" sz="2400" dirty="0"/>
          </a:p>
          <a:p>
            <a:pPr>
              <a:spcBef>
                <a:spcPts val="0"/>
              </a:spcBef>
            </a:pPr>
            <a:r>
              <a:rPr lang="en-GB" sz="2400" dirty="0"/>
              <a:t>Students who do not adhere to the uniform policy may be sent home to change.</a:t>
            </a:r>
          </a:p>
        </p:txBody>
      </p:sp>
      <p:pic>
        <p:nvPicPr>
          <p:cNvPr id="5" name="Picture 4">
            <a:extLst>
              <a:ext uri="{FF2B5EF4-FFF2-40B4-BE49-F238E27FC236}">
                <a16:creationId xmlns:a16="http://schemas.microsoft.com/office/drawing/2014/main" id="{C3D3E2C9-D0E8-FC94-C0D7-B3FE0BAFA91C}"/>
              </a:ext>
            </a:extLst>
          </p:cNvPr>
          <p:cNvPicPr>
            <a:picLocks noChangeAspect="1"/>
          </p:cNvPicPr>
          <p:nvPr/>
        </p:nvPicPr>
        <p:blipFill>
          <a:blip r:embed="rId3"/>
          <a:stretch>
            <a:fillRect/>
          </a:stretch>
        </p:blipFill>
        <p:spPr>
          <a:xfrm>
            <a:off x="4932040" y="1412777"/>
            <a:ext cx="3939202" cy="4897386"/>
          </a:xfrm>
          <a:prstGeom prst="rect">
            <a:avLst/>
          </a:prstGeom>
        </p:spPr>
      </p:pic>
    </p:spTree>
    <p:extLst>
      <p:ext uri="{BB962C8B-B14F-4D97-AF65-F5344CB8AC3E}">
        <p14:creationId xmlns:p14="http://schemas.microsoft.com/office/powerpoint/2010/main" val="3533192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75" y="4149080"/>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3600" dirty="0"/>
              <a:t>Making the leap – GCSE to post-16</a:t>
            </a:r>
          </a:p>
          <a:p>
            <a:endParaRPr lang="en-US" sz="3600" dirty="0"/>
          </a:p>
          <a:p>
            <a:r>
              <a:rPr lang="en-US" sz="3600" dirty="0"/>
              <a:t>How we help…</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9225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shared understanding of what is hard</a:t>
            </a:r>
          </a:p>
        </p:txBody>
      </p:sp>
      <p:pic>
        <p:nvPicPr>
          <p:cNvPr id="5" name="Content Placeholder 4"/>
          <p:cNvPicPr>
            <a:picLocks noGrp="1" noChangeAspect="1"/>
          </p:cNvPicPr>
          <p:nvPr>
            <p:ph idx="1"/>
          </p:nvPr>
        </p:nvPicPr>
        <p:blipFill>
          <a:blip r:embed="rId3"/>
          <a:stretch>
            <a:fillRect/>
          </a:stretch>
        </p:blipFill>
        <p:spPr>
          <a:xfrm>
            <a:off x="107504" y="1412776"/>
            <a:ext cx="8784976" cy="4735875"/>
          </a:xfrm>
          <a:prstGeom prst="rect">
            <a:avLst/>
          </a:prstGeom>
        </p:spPr>
      </p:pic>
    </p:spTree>
    <p:extLst>
      <p:ext uri="{BB962C8B-B14F-4D97-AF65-F5344CB8AC3E}">
        <p14:creationId xmlns:p14="http://schemas.microsoft.com/office/powerpoint/2010/main" val="2111490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Life is about learning from setbacks – for everyone! </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3"/>
          <a:srcRect l="8841" t="11812" r="30821" b="19282"/>
          <a:stretch/>
        </p:blipFill>
        <p:spPr>
          <a:xfrm>
            <a:off x="646673" y="1570678"/>
            <a:ext cx="7850654" cy="4738642"/>
          </a:xfrm>
          <a:prstGeom prst="rect">
            <a:avLst/>
          </a:prstGeom>
        </p:spPr>
      </p:pic>
    </p:spTree>
    <p:extLst>
      <p:ext uri="{BB962C8B-B14F-4D97-AF65-F5344CB8AC3E}">
        <p14:creationId xmlns:p14="http://schemas.microsoft.com/office/powerpoint/2010/main" val="152561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Growth </a:t>
            </a:r>
            <a:r>
              <a:rPr lang="en-GB" dirty="0" err="1"/>
              <a:t>mindsets</a:t>
            </a:r>
            <a:endParaRPr lang="en-GB" dirty="0"/>
          </a:p>
        </p:txBody>
      </p:sp>
      <p:pic>
        <p:nvPicPr>
          <p:cNvPr id="1028" name="Picture 4" descr="Image result for growths vs fixed mind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4592874" cy="39604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220072" y="1772816"/>
            <a:ext cx="3466728" cy="4353347"/>
          </a:xfrm>
        </p:spPr>
        <p:txBody>
          <a:bodyPr>
            <a:normAutofit fontScale="77500" lnSpcReduction="20000"/>
          </a:bodyPr>
          <a:lstStyle/>
          <a:p>
            <a:r>
              <a:rPr lang="en-GB" dirty="0"/>
              <a:t>Angela Duckworth delivers an excellent TED talk on ‘Grit’ and the Growth </a:t>
            </a:r>
            <a:r>
              <a:rPr lang="en-GB" dirty="0" err="1"/>
              <a:t>Mindset</a:t>
            </a:r>
            <a:r>
              <a:rPr lang="en-GB" dirty="0"/>
              <a:t>, which you can find </a:t>
            </a:r>
            <a:r>
              <a:rPr lang="en-GB" dirty="0">
                <a:hlinkClick r:id="rId4"/>
              </a:rPr>
              <a:t>here</a:t>
            </a:r>
            <a:endParaRPr lang="en-GB" dirty="0"/>
          </a:p>
          <a:p>
            <a:endParaRPr lang="en-GB" dirty="0"/>
          </a:p>
          <a:p>
            <a:r>
              <a:rPr lang="en-GB" dirty="0"/>
              <a:t>This is a great example of the sort of material we recommend to students to help them make the transition in Sixth Form</a:t>
            </a:r>
          </a:p>
        </p:txBody>
      </p:sp>
    </p:spTree>
    <p:extLst>
      <p:ext uri="{BB962C8B-B14F-4D97-AF65-F5344CB8AC3E}">
        <p14:creationId xmlns:p14="http://schemas.microsoft.com/office/powerpoint/2010/main" val="2462751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All of this is designed to help students move from…</a:t>
            </a:r>
          </a:p>
        </p:txBody>
      </p:sp>
      <p:sp>
        <p:nvSpPr>
          <p:cNvPr id="3" name="Text Placeholder 2"/>
          <p:cNvSpPr>
            <a:spLocks noGrp="1"/>
          </p:cNvSpPr>
          <p:nvPr>
            <p:ph type="body" idx="1"/>
          </p:nvPr>
        </p:nvSpPr>
        <p:spPr>
          <a:xfrm>
            <a:off x="4877766" y="1423650"/>
            <a:ext cx="4040188" cy="639762"/>
          </a:xfrm>
        </p:spPr>
        <p:txBody>
          <a:bodyPr/>
          <a:lstStyle/>
          <a:p>
            <a:r>
              <a:rPr lang="en-GB" dirty="0"/>
              <a:t>Responsible </a:t>
            </a:r>
          </a:p>
        </p:txBody>
      </p:sp>
      <p:sp>
        <p:nvSpPr>
          <p:cNvPr id="4" name="Content Placeholder 3"/>
          <p:cNvSpPr>
            <a:spLocks noGrp="1"/>
          </p:cNvSpPr>
          <p:nvPr>
            <p:ph sz="half" idx="2"/>
          </p:nvPr>
        </p:nvSpPr>
        <p:spPr>
          <a:xfrm>
            <a:off x="4892202" y="2063412"/>
            <a:ext cx="4173860" cy="4494485"/>
          </a:xfrm>
        </p:spPr>
        <p:txBody>
          <a:bodyPr>
            <a:normAutofit/>
          </a:bodyPr>
          <a:lstStyle/>
          <a:p>
            <a:r>
              <a:rPr lang="en-US" altLang="en-US" dirty="0">
                <a:solidFill>
                  <a:srgbClr val="007434"/>
                </a:solidFill>
                <a:latin typeface="+mj-lt"/>
              </a:rPr>
              <a:t>Is aware of their own strengths and weaknesses</a:t>
            </a:r>
          </a:p>
          <a:p>
            <a:r>
              <a:rPr lang="en-US" altLang="en-US" dirty="0">
                <a:solidFill>
                  <a:srgbClr val="007434"/>
                </a:solidFill>
                <a:latin typeface="+mj-lt"/>
              </a:rPr>
              <a:t>Is motivated by making progress in learning</a:t>
            </a:r>
          </a:p>
          <a:p>
            <a:r>
              <a:rPr lang="en-US" altLang="en-US" dirty="0">
                <a:solidFill>
                  <a:srgbClr val="007434"/>
                </a:solidFill>
                <a:latin typeface="+mj-lt"/>
              </a:rPr>
              <a:t>Often reflects on the learning process and their own progress</a:t>
            </a:r>
          </a:p>
          <a:p>
            <a:r>
              <a:rPr lang="en-US" altLang="en-US" dirty="0">
                <a:solidFill>
                  <a:srgbClr val="007434"/>
                </a:solidFill>
                <a:latin typeface="+mj-lt"/>
              </a:rPr>
              <a:t>Plans their learning and sets goals</a:t>
            </a:r>
          </a:p>
          <a:p>
            <a:r>
              <a:rPr lang="en-US" altLang="en-US" dirty="0">
                <a:solidFill>
                  <a:srgbClr val="007434"/>
                </a:solidFill>
                <a:latin typeface="+mj-lt"/>
              </a:rPr>
              <a:t>Actively seeks out new learning independently</a:t>
            </a:r>
          </a:p>
          <a:p>
            <a:endParaRPr lang="en-GB" dirty="0">
              <a:latin typeface="+mj-lt"/>
            </a:endParaRPr>
          </a:p>
        </p:txBody>
      </p:sp>
      <p:sp>
        <p:nvSpPr>
          <p:cNvPr id="5" name="Text Placeholder 4"/>
          <p:cNvSpPr>
            <a:spLocks noGrp="1"/>
          </p:cNvSpPr>
          <p:nvPr>
            <p:ph type="body" sz="quarter" idx="3"/>
          </p:nvPr>
        </p:nvSpPr>
        <p:spPr>
          <a:xfrm>
            <a:off x="178197" y="1423650"/>
            <a:ext cx="4177779" cy="639762"/>
          </a:xfrm>
        </p:spPr>
        <p:txBody>
          <a:bodyPr/>
          <a:lstStyle/>
          <a:p>
            <a:r>
              <a:rPr lang="en-GB" dirty="0"/>
              <a:t>Dependant </a:t>
            </a:r>
          </a:p>
        </p:txBody>
      </p:sp>
      <p:sp>
        <p:nvSpPr>
          <p:cNvPr id="6" name="Content Placeholder 5"/>
          <p:cNvSpPr>
            <a:spLocks noGrp="1"/>
          </p:cNvSpPr>
          <p:nvPr>
            <p:ph sz="quarter" idx="4"/>
          </p:nvPr>
        </p:nvSpPr>
        <p:spPr>
          <a:xfrm>
            <a:off x="178197" y="2063412"/>
            <a:ext cx="4500650" cy="4494485"/>
          </a:xfrm>
        </p:spPr>
        <p:txBody>
          <a:bodyPr>
            <a:normAutofit/>
          </a:bodyPr>
          <a:lstStyle/>
          <a:p>
            <a:pPr lvl="0" fontAlgn="base">
              <a:spcBef>
                <a:spcPct val="0"/>
              </a:spcBef>
              <a:spcAft>
                <a:spcPct val="0"/>
              </a:spcAft>
              <a:buFontTx/>
              <a:buChar char="•"/>
            </a:pPr>
            <a:r>
              <a:rPr lang="en-US" altLang="en-US" dirty="0">
                <a:solidFill>
                  <a:srgbClr val="FF0000"/>
                </a:solidFill>
                <a:latin typeface="+mj-lt"/>
              </a:rPr>
              <a:t>Rely heavily on the teacher</a:t>
            </a:r>
          </a:p>
          <a:p>
            <a:pPr lvl="0" fontAlgn="base">
              <a:spcBef>
                <a:spcPct val="0"/>
              </a:spcBef>
              <a:spcAft>
                <a:spcPct val="0"/>
              </a:spcAft>
              <a:buFontTx/>
              <a:buChar char="•"/>
            </a:pPr>
            <a:r>
              <a:rPr lang="en-US" altLang="en-US" dirty="0">
                <a:solidFill>
                  <a:srgbClr val="FF0000"/>
                </a:solidFill>
                <a:latin typeface="+mj-lt"/>
              </a:rPr>
              <a:t>Do not know their own strengths and weaknesses</a:t>
            </a:r>
          </a:p>
          <a:p>
            <a:pPr lvl="0" fontAlgn="base">
              <a:spcBef>
                <a:spcPct val="0"/>
              </a:spcBef>
              <a:spcAft>
                <a:spcPct val="0"/>
              </a:spcAft>
              <a:buFontTx/>
              <a:buChar char="•"/>
            </a:pPr>
            <a:r>
              <a:rPr lang="en-US" altLang="en-US" dirty="0">
                <a:solidFill>
                  <a:srgbClr val="FF0000"/>
                </a:solidFill>
                <a:latin typeface="+mj-lt"/>
              </a:rPr>
              <a:t>Think that the teacher is responsible for their leaning</a:t>
            </a:r>
          </a:p>
          <a:p>
            <a:pPr lvl="0" fontAlgn="base">
              <a:spcBef>
                <a:spcPct val="0"/>
              </a:spcBef>
              <a:spcAft>
                <a:spcPct val="0"/>
              </a:spcAft>
              <a:buFontTx/>
              <a:buChar char="•"/>
            </a:pPr>
            <a:r>
              <a:rPr lang="en-US" altLang="en-US" dirty="0">
                <a:solidFill>
                  <a:srgbClr val="FF0000"/>
                </a:solidFill>
                <a:latin typeface="+mj-lt"/>
              </a:rPr>
              <a:t>Do not set learning goals or reflect on how well they are learning or why? (known as metacognition – really important in the Sixth Form). </a:t>
            </a:r>
          </a:p>
          <a:p>
            <a:pPr lvl="0" fontAlgn="base">
              <a:spcBef>
                <a:spcPct val="0"/>
              </a:spcBef>
              <a:spcAft>
                <a:spcPct val="0"/>
              </a:spcAft>
              <a:buFontTx/>
              <a:buChar char="•"/>
            </a:pPr>
            <a:endParaRPr lang="en-GB" dirty="0">
              <a:latin typeface="+mj-lt"/>
            </a:endParaRPr>
          </a:p>
        </p:txBody>
      </p:sp>
      <p:sp>
        <p:nvSpPr>
          <p:cNvPr id="8" name="Bent Arrow 7"/>
          <p:cNvSpPr/>
          <p:nvPr/>
        </p:nvSpPr>
        <p:spPr>
          <a:xfrm flipV="1">
            <a:off x="2197782" y="5877272"/>
            <a:ext cx="2687202" cy="504056"/>
          </a:xfrm>
          <a:prstGeom prst="bentArrow">
            <a:avLst>
              <a:gd name="adj1" fmla="val 33399"/>
              <a:gd name="adj2" fmla="val 50000"/>
              <a:gd name="adj3" fmla="val 50000"/>
              <a:gd name="adj4" fmla="val 70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36956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75" y="4149080"/>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3600" dirty="0"/>
              <a:t>Making the leap – GCSE to post-16</a:t>
            </a:r>
          </a:p>
          <a:p>
            <a:endParaRPr lang="en-US" sz="3600" dirty="0"/>
          </a:p>
          <a:p>
            <a:r>
              <a:rPr lang="en-US" sz="3600" dirty="0"/>
              <a:t>How parents can help…</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2060777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lessthismorethat.com/wp-content/uploads/2017/01/Day-2-Logo-Design-10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9" y="857250"/>
            <a:ext cx="9220200" cy="507198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6433" b="46458"/>
          <a:stretch/>
        </p:blipFill>
        <p:spPr>
          <a:xfrm>
            <a:off x="7647422" y="1007269"/>
            <a:ext cx="1323441" cy="1303469"/>
          </a:xfrm>
          <a:prstGeom prst="rect">
            <a:avLst/>
          </a:prstGeom>
        </p:spPr>
      </p:pic>
      <p:sp>
        <p:nvSpPr>
          <p:cNvPr id="5" name="Rectangle 4"/>
          <p:cNvSpPr/>
          <p:nvPr/>
        </p:nvSpPr>
        <p:spPr>
          <a:xfrm>
            <a:off x="0" y="5872163"/>
            <a:ext cx="9144000" cy="148776"/>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0" y="17912"/>
            <a:ext cx="5829300" cy="1615827"/>
          </a:xfrm>
          <a:prstGeom prst="rect">
            <a:avLst/>
          </a:prstGeom>
          <a:solidFill>
            <a:srgbClr val="00ABD7"/>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How can you help your child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and prepare them to perform? </a:t>
            </a:r>
          </a:p>
        </p:txBody>
      </p:sp>
      <p:sp>
        <p:nvSpPr>
          <p:cNvPr id="7" name="TextBox 6"/>
          <p:cNvSpPr txBox="1"/>
          <p:nvPr/>
        </p:nvSpPr>
        <p:spPr>
          <a:xfrm>
            <a:off x="294906" y="2410229"/>
            <a:ext cx="4275535" cy="3323987"/>
          </a:xfrm>
          <a:prstGeom prst="rect">
            <a:avLst/>
          </a:prstGeom>
          <a:solidFill>
            <a:srgbClr val="FFFFFF">
              <a:alpha val="69020"/>
            </a:srgbClr>
          </a:solid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a role model</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them set goals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them active</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 eating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out</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Sleep patterns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Unplugging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Staying cool &amp; calm</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Belief</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supportive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905006" y="2962065"/>
            <a:ext cx="3923705" cy="2585323"/>
          </a:xfrm>
          <a:prstGeom prst="rect">
            <a:avLst/>
          </a:prstGeom>
          <a:solidFill>
            <a:srgbClr val="00ABD7"/>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Each day you can support your child to make choices which can impact how they perform during the next two years </a:t>
            </a:r>
          </a:p>
        </p:txBody>
      </p:sp>
    </p:spTree>
    <p:extLst>
      <p:ext uri="{BB962C8B-B14F-4D97-AF65-F5344CB8AC3E}">
        <p14:creationId xmlns:p14="http://schemas.microsoft.com/office/powerpoint/2010/main" val="3957732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75" y="3356992"/>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3600" dirty="0"/>
              <a:t>Some final bits and pieces…</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257084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Introducing the Sixth Form team</a:t>
            </a:r>
          </a:p>
        </p:txBody>
      </p:sp>
      <p:pic>
        <p:nvPicPr>
          <p:cNvPr id="1038" name="Picture 14" descr="https://lh4.googleusercontent.com/DfwVB5iE378o6voWSIKIyLznrJFNBAFgogzvp9r6zRDPlqE-tWAL45nJg64nmHRN7EWiy-7aeqYWsb5xBZwz3Z-HuYRi9B6bhY7tpBHaQfthE7AcXH5xGID-1Kwuk6n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53" t="14663" r="13429" b="29851"/>
          <a:stretch/>
        </p:blipFill>
        <p:spPr bwMode="auto">
          <a:xfrm>
            <a:off x="657476" y="1500994"/>
            <a:ext cx="1322236" cy="153610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3.googleusercontent.com/PcMpYXQYt2pQCQoWbnDf8p0rsL4tSlW4nFqm0YiQiwswmsUYdEHZqt_ZGCj0EJ4iPQH3HWCdvtmDuH7waBKOGwXfC1YsBgnJ_55uhkdN-uSAjXLipVgmF6X1b_EP8c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522" y="1508914"/>
            <a:ext cx="1512168" cy="15202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lh5.googleusercontent.com/VRywexLqk3f_D7mSCFDEXtieG9Sz0khnd80Vfoml-JW2L6raus0Aawo5wARf87EZ44uVYSkutFvckulhqHPeeFUNZgv0W37W4u8zYy_E9S5s1F2EpfhGtFTmYTgX-R_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83" b="17412"/>
          <a:stretch/>
        </p:blipFill>
        <p:spPr bwMode="auto">
          <a:xfrm>
            <a:off x="657476" y="4066332"/>
            <a:ext cx="1322236" cy="135429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4.googleusercontent.com/N7RBf55JYPGhKfBprlqBBKxTn3kk8PPU7rHP5dFy63YmS50N7o-SsStA_mIhaBPeAIuhh1MzqYFn84MfqeXY-p6Q7uYp6S2lGN3V4dmhOdig2R0iY5H9oC6cBSgcGidq"/>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209" b="16751"/>
          <a:stretch/>
        </p:blipFill>
        <p:spPr bwMode="auto">
          <a:xfrm>
            <a:off x="3647835" y="4061676"/>
            <a:ext cx="1327064" cy="1364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67406" y="3090059"/>
            <a:ext cx="4572000" cy="1200329"/>
          </a:xfrm>
          <a:prstGeom prst="rect">
            <a:avLst/>
          </a:prstGeom>
        </p:spPr>
        <p:txBody>
          <a:bodyPr>
            <a:spAutoFit/>
          </a:bodyPr>
          <a:lstStyle/>
          <a:p>
            <a:pPr algn="ctr"/>
            <a:r>
              <a:rPr lang="en-GB" b="1">
                <a:solidFill>
                  <a:srgbClr val="000000"/>
                </a:solidFill>
                <a:latin typeface="Calibri" panose="020F0502020204030204" pitchFamily="34" charset="0"/>
              </a:rPr>
              <a:t>Mr Ging</a:t>
            </a:r>
            <a:endParaRPr lang="en-GB"/>
          </a:p>
          <a:p>
            <a:pPr algn="ctr"/>
            <a:r>
              <a:rPr lang="en-GB">
                <a:solidFill>
                  <a:srgbClr val="000000"/>
                </a:solidFill>
                <a:latin typeface="Calibri" panose="020F0502020204030204" pitchFamily="34" charset="0"/>
              </a:rPr>
              <a:t>Head of Sixth Form</a:t>
            </a:r>
            <a:endParaRPr lang="en-GB"/>
          </a:p>
          <a:p>
            <a:r>
              <a:rPr lang="en-GB"/>
              <a:t/>
            </a:r>
            <a:br>
              <a:rPr lang="en-GB"/>
            </a:br>
            <a:endParaRPr lang="en-GB"/>
          </a:p>
        </p:txBody>
      </p:sp>
      <p:sp>
        <p:nvSpPr>
          <p:cNvPr id="13" name="Rectangle 12"/>
          <p:cNvSpPr/>
          <p:nvPr/>
        </p:nvSpPr>
        <p:spPr>
          <a:xfrm>
            <a:off x="5855455" y="3097980"/>
            <a:ext cx="3181041" cy="923330"/>
          </a:xfrm>
          <a:prstGeom prst="rect">
            <a:avLst/>
          </a:prstGeom>
        </p:spPr>
        <p:txBody>
          <a:bodyPr wrap="square" lIns="91440" tIns="45720" rIns="91440" bIns="45720" anchor="t">
            <a:spAutoFit/>
          </a:bodyPr>
          <a:lstStyle/>
          <a:p>
            <a:pPr algn="ctr"/>
            <a:r>
              <a:rPr lang="en-GB" b="1">
                <a:solidFill>
                  <a:srgbClr val="000000"/>
                </a:solidFill>
                <a:latin typeface="Calibri"/>
                <a:cs typeface="Calibri"/>
              </a:rPr>
              <a:t>Mr Colmer</a:t>
            </a:r>
            <a:endParaRPr lang="en-GB"/>
          </a:p>
          <a:p>
            <a:pPr algn="ctr"/>
            <a:r>
              <a:rPr lang="en-GB">
                <a:solidFill>
                  <a:srgbClr val="000000"/>
                </a:solidFill>
                <a:latin typeface="Calibri" panose="020F0502020204030204" pitchFamily="34" charset="0"/>
              </a:rPr>
              <a:t>Assistant Head of Sixth Form</a:t>
            </a:r>
          </a:p>
          <a:p>
            <a:pPr algn="ctr"/>
            <a:r>
              <a:rPr lang="en-GB">
                <a:solidFill>
                  <a:srgbClr val="000000"/>
                </a:solidFill>
                <a:latin typeface="Calibri" panose="020F0502020204030204" pitchFamily="34" charset="0"/>
              </a:rPr>
              <a:t>(Year 13)</a:t>
            </a:r>
            <a:endParaRPr lang="en-GB"/>
          </a:p>
        </p:txBody>
      </p:sp>
      <p:sp>
        <p:nvSpPr>
          <p:cNvPr id="14" name="Rectangle 13"/>
          <p:cNvSpPr/>
          <p:nvPr/>
        </p:nvSpPr>
        <p:spPr>
          <a:xfrm>
            <a:off x="2946461" y="3090059"/>
            <a:ext cx="2849675" cy="923330"/>
          </a:xfrm>
          <a:prstGeom prst="rect">
            <a:avLst/>
          </a:prstGeom>
        </p:spPr>
        <p:txBody>
          <a:bodyPr wrap="square" lIns="91440" tIns="45720" rIns="91440" bIns="45720" anchor="t">
            <a:spAutoFit/>
          </a:bodyPr>
          <a:lstStyle/>
          <a:p>
            <a:pPr algn="ctr"/>
            <a:r>
              <a:rPr lang="en-GB" b="1">
                <a:solidFill>
                  <a:srgbClr val="000000"/>
                </a:solidFill>
                <a:latin typeface="Calibri"/>
                <a:cs typeface="Calibri"/>
              </a:rPr>
              <a:t>Miss Inwood</a:t>
            </a:r>
            <a:endParaRPr lang="en-GB"/>
          </a:p>
          <a:p>
            <a:pPr algn="ctr"/>
            <a:r>
              <a:rPr lang="en-GB">
                <a:solidFill>
                  <a:srgbClr val="000000"/>
                </a:solidFill>
                <a:latin typeface="Calibri" panose="020F0502020204030204" pitchFamily="34" charset="0"/>
              </a:rPr>
              <a:t>Assistant Head of Sixth Form</a:t>
            </a:r>
          </a:p>
          <a:p>
            <a:pPr algn="ctr"/>
            <a:r>
              <a:rPr lang="en-GB">
                <a:solidFill>
                  <a:srgbClr val="000000"/>
                </a:solidFill>
                <a:latin typeface="Calibri" panose="020F0502020204030204" pitchFamily="34" charset="0"/>
              </a:rPr>
              <a:t>(Year 12) </a:t>
            </a:r>
            <a:endParaRPr lang="en-GB"/>
          </a:p>
        </p:txBody>
      </p:sp>
      <p:sp>
        <p:nvSpPr>
          <p:cNvPr id="15" name="Rectangle 14"/>
          <p:cNvSpPr/>
          <p:nvPr/>
        </p:nvSpPr>
        <p:spPr>
          <a:xfrm>
            <a:off x="2969545" y="5494996"/>
            <a:ext cx="2700853" cy="646331"/>
          </a:xfrm>
          <a:prstGeom prst="rect">
            <a:avLst/>
          </a:prstGeom>
        </p:spPr>
        <p:txBody>
          <a:bodyPr wrap="square">
            <a:spAutoFit/>
          </a:bodyPr>
          <a:lstStyle/>
          <a:p>
            <a:pPr algn="ctr"/>
            <a:r>
              <a:rPr lang="en-GB" b="1">
                <a:solidFill>
                  <a:srgbClr val="000000"/>
                </a:solidFill>
                <a:latin typeface="Calibri" panose="020F0502020204030204" pitchFamily="34" charset="0"/>
              </a:rPr>
              <a:t>Mrs Wilson</a:t>
            </a:r>
            <a:endParaRPr lang="en-GB"/>
          </a:p>
          <a:p>
            <a:pPr algn="ctr"/>
            <a:r>
              <a:rPr lang="en-GB">
                <a:solidFill>
                  <a:srgbClr val="000000"/>
                </a:solidFill>
                <a:latin typeface="Calibri" panose="020F0502020204030204" pitchFamily="34" charset="0"/>
              </a:rPr>
              <a:t>Sixth Form Administrator</a:t>
            </a:r>
            <a:endParaRPr lang="en-GB"/>
          </a:p>
        </p:txBody>
      </p:sp>
      <p:sp>
        <p:nvSpPr>
          <p:cNvPr id="16" name="Rectangle 15"/>
          <p:cNvSpPr/>
          <p:nvPr/>
        </p:nvSpPr>
        <p:spPr>
          <a:xfrm>
            <a:off x="-1001225" y="5490698"/>
            <a:ext cx="4572000" cy="1200329"/>
          </a:xfrm>
          <a:prstGeom prst="rect">
            <a:avLst/>
          </a:prstGeom>
        </p:spPr>
        <p:txBody>
          <a:bodyPr>
            <a:spAutoFit/>
          </a:bodyPr>
          <a:lstStyle/>
          <a:p>
            <a:pPr algn="ctr"/>
            <a:r>
              <a:rPr lang="en-GB" b="1">
                <a:solidFill>
                  <a:srgbClr val="000000"/>
                </a:solidFill>
                <a:latin typeface="Calibri" panose="020F0502020204030204" pitchFamily="34" charset="0"/>
              </a:rPr>
              <a:t>Mrs Pasa</a:t>
            </a:r>
            <a:endParaRPr lang="en-GB"/>
          </a:p>
          <a:p>
            <a:pPr algn="ctr"/>
            <a:r>
              <a:rPr lang="en-GB">
                <a:solidFill>
                  <a:srgbClr val="000000"/>
                </a:solidFill>
                <a:latin typeface="Calibri" panose="020F0502020204030204" pitchFamily="34" charset="0"/>
              </a:rPr>
              <a:t>Sixth Form Manager</a:t>
            </a:r>
            <a:endParaRPr lang="en-GB"/>
          </a:p>
          <a:p>
            <a:r>
              <a:rPr lang="en-GB"/>
              <a:t/>
            </a:r>
            <a:br>
              <a:rPr lang="en-GB"/>
            </a:br>
            <a:endParaRPr lang="en-GB"/>
          </a:p>
        </p:txBody>
      </p:sp>
      <p:pic>
        <p:nvPicPr>
          <p:cNvPr id="3" name="Picture 2"/>
          <p:cNvPicPr>
            <a:picLocks noChangeAspect="1"/>
          </p:cNvPicPr>
          <p:nvPr/>
        </p:nvPicPr>
        <p:blipFill>
          <a:blip r:embed="rId7"/>
          <a:stretch>
            <a:fillRect/>
          </a:stretch>
        </p:blipFill>
        <p:spPr>
          <a:xfrm>
            <a:off x="6803417" y="4061592"/>
            <a:ext cx="1285116" cy="1355784"/>
          </a:xfrm>
          <a:prstGeom prst="rect">
            <a:avLst/>
          </a:prstGeom>
        </p:spPr>
      </p:pic>
      <p:sp>
        <p:nvSpPr>
          <p:cNvPr id="18" name="Rectangle 17"/>
          <p:cNvSpPr/>
          <p:nvPr/>
        </p:nvSpPr>
        <p:spPr>
          <a:xfrm>
            <a:off x="6017850" y="5499294"/>
            <a:ext cx="2856249" cy="646331"/>
          </a:xfrm>
          <a:prstGeom prst="rect">
            <a:avLst/>
          </a:prstGeom>
        </p:spPr>
        <p:txBody>
          <a:bodyPr wrap="square">
            <a:spAutoFit/>
          </a:bodyPr>
          <a:lstStyle/>
          <a:p>
            <a:pPr algn="ctr"/>
            <a:r>
              <a:rPr lang="en-GB" b="1">
                <a:solidFill>
                  <a:srgbClr val="000000"/>
                </a:solidFill>
                <a:latin typeface="Calibri" panose="020F0502020204030204" pitchFamily="34" charset="0"/>
              </a:rPr>
              <a:t>Ms Bouzid</a:t>
            </a:r>
            <a:endParaRPr lang="en-GB"/>
          </a:p>
          <a:p>
            <a:pPr algn="ctr"/>
            <a:r>
              <a:rPr lang="en-GB">
                <a:solidFill>
                  <a:srgbClr val="000000"/>
                </a:solidFill>
                <a:latin typeface="Calibri" panose="020F0502020204030204" pitchFamily="34" charset="0"/>
              </a:rPr>
              <a:t>Sixth Form Learning Mentor</a:t>
            </a:r>
            <a:endParaRPr lang="en-GB"/>
          </a:p>
        </p:txBody>
      </p:sp>
      <p:pic>
        <p:nvPicPr>
          <p:cNvPr id="6" name="Picture 5">
            <a:extLst>
              <a:ext uri="{FF2B5EF4-FFF2-40B4-BE49-F238E27FC236}">
                <a16:creationId xmlns:a16="http://schemas.microsoft.com/office/drawing/2014/main" id="{9674408B-B652-4FC8-551D-BBB5220B6CB5}"/>
              </a:ext>
            </a:extLst>
          </p:cNvPr>
          <p:cNvPicPr>
            <a:picLocks noChangeAspect="1"/>
          </p:cNvPicPr>
          <p:nvPr/>
        </p:nvPicPr>
        <p:blipFill rotWithShape="1">
          <a:blip r:embed="rId8"/>
          <a:srcRect l="7194" r="8685"/>
          <a:stretch/>
        </p:blipFill>
        <p:spPr>
          <a:xfrm>
            <a:off x="3489062" y="1498320"/>
            <a:ext cx="1728192" cy="1523416"/>
          </a:xfrm>
          <a:prstGeom prst="rect">
            <a:avLst/>
          </a:prstGeom>
        </p:spPr>
      </p:pic>
    </p:spTree>
    <p:extLst>
      <p:ext uri="{BB962C8B-B14F-4D97-AF65-F5344CB8AC3E}">
        <p14:creationId xmlns:p14="http://schemas.microsoft.com/office/powerpoint/2010/main" val="1982287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Measuring Progress </a:t>
            </a:r>
            <a:br>
              <a:rPr lang="en-GB" dirty="0"/>
            </a:br>
            <a:r>
              <a:rPr lang="en-GB" dirty="0"/>
              <a:t>&amp; Pre-Public Exams (PPE)</a:t>
            </a:r>
          </a:p>
        </p:txBody>
      </p:sp>
      <p:sp>
        <p:nvSpPr>
          <p:cNvPr id="3" name="Content Placeholder 2"/>
          <p:cNvSpPr>
            <a:spLocks noGrp="1"/>
          </p:cNvSpPr>
          <p:nvPr>
            <p:ph idx="1"/>
          </p:nvPr>
        </p:nvSpPr>
        <p:spPr>
          <a:xfrm>
            <a:off x="179512" y="1484784"/>
            <a:ext cx="8784976" cy="5141168"/>
          </a:xfrm>
        </p:spPr>
        <p:txBody>
          <a:bodyPr>
            <a:normAutofit/>
          </a:bodyPr>
          <a:lstStyle/>
          <a:p>
            <a:r>
              <a:rPr lang="en-GB" dirty="0"/>
              <a:t>Summer work should now be completed and handed in – really useful indicator of starting point.  </a:t>
            </a:r>
          </a:p>
          <a:p>
            <a:r>
              <a:rPr lang="en-GB" dirty="0"/>
              <a:t>Effort grades at the end of October.</a:t>
            </a:r>
          </a:p>
          <a:p>
            <a:r>
              <a:rPr lang="en-GB" dirty="0">
                <a:solidFill>
                  <a:srgbClr val="002060"/>
                </a:solidFill>
              </a:rPr>
              <a:t>5 Achievement &amp; Effort grade Reports – </a:t>
            </a:r>
          </a:p>
          <a:p>
            <a:pPr marL="0" indent="0">
              <a:buNone/>
            </a:pPr>
            <a:r>
              <a:rPr lang="en-GB" dirty="0">
                <a:solidFill>
                  <a:srgbClr val="002060"/>
                </a:solidFill>
              </a:rPr>
              <a:t>	Oct (A2L only) / Dec / Jan  / March / Jul. </a:t>
            </a:r>
          </a:p>
          <a:p>
            <a:pPr marL="0" indent="0">
              <a:buNone/>
            </a:pPr>
            <a:endParaRPr lang="en-GB" dirty="0">
              <a:solidFill>
                <a:srgbClr val="002060"/>
              </a:solidFill>
            </a:endParaRPr>
          </a:p>
          <a:p>
            <a:pPr algn="ctr"/>
            <a:r>
              <a:rPr lang="en-GB" dirty="0">
                <a:solidFill>
                  <a:srgbClr val="FF0000"/>
                </a:solidFill>
              </a:rPr>
              <a:t>PPE Week – W/C 26</a:t>
            </a:r>
            <a:r>
              <a:rPr lang="en-GB" baseline="30000" dirty="0">
                <a:solidFill>
                  <a:srgbClr val="FF0000"/>
                </a:solidFill>
              </a:rPr>
              <a:t>th</a:t>
            </a:r>
            <a:r>
              <a:rPr lang="en-GB" dirty="0">
                <a:solidFill>
                  <a:srgbClr val="FF0000"/>
                </a:solidFill>
              </a:rPr>
              <a:t> June 2023</a:t>
            </a:r>
            <a:endParaRPr lang="en-GB" dirty="0">
              <a:solidFill>
                <a:schemeClr val="tx2"/>
              </a:solidFill>
            </a:endParaRPr>
          </a:p>
        </p:txBody>
      </p:sp>
    </p:spTree>
    <p:extLst>
      <p:ext uri="{BB962C8B-B14F-4D97-AF65-F5344CB8AC3E}">
        <p14:creationId xmlns:p14="http://schemas.microsoft.com/office/powerpoint/2010/main" val="3591087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Access Arrangements – what are they?</a:t>
            </a:r>
          </a:p>
        </p:txBody>
      </p:sp>
      <p:sp>
        <p:nvSpPr>
          <p:cNvPr id="3" name="Content Placeholder 2"/>
          <p:cNvSpPr>
            <a:spLocks noGrp="1"/>
          </p:cNvSpPr>
          <p:nvPr>
            <p:ph idx="1"/>
          </p:nvPr>
        </p:nvSpPr>
        <p:spPr/>
        <p:txBody>
          <a:bodyPr/>
          <a:lstStyle/>
          <a:p>
            <a:r>
              <a:rPr lang="en-GB" dirty="0">
                <a:latin typeface="+mj-lt"/>
              </a:rPr>
              <a:t>Exam </a:t>
            </a:r>
            <a:r>
              <a:rPr lang="en-GB" b="1" dirty="0">
                <a:latin typeface="+mj-lt"/>
              </a:rPr>
              <a:t>Access Arrangements</a:t>
            </a:r>
            <a:r>
              <a:rPr lang="en-GB" dirty="0">
                <a:latin typeface="+mj-lt"/>
              </a:rPr>
              <a:t> (EAAs) are the reasonable adjustments that can be made for an exam candidate, and might include things like extra time to complete an exam paper, permission to use assistive technology, or provision of rest breaks.</a:t>
            </a:r>
          </a:p>
          <a:p>
            <a:endParaRPr lang="en-GB" dirty="0">
              <a:latin typeface="+mj-lt"/>
            </a:endParaRPr>
          </a:p>
        </p:txBody>
      </p:sp>
    </p:spTree>
    <p:extLst>
      <p:ext uri="{BB962C8B-B14F-4D97-AF65-F5344CB8AC3E}">
        <p14:creationId xmlns:p14="http://schemas.microsoft.com/office/powerpoint/2010/main" val="1936125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are access arrangements determined for Sixth Form?</a:t>
            </a:r>
          </a:p>
        </p:txBody>
      </p:sp>
      <p:sp>
        <p:nvSpPr>
          <p:cNvPr id="3" name="Content Placeholder 2"/>
          <p:cNvSpPr>
            <a:spLocks noGrp="1"/>
          </p:cNvSpPr>
          <p:nvPr>
            <p:ph idx="1"/>
          </p:nvPr>
        </p:nvSpPr>
        <p:spPr/>
        <p:txBody>
          <a:bodyPr>
            <a:normAutofit fontScale="70000" lnSpcReduction="20000"/>
          </a:bodyPr>
          <a:lstStyle/>
          <a:p>
            <a:pPr marL="285750" indent="-285750"/>
            <a:r>
              <a:rPr lang="en-GB" dirty="0"/>
              <a:t>If your child has been at Furze Platt since Year 9 they will already have been screened and assessed for Access Arrangements</a:t>
            </a:r>
          </a:p>
          <a:p>
            <a:pPr marL="285750" indent="-285750"/>
            <a:endParaRPr lang="en-GB" dirty="0"/>
          </a:p>
          <a:p>
            <a:pPr marL="285750" indent="-285750"/>
            <a:r>
              <a:rPr lang="en-GB" dirty="0"/>
              <a:t>If they had arrangements for GCSE it is likely these will have expired. Students do not need to be tested again BUT we do need evidence from their Year 12 teachers to confirm that the arrangement is still needed. If it is we will reapply to JCQ and the arrangements will be extended to cover A level exams</a:t>
            </a:r>
          </a:p>
          <a:p>
            <a:pPr marL="285750" indent="-285750"/>
            <a:endParaRPr lang="en-GB" dirty="0"/>
          </a:p>
          <a:p>
            <a:pPr marL="285750" indent="-285750"/>
            <a:r>
              <a:rPr lang="en-GB" dirty="0"/>
              <a:t>If your child has come from another school with arrangements the procedure is as above</a:t>
            </a:r>
          </a:p>
          <a:p>
            <a:pPr marL="285750" indent="-285750"/>
            <a:endParaRPr lang="en-GB" dirty="0"/>
          </a:p>
          <a:p>
            <a:pPr marL="285750" indent="-285750"/>
            <a:r>
              <a:rPr lang="en-GB" dirty="0"/>
              <a:t>If your child has come from another school without arrangements they will be screened for access arrangements and taken forward for further testing to determine their needs</a:t>
            </a:r>
          </a:p>
          <a:p>
            <a:endParaRPr lang="en-GB" dirty="0"/>
          </a:p>
        </p:txBody>
      </p:sp>
    </p:spTree>
    <p:extLst>
      <p:ext uri="{BB962C8B-B14F-4D97-AF65-F5344CB8AC3E}">
        <p14:creationId xmlns:p14="http://schemas.microsoft.com/office/powerpoint/2010/main" val="230208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process at Furze Platt</a:t>
            </a:r>
          </a:p>
        </p:txBody>
      </p:sp>
      <p:sp>
        <p:nvSpPr>
          <p:cNvPr id="3" name="Content Placeholder 2"/>
          <p:cNvSpPr>
            <a:spLocks noGrp="1"/>
          </p:cNvSpPr>
          <p:nvPr>
            <p:ph idx="1"/>
          </p:nvPr>
        </p:nvSpPr>
        <p:spPr/>
        <p:txBody>
          <a:bodyPr>
            <a:normAutofit fontScale="62500" lnSpcReduction="20000"/>
          </a:bodyPr>
          <a:lstStyle/>
          <a:p>
            <a:pPr marL="285750" indent="-285750"/>
            <a:r>
              <a:rPr lang="en-GB" dirty="0"/>
              <a:t>Students are screened using a computer programme - Lucid Exact</a:t>
            </a:r>
          </a:p>
          <a:p>
            <a:pPr marL="285750" indent="-285750"/>
            <a:r>
              <a:rPr lang="en-GB" dirty="0"/>
              <a:t>Results from this screening indicate which students need to go forward for further testing</a:t>
            </a:r>
          </a:p>
          <a:p>
            <a:pPr marL="285750" indent="-285750"/>
            <a:r>
              <a:rPr lang="en-GB" dirty="0"/>
              <a:t>The teachers are contacted and asked to provide evidence to support access arrangements</a:t>
            </a:r>
          </a:p>
          <a:p>
            <a:pPr marL="285750" indent="-285750"/>
            <a:r>
              <a:rPr lang="en-GB" dirty="0"/>
              <a:t>Students are tested by our external assessor</a:t>
            </a:r>
          </a:p>
          <a:p>
            <a:pPr marL="285750" indent="-285750"/>
            <a:r>
              <a:rPr lang="en-GB" dirty="0"/>
              <a:t>When we have</a:t>
            </a:r>
          </a:p>
          <a:p>
            <a:pPr lvl="1">
              <a:buFont typeface="Arial" panose="020B0604020202020204" pitchFamily="34" charset="0"/>
              <a:buChar char="•"/>
            </a:pPr>
            <a:r>
              <a:rPr lang="en-GB" dirty="0"/>
              <a:t>Test results</a:t>
            </a:r>
          </a:p>
          <a:p>
            <a:pPr lvl="1">
              <a:buFont typeface="Arial" panose="020B0604020202020204" pitchFamily="34" charset="0"/>
              <a:buChar char="•"/>
            </a:pPr>
            <a:r>
              <a:rPr lang="en-GB" dirty="0"/>
              <a:t>Teacher evidence</a:t>
            </a:r>
          </a:p>
          <a:p>
            <a:pPr lvl="1">
              <a:buFont typeface="Arial" panose="020B0604020202020204" pitchFamily="34" charset="0"/>
              <a:buChar char="•"/>
            </a:pPr>
            <a:r>
              <a:rPr lang="en-GB" dirty="0"/>
              <a:t>Evidence that the arrangement is the student’s ‘normal way of working’</a:t>
            </a:r>
          </a:p>
          <a:p>
            <a:r>
              <a:rPr lang="en-GB" dirty="0"/>
              <a:t>We apply to the exam boards for confirmation of arrangements. </a:t>
            </a:r>
          </a:p>
          <a:p>
            <a:pPr marL="285750" indent="-285750"/>
            <a:r>
              <a:rPr lang="en-GB" dirty="0"/>
              <a:t>Parents are notified of the arrangements by letter</a:t>
            </a:r>
          </a:p>
          <a:p>
            <a:pPr marL="285750" indent="-285750"/>
            <a:r>
              <a:rPr lang="en-GB" dirty="0"/>
              <a:t>Students are monitored for use of their arrangements. If they fail to use their arrangements it is not ‘normal way of working’ and arrangements will be removed. Parents and the student will be consulted before this is done</a:t>
            </a:r>
          </a:p>
          <a:p>
            <a:pPr marL="285750" indent="-285750"/>
            <a:endParaRPr lang="en-GB" dirty="0"/>
          </a:p>
          <a:p>
            <a:endParaRPr lang="en-GB" dirty="0"/>
          </a:p>
        </p:txBody>
      </p:sp>
    </p:spTree>
    <p:extLst>
      <p:ext uri="{BB962C8B-B14F-4D97-AF65-F5344CB8AC3E}">
        <p14:creationId xmlns:p14="http://schemas.microsoft.com/office/powerpoint/2010/main" val="1042328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arrangements</a:t>
            </a:r>
          </a:p>
        </p:txBody>
      </p:sp>
      <p:sp>
        <p:nvSpPr>
          <p:cNvPr id="3" name="Content Placeholder 2"/>
          <p:cNvSpPr>
            <a:spLocks noGrp="1"/>
          </p:cNvSpPr>
          <p:nvPr>
            <p:ph idx="1"/>
          </p:nvPr>
        </p:nvSpPr>
        <p:spPr/>
        <p:txBody>
          <a:bodyPr>
            <a:normAutofit fontScale="92500" lnSpcReduction="10000"/>
          </a:bodyPr>
          <a:lstStyle/>
          <a:p>
            <a:pPr lvl="0"/>
            <a:r>
              <a:rPr lang="en-GB" dirty="0"/>
              <a:t>Reader</a:t>
            </a:r>
          </a:p>
          <a:p>
            <a:pPr lvl="0"/>
            <a:r>
              <a:rPr lang="en-GB" dirty="0"/>
              <a:t>Scribe (laptop with spellcheck)</a:t>
            </a:r>
          </a:p>
          <a:p>
            <a:pPr lvl="0"/>
            <a:r>
              <a:rPr lang="en-GB" dirty="0"/>
              <a:t>Laptop</a:t>
            </a:r>
          </a:p>
          <a:p>
            <a:pPr lvl="0"/>
            <a:r>
              <a:rPr lang="en-GB" dirty="0"/>
              <a:t>Extra time</a:t>
            </a:r>
          </a:p>
          <a:p>
            <a:pPr lvl="0"/>
            <a:r>
              <a:rPr lang="en-GB" dirty="0"/>
              <a:t>Rest breaks</a:t>
            </a:r>
          </a:p>
          <a:p>
            <a:pPr lvl="0"/>
            <a:r>
              <a:rPr lang="en-GB" dirty="0"/>
              <a:t>Prompt</a:t>
            </a:r>
          </a:p>
          <a:p>
            <a:pPr lvl="0"/>
            <a:endParaRPr lang="en-GB" dirty="0"/>
          </a:p>
          <a:p>
            <a:pPr lvl="0"/>
            <a:r>
              <a:rPr lang="en-GB" dirty="0"/>
              <a:t>If you have any questions, please contact our examinations team at: </a:t>
            </a:r>
            <a:r>
              <a:rPr lang="en-GB" dirty="0">
                <a:hlinkClick r:id="rId3"/>
              </a:rPr>
              <a:t>exams@furzeplatt.net</a:t>
            </a:r>
            <a:r>
              <a:rPr lang="en-GB" dirty="0"/>
              <a:t> </a:t>
            </a:r>
          </a:p>
          <a:p>
            <a:endParaRPr lang="en-GB" dirty="0"/>
          </a:p>
        </p:txBody>
      </p:sp>
    </p:spTree>
    <p:extLst>
      <p:ext uri="{BB962C8B-B14F-4D97-AF65-F5344CB8AC3E}">
        <p14:creationId xmlns:p14="http://schemas.microsoft.com/office/powerpoint/2010/main" val="373506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16-19 Bursary</a:t>
            </a:r>
          </a:p>
        </p:txBody>
      </p:sp>
      <p:sp>
        <p:nvSpPr>
          <p:cNvPr id="3" name="Content Placeholder 2"/>
          <p:cNvSpPr>
            <a:spLocks noGrp="1"/>
          </p:cNvSpPr>
          <p:nvPr>
            <p:ph idx="1"/>
          </p:nvPr>
        </p:nvSpPr>
        <p:spPr/>
        <p:txBody>
          <a:bodyPr>
            <a:normAutofit fontScale="92500" lnSpcReduction="10000"/>
          </a:bodyPr>
          <a:lstStyle/>
          <a:p>
            <a:r>
              <a:rPr lang="en-GB" dirty="0"/>
              <a:t>The 16 to 19 Bursary Fund is a government provided, means-tested fund, providing financial support to help students to overcome specific barriers to participation so they can remain in education and training.</a:t>
            </a:r>
          </a:p>
          <a:p>
            <a:endParaRPr lang="en-GB" dirty="0"/>
          </a:p>
          <a:p>
            <a:r>
              <a:rPr lang="en-GB" dirty="0"/>
              <a:t>There are two types of Bursary details of which can be found under the Bursary section of the Sixth Form handbook on our website: </a:t>
            </a:r>
            <a:r>
              <a:rPr lang="en-GB" dirty="0">
                <a:hlinkClick r:id="rId3"/>
              </a:rPr>
              <a:t>FPSS Sixth Form Handbook</a:t>
            </a:r>
            <a:endParaRPr lang="en-GB" dirty="0"/>
          </a:p>
        </p:txBody>
      </p:sp>
    </p:spTree>
    <p:extLst>
      <p:ext uri="{BB962C8B-B14F-4D97-AF65-F5344CB8AC3E}">
        <p14:creationId xmlns:p14="http://schemas.microsoft.com/office/powerpoint/2010/main" val="272285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Work experience</a:t>
            </a:r>
          </a:p>
        </p:txBody>
      </p:sp>
      <p:sp>
        <p:nvSpPr>
          <p:cNvPr id="3" name="Content Placeholder 2"/>
          <p:cNvSpPr>
            <a:spLocks noGrp="1"/>
          </p:cNvSpPr>
          <p:nvPr>
            <p:ph idx="1"/>
          </p:nvPr>
        </p:nvSpPr>
        <p:spPr/>
        <p:txBody>
          <a:bodyPr>
            <a:normAutofit fontScale="85000" lnSpcReduction="10000"/>
          </a:bodyPr>
          <a:lstStyle/>
          <a:p>
            <a:r>
              <a:rPr lang="en-GB" dirty="0"/>
              <a:t>Students are expected to complete a week of work experience.</a:t>
            </a:r>
          </a:p>
          <a:p>
            <a:endParaRPr lang="en-GB" dirty="0"/>
          </a:p>
          <a:p>
            <a:r>
              <a:rPr lang="en-GB" dirty="0"/>
              <a:t>W/C 10</a:t>
            </a:r>
            <a:r>
              <a:rPr lang="en-GB" baseline="30000" dirty="0"/>
              <a:t>th</a:t>
            </a:r>
            <a:r>
              <a:rPr lang="en-GB" dirty="0"/>
              <a:t> July 2023</a:t>
            </a:r>
          </a:p>
          <a:p>
            <a:endParaRPr lang="en-GB" dirty="0"/>
          </a:p>
          <a:p>
            <a:r>
              <a:rPr lang="en-GB" dirty="0"/>
              <a:t>Further information will be available on this later in the year. </a:t>
            </a:r>
          </a:p>
          <a:p>
            <a:r>
              <a:rPr lang="en-GB" dirty="0"/>
              <a:t>Students can start researching now and reach out to companies. </a:t>
            </a:r>
          </a:p>
          <a:p>
            <a:r>
              <a:rPr lang="en-GB" dirty="0"/>
              <a:t>Tutors are more than happy to check emails of enquiry. </a:t>
            </a:r>
          </a:p>
        </p:txBody>
      </p:sp>
    </p:spTree>
    <p:extLst>
      <p:ext uri="{BB962C8B-B14F-4D97-AF65-F5344CB8AC3E}">
        <p14:creationId xmlns:p14="http://schemas.microsoft.com/office/powerpoint/2010/main" val="3269229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Student Leadership at Furze Platt</a:t>
            </a:r>
          </a:p>
        </p:txBody>
      </p:sp>
      <p:sp>
        <p:nvSpPr>
          <p:cNvPr id="3" name="Content Placeholder 2"/>
          <p:cNvSpPr>
            <a:spLocks noGrp="1"/>
          </p:cNvSpPr>
          <p:nvPr>
            <p:ph idx="1"/>
          </p:nvPr>
        </p:nvSpPr>
        <p:spPr/>
        <p:txBody>
          <a:bodyPr>
            <a:normAutofit fontScale="85000" lnSpcReduction="10000"/>
          </a:bodyPr>
          <a:lstStyle/>
          <a:p>
            <a:r>
              <a:rPr lang="en-GB" dirty="0"/>
              <a:t>We value student leadership very highly at Furze Platt.</a:t>
            </a:r>
          </a:p>
          <a:p>
            <a:endParaRPr lang="en-GB" dirty="0"/>
          </a:p>
          <a:p>
            <a:r>
              <a:rPr lang="en-GB" dirty="0"/>
              <a:t>House Captain and Ambassador roles and applications for these are coming up and these are great ways to show commitment to the school community</a:t>
            </a:r>
            <a:r>
              <a:rPr lang="en-GB" b="1" dirty="0"/>
              <a:t>. </a:t>
            </a:r>
            <a:r>
              <a:rPr lang="en-GB" dirty="0"/>
              <a:t> </a:t>
            </a:r>
          </a:p>
          <a:p>
            <a:endParaRPr lang="en-GB" dirty="0"/>
          </a:p>
          <a:p>
            <a:r>
              <a:rPr lang="en-GB" dirty="0"/>
              <a:t>Other leadership opportunities are often available and should students have any thoughts of something they would like to see at FPSS, they should communicate these with Miss Inwood or myself. </a:t>
            </a:r>
          </a:p>
          <a:p>
            <a:pPr marL="0" indent="0">
              <a:buNone/>
            </a:pPr>
            <a:endParaRPr lang="en-GB" dirty="0"/>
          </a:p>
        </p:txBody>
      </p:sp>
    </p:spTree>
    <p:extLst>
      <p:ext uri="{BB962C8B-B14F-4D97-AF65-F5344CB8AC3E}">
        <p14:creationId xmlns:p14="http://schemas.microsoft.com/office/powerpoint/2010/main" val="1340668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Information</a:t>
            </a:r>
          </a:p>
        </p:txBody>
      </p:sp>
      <p:pic>
        <p:nvPicPr>
          <p:cNvPr id="5" name="Picture 4">
            <a:extLst>
              <a:ext uri="{FF2B5EF4-FFF2-40B4-BE49-F238E27FC236}">
                <a16:creationId xmlns:a16="http://schemas.microsoft.com/office/drawing/2014/main" id="{15391BE4-7886-94B2-E8E1-C4402D94DB41}"/>
              </a:ext>
            </a:extLst>
          </p:cNvPr>
          <p:cNvPicPr>
            <a:picLocks noChangeAspect="1"/>
          </p:cNvPicPr>
          <p:nvPr/>
        </p:nvPicPr>
        <p:blipFill rotWithShape="1">
          <a:blip r:embed="rId3"/>
          <a:srcRect r="1209"/>
          <a:stretch/>
        </p:blipFill>
        <p:spPr>
          <a:xfrm>
            <a:off x="0" y="1348651"/>
            <a:ext cx="9116797" cy="4316179"/>
          </a:xfrm>
          <a:prstGeom prst="rect">
            <a:avLst/>
          </a:prstGeom>
        </p:spPr>
      </p:pic>
      <p:sp>
        <p:nvSpPr>
          <p:cNvPr id="7" name="TextBox 6"/>
          <p:cNvSpPr txBox="1"/>
          <p:nvPr/>
        </p:nvSpPr>
        <p:spPr>
          <a:xfrm>
            <a:off x="27203" y="5625376"/>
            <a:ext cx="8926229" cy="707886"/>
          </a:xfrm>
          <a:prstGeom prst="rect">
            <a:avLst/>
          </a:prstGeom>
          <a:noFill/>
        </p:spPr>
        <p:txBody>
          <a:bodyPr wrap="square" rtlCol="0">
            <a:spAutoFit/>
          </a:bodyPr>
          <a:lstStyle/>
          <a:p>
            <a:r>
              <a:rPr lang="en-GB" sz="2000" dirty="0"/>
              <a:t>Course guides, student hand book, UCAS &amp; higher education, Key dates, the charter, tutor time</a:t>
            </a:r>
          </a:p>
        </p:txBody>
      </p:sp>
      <p:cxnSp>
        <p:nvCxnSpPr>
          <p:cNvPr id="9" name="Straight Arrow Connector 8">
            <a:extLst>
              <a:ext uri="{FF2B5EF4-FFF2-40B4-BE49-F238E27FC236}">
                <a16:creationId xmlns:a16="http://schemas.microsoft.com/office/drawing/2014/main" id="{F357F21A-A743-6029-343A-59D1B98EF846}"/>
              </a:ext>
            </a:extLst>
          </p:cNvPr>
          <p:cNvCxnSpPr>
            <a:cxnSpLocks/>
          </p:cNvCxnSpPr>
          <p:nvPr/>
        </p:nvCxnSpPr>
        <p:spPr>
          <a:xfrm flipV="1">
            <a:off x="1331640" y="1556792"/>
            <a:ext cx="4320480" cy="4608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987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Parental clinics</a:t>
            </a:r>
          </a:p>
        </p:txBody>
      </p:sp>
      <p:sp>
        <p:nvSpPr>
          <p:cNvPr id="3" name="Content Placeholder 2"/>
          <p:cNvSpPr>
            <a:spLocks noGrp="1"/>
          </p:cNvSpPr>
          <p:nvPr>
            <p:ph idx="1"/>
          </p:nvPr>
        </p:nvSpPr>
        <p:spPr/>
        <p:txBody>
          <a:bodyPr>
            <a:normAutofit fontScale="55000" lnSpcReduction="20000"/>
          </a:bodyPr>
          <a:lstStyle/>
          <a:p>
            <a:r>
              <a:rPr lang="en-GB" sz="4800" dirty="0"/>
              <a:t>Miss Inwood and I will be available to meet with parents each Wednesday afternoon between 3.30pm and 4.30pm </a:t>
            </a:r>
          </a:p>
          <a:p>
            <a:endParaRPr lang="en-GB" sz="4800" dirty="0"/>
          </a:p>
          <a:p>
            <a:r>
              <a:rPr lang="en-GB" sz="4800" dirty="0"/>
              <a:t>We will be offering 10-minute appointments over the first half term for parents to drop in and ask any questions they may have</a:t>
            </a:r>
          </a:p>
          <a:p>
            <a:endParaRPr lang="en-GB" sz="4800" dirty="0"/>
          </a:p>
          <a:p>
            <a:r>
              <a:rPr lang="en-GB" sz="4800" dirty="0"/>
              <a:t>If you would like an appointment time, please email </a:t>
            </a:r>
            <a:r>
              <a:rPr lang="en-GB" sz="4800" dirty="0">
                <a:hlinkClick r:id="rId3"/>
              </a:rPr>
              <a:t>sixthform.admin@furzeplatt.net</a:t>
            </a:r>
            <a:r>
              <a:rPr lang="en-GB" sz="4800" dirty="0"/>
              <a:t> and we will respond with a 10 minute time slot for a Wednesday afternoon</a:t>
            </a:r>
          </a:p>
        </p:txBody>
      </p:sp>
    </p:spTree>
    <p:extLst>
      <p:ext uri="{BB962C8B-B14F-4D97-AF65-F5344CB8AC3E}">
        <p14:creationId xmlns:p14="http://schemas.microsoft.com/office/powerpoint/2010/main" val="30468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Outline of this presentation</a:t>
            </a:r>
          </a:p>
        </p:txBody>
      </p:sp>
      <p:sp>
        <p:nvSpPr>
          <p:cNvPr id="3" name="Content Placeholder 2"/>
          <p:cNvSpPr>
            <a:spLocks noGrp="1"/>
          </p:cNvSpPr>
          <p:nvPr>
            <p:ph idx="1"/>
          </p:nvPr>
        </p:nvSpPr>
        <p:spPr/>
        <p:txBody>
          <a:bodyPr>
            <a:normAutofit fontScale="92500"/>
          </a:bodyPr>
          <a:lstStyle/>
          <a:p>
            <a:r>
              <a:rPr lang="en-GB" dirty="0"/>
              <a:t>This presentation is designed to give you important information on how to help your child:</a:t>
            </a:r>
          </a:p>
          <a:p>
            <a:pPr lvl="1"/>
            <a:r>
              <a:rPr lang="en-GB" dirty="0"/>
              <a:t>Make a successful transition from GCSE to A-Level/BTEC</a:t>
            </a:r>
          </a:p>
          <a:p>
            <a:pPr lvl="1"/>
            <a:endParaRPr lang="en-GB" dirty="0"/>
          </a:p>
          <a:p>
            <a:pPr lvl="1"/>
            <a:r>
              <a:rPr lang="en-GB" dirty="0"/>
              <a:t>Meet the expectations of Sixth Form?</a:t>
            </a:r>
          </a:p>
          <a:p>
            <a:pPr marL="457200" lvl="1" indent="0">
              <a:buNone/>
            </a:pPr>
            <a:r>
              <a:rPr lang="en-GB" dirty="0"/>
              <a:t> </a:t>
            </a:r>
          </a:p>
          <a:p>
            <a:r>
              <a:rPr lang="en-GB" dirty="0"/>
              <a:t>As well as information on:</a:t>
            </a:r>
          </a:p>
          <a:p>
            <a:pPr lvl="1"/>
            <a:r>
              <a:rPr lang="en-GB" dirty="0"/>
              <a:t>Top tips for supporting your child </a:t>
            </a:r>
          </a:p>
          <a:p>
            <a:pPr marL="457200" lvl="1" indent="0">
              <a:buNone/>
            </a:pPr>
            <a:endParaRPr lang="en-GB" dirty="0"/>
          </a:p>
          <a:p>
            <a:pPr lvl="1"/>
            <a:endParaRPr lang="en-GB" dirty="0"/>
          </a:p>
        </p:txBody>
      </p:sp>
    </p:spTree>
    <p:extLst>
      <p:ext uri="{BB962C8B-B14F-4D97-AF65-F5344CB8AC3E}">
        <p14:creationId xmlns:p14="http://schemas.microsoft.com/office/powerpoint/2010/main" val="639995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p>
        </p:txBody>
      </p:sp>
      <p:sp>
        <p:nvSpPr>
          <p:cNvPr id="3" name="Content Placeholder 2"/>
          <p:cNvSpPr>
            <a:spLocks noGrp="1"/>
          </p:cNvSpPr>
          <p:nvPr>
            <p:ph idx="1"/>
          </p:nvPr>
        </p:nvSpPr>
        <p:spPr/>
        <p:txBody>
          <a:bodyPr>
            <a:normAutofit fontScale="55000" lnSpcReduction="20000"/>
          </a:bodyPr>
          <a:lstStyle/>
          <a:p>
            <a:r>
              <a:rPr lang="en-GB" sz="4800" dirty="0"/>
              <a:t>Thank you for reading and listening to this Success in the Sixth Form presentation</a:t>
            </a:r>
          </a:p>
          <a:p>
            <a:endParaRPr lang="en-GB" sz="4800" dirty="0"/>
          </a:p>
          <a:p>
            <a:r>
              <a:rPr lang="en-GB" sz="4800" dirty="0"/>
              <a:t>We hope this has been informative for you</a:t>
            </a:r>
          </a:p>
          <a:p>
            <a:endParaRPr lang="en-GB" sz="4800" dirty="0"/>
          </a:p>
          <a:p>
            <a:r>
              <a:rPr lang="en-GB" sz="4800" dirty="0"/>
              <a:t>Should you have any further questions, do contact your child’s form tutor and they will be only too happy to help</a:t>
            </a:r>
          </a:p>
          <a:p>
            <a:endParaRPr lang="en-GB" sz="4800" dirty="0"/>
          </a:p>
          <a:p>
            <a:r>
              <a:rPr lang="en-GB" sz="4800" dirty="0"/>
              <a:t>All that remains is for us to say how much we are looking forward to supporting your child through their post-16 journey and that we look forward to working with you over the next two years!</a:t>
            </a:r>
          </a:p>
        </p:txBody>
      </p:sp>
    </p:spTree>
    <p:extLst>
      <p:ext uri="{BB962C8B-B14F-4D97-AF65-F5344CB8AC3E}">
        <p14:creationId xmlns:p14="http://schemas.microsoft.com/office/powerpoint/2010/main" val="292325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a:t>The three-way partnership</a:t>
            </a:r>
          </a:p>
        </p:txBody>
      </p:sp>
      <p:pic>
        <p:nvPicPr>
          <p:cNvPr id="4" name="Picture 3"/>
          <p:cNvPicPr>
            <a:picLocks noChangeAspect="1"/>
          </p:cNvPicPr>
          <p:nvPr/>
        </p:nvPicPr>
        <p:blipFill rotWithShape="1">
          <a:blip r:embed="rId3"/>
          <a:srcRect l="17901" t="26375" r="45019" b="11610"/>
          <a:stretch/>
        </p:blipFill>
        <p:spPr>
          <a:xfrm>
            <a:off x="1763688" y="1412776"/>
            <a:ext cx="5340681" cy="5021833"/>
          </a:xfrm>
          <a:prstGeom prst="rect">
            <a:avLst/>
          </a:prstGeom>
        </p:spPr>
      </p:pic>
    </p:spTree>
    <p:extLst>
      <p:ext uri="{BB962C8B-B14F-4D97-AF65-F5344CB8AC3E}">
        <p14:creationId xmlns:p14="http://schemas.microsoft.com/office/powerpoint/2010/main" val="117936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85750" indent="-285750"/>
            <a:r>
              <a:rPr lang="en-GB" dirty="0"/>
              <a:t>Independence and proactivity</a:t>
            </a:r>
          </a:p>
          <a:p>
            <a:pPr marL="285750" indent="-285750"/>
            <a:r>
              <a:rPr lang="en-GB" dirty="0"/>
              <a:t>Organisation and time management</a:t>
            </a:r>
          </a:p>
          <a:p>
            <a:pPr marL="285750" indent="-285750"/>
            <a:r>
              <a:rPr lang="en-GB" dirty="0"/>
              <a:t>Effective recording of learning and in note making</a:t>
            </a:r>
          </a:p>
          <a:p>
            <a:pPr marL="285750" indent="-285750"/>
            <a:r>
              <a:rPr lang="en-GB" dirty="0"/>
              <a:t>Resilience and grit</a:t>
            </a:r>
          </a:p>
          <a:p>
            <a:pPr marL="285750" indent="-285750"/>
            <a:r>
              <a:rPr lang="en-GB" dirty="0"/>
              <a:t>Genuine academic engagement – wider reading and research.  Depth over breadth.</a:t>
            </a:r>
          </a:p>
          <a:p>
            <a:pPr marL="285750" indent="-285750"/>
            <a:r>
              <a:rPr lang="en-GB" dirty="0"/>
              <a:t>Beyond Sixth Form - extra curricular activities</a:t>
            </a:r>
          </a:p>
          <a:p>
            <a:pPr marL="285750" indent="-285750"/>
            <a:r>
              <a:rPr lang="en-GB" dirty="0"/>
              <a:t>Work-Life balance: getting this right</a:t>
            </a:r>
          </a:p>
          <a:p>
            <a:pPr marL="285750" indent="-285750"/>
            <a:r>
              <a:rPr lang="en-GB" dirty="0"/>
              <a:t>Understanding your grades (and using them!)</a:t>
            </a:r>
          </a:p>
          <a:p>
            <a:endParaRPr lang="en-GB" dirty="0"/>
          </a:p>
        </p:txBody>
      </p:sp>
      <p:sp>
        <p:nvSpPr>
          <p:cNvPr id="5" name="Title 4">
            <a:extLst>
              <a:ext uri="{FF2B5EF4-FFF2-40B4-BE49-F238E27FC236}">
                <a16:creationId xmlns:a16="http://schemas.microsoft.com/office/drawing/2014/main" id="{281C7BEB-1988-4B81-A0AD-313ABF9B0684}"/>
              </a:ext>
            </a:extLst>
          </p:cNvPr>
          <p:cNvSpPr txBox="1">
            <a:spLocks noGrp="1"/>
          </p:cNvSpPr>
          <p:nvPr>
            <p:ph type="title"/>
          </p:nvPr>
        </p:nvSpPr>
        <p:spPr>
          <a:xfrm>
            <a:off x="2051720" y="150029"/>
            <a:ext cx="6635080" cy="1077218"/>
          </a:xfrm>
          <a:prstGeom prst="rect">
            <a:avLst/>
          </a:prstGeom>
          <a:noFill/>
        </p:spPr>
        <p:txBody>
          <a:bodyPr wrap="square" rtlCol="0">
            <a:spAutoFit/>
          </a:bodyPr>
          <a:lstStyle/>
          <a:p>
            <a:r>
              <a:rPr lang="en-GB" sz="3200" dirty="0"/>
              <a:t>Making a successful transition to Sixth Form (tips from previous students!)</a:t>
            </a:r>
          </a:p>
        </p:txBody>
      </p:sp>
    </p:spTree>
    <p:extLst>
      <p:ext uri="{BB962C8B-B14F-4D97-AF65-F5344CB8AC3E}">
        <p14:creationId xmlns:p14="http://schemas.microsoft.com/office/powerpoint/2010/main" val="9738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tips for Wellbeing </a:t>
            </a:r>
          </a:p>
        </p:txBody>
      </p:sp>
      <p:sp>
        <p:nvSpPr>
          <p:cNvPr id="3" name="Content Placeholder 2"/>
          <p:cNvSpPr>
            <a:spLocks noGrp="1"/>
          </p:cNvSpPr>
          <p:nvPr>
            <p:ph idx="1"/>
          </p:nvPr>
        </p:nvSpPr>
        <p:spPr/>
        <p:txBody>
          <a:bodyPr>
            <a:normAutofit fontScale="92500" lnSpcReduction="10000"/>
          </a:bodyPr>
          <a:lstStyle/>
          <a:p>
            <a:pPr lvl="0"/>
            <a:r>
              <a:rPr lang="en-GB" dirty="0"/>
              <a:t>'Have a positive attitude’ – set your goals</a:t>
            </a:r>
          </a:p>
          <a:p>
            <a:pPr lvl="0"/>
            <a:r>
              <a:rPr lang="en-GB" dirty="0"/>
              <a:t>Sleep</a:t>
            </a:r>
          </a:p>
          <a:p>
            <a:pPr lvl="0"/>
            <a:r>
              <a:rPr lang="en-GB" dirty="0"/>
              <a:t>Exercise </a:t>
            </a:r>
          </a:p>
          <a:p>
            <a:pPr lvl="0"/>
            <a:r>
              <a:rPr lang="en-GB" dirty="0"/>
              <a:t>Talk – to friends, parents, teachers</a:t>
            </a:r>
          </a:p>
          <a:p>
            <a:pPr lvl="0"/>
            <a:r>
              <a:rPr lang="en-GB" dirty="0"/>
              <a:t>Seek help when you need it</a:t>
            </a:r>
          </a:p>
          <a:p>
            <a:pPr lvl="0"/>
            <a:r>
              <a:rPr lang="en-GB" dirty="0"/>
              <a:t>Give back to the Sixth Form and the school – doing things for others is a proven wellbeing trick</a:t>
            </a:r>
          </a:p>
          <a:p>
            <a:pPr lvl="0"/>
            <a:r>
              <a:rPr lang="en-GB" dirty="0"/>
              <a:t>All of this will help reduce stress, helping you stay as calm as possible</a:t>
            </a:r>
          </a:p>
          <a:p>
            <a:endParaRPr lang="en-GB" dirty="0"/>
          </a:p>
        </p:txBody>
      </p:sp>
    </p:spTree>
    <p:extLst>
      <p:ext uri="{BB962C8B-B14F-4D97-AF65-F5344CB8AC3E}">
        <p14:creationId xmlns:p14="http://schemas.microsoft.com/office/powerpoint/2010/main" val="26017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Do’s and Don’ts </a:t>
            </a:r>
          </a:p>
        </p:txBody>
      </p:sp>
      <p:sp>
        <p:nvSpPr>
          <p:cNvPr id="3" name="Content Placeholder 2"/>
          <p:cNvSpPr>
            <a:spLocks noGrp="1"/>
          </p:cNvSpPr>
          <p:nvPr>
            <p:ph idx="1"/>
          </p:nvPr>
        </p:nvSpPr>
        <p:spPr>
          <a:xfrm>
            <a:off x="0" y="1340768"/>
            <a:ext cx="9144000" cy="5112568"/>
          </a:xfrm>
        </p:spPr>
        <p:txBody>
          <a:bodyPr>
            <a:normAutofit fontScale="70000" lnSpcReduction="20000"/>
          </a:bodyPr>
          <a:lstStyle/>
          <a:p>
            <a:r>
              <a:rPr lang="en-GB" dirty="0"/>
              <a:t>DO utilise non-contact time for study (being proactive if no work to be worked on, not just chilling all the time, further reading).</a:t>
            </a:r>
          </a:p>
          <a:p>
            <a:endParaRPr lang="en-GB" dirty="0"/>
          </a:p>
          <a:p>
            <a:r>
              <a:rPr lang="en-GB" dirty="0"/>
              <a:t>DO manage your time: not working too much, for those that do work - keeping to deadlines is top of priorities, good amounts of time spent doing the right things such as sleeping, socializing - not being stressed about time due to working.</a:t>
            </a:r>
          </a:p>
          <a:p>
            <a:endParaRPr lang="en-GB" dirty="0"/>
          </a:p>
          <a:p>
            <a:r>
              <a:rPr lang="en-GB" dirty="0"/>
              <a:t>DO keep a mature manner around Sixth Form, building relationships with Sixth Form staff as they play important roles as UCAS referees.</a:t>
            </a:r>
          </a:p>
          <a:p>
            <a:endParaRPr lang="en-GB" dirty="0"/>
          </a:p>
          <a:p>
            <a:r>
              <a:rPr lang="en-GB" dirty="0"/>
              <a:t>DO talk to your parents/people at home.  Big part of doing well is knowing there’s a support network around you – use it!</a:t>
            </a:r>
          </a:p>
          <a:p>
            <a:endParaRPr lang="en-GB" dirty="0"/>
          </a:p>
          <a:p>
            <a:r>
              <a:rPr lang="en-GB" dirty="0"/>
              <a:t>DO remember that you will get to where you want to be.  A positive mind set is key.  Just realise that it’s a lot of work and it’s on you to go get it.</a:t>
            </a:r>
          </a:p>
          <a:p>
            <a:endParaRPr lang="en-GB" dirty="0"/>
          </a:p>
          <a:p>
            <a:endParaRPr lang="en-GB" dirty="0"/>
          </a:p>
        </p:txBody>
      </p:sp>
    </p:spTree>
    <p:extLst>
      <p:ext uri="{BB962C8B-B14F-4D97-AF65-F5344CB8AC3E}">
        <p14:creationId xmlns:p14="http://schemas.microsoft.com/office/powerpoint/2010/main" val="1543969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PSS Power Point Template (04-07-19).pptx" id="{89A674F0-394D-40A2-BD72-6D8E321F89E1}" vid="{C87FAEDE-60A8-42BF-8078-D33A3BFAE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5470071EACAE4E85856CC683743121" ma:contentTypeVersion="15" ma:contentTypeDescription="Create a new document." ma:contentTypeScope="" ma:versionID="52a352fceb78752139fd6bc61d521e0f">
  <xsd:schema xmlns:xsd="http://www.w3.org/2001/XMLSchema" xmlns:xs="http://www.w3.org/2001/XMLSchema" xmlns:p="http://schemas.microsoft.com/office/2006/metadata/properties" xmlns:ns2="8ddffc39-6978-4be1-9e0c-b20e17252080" xmlns:ns3="f12c61d6-2083-4bf6-b980-301c0af536af" targetNamespace="http://schemas.microsoft.com/office/2006/metadata/properties" ma:root="true" ma:fieldsID="f7bfbc9d4bccfef36ba64f9d8af74c3d" ns2:_="" ns3:_="">
    <xsd:import namespace="8ddffc39-6978-4be1-9e0c-b20e17252080"/>
    <xsd:import namespace="f12c61d6-2083-4bf6-b980-301c0af536af"/>
    <xsd:element name="properties">
      <xsd:complexType>
        <xsd:sequence>
          <xsd:element name="documentManagement">
            <xsd:complexType>
              <xsd:all>
                <xsd:element ref="ns2:bf9b5a2cbf264140906ce910dbeca1bb" minOccurs="0"/>
                <xsd:element ref="ns2:TaxCatchAll"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ffc39-6978-4be1-9e0c-b20e17252080" elementFormDefault="qualified">
    <xsd:import namespace="http://schemas.microsoft.com/office/2006/documentManagement/types"/>
    <xsd:import namespace="http://schemas.microsoft.com/office/infopath/2007/PartnerControls"/>
    <xsd:element name="bf9b5a2cbf264140906ce910dbeca1bb" ma:index="9" nillable="true" ma:taxonomy="true" ma:internalName="bf9b5a2cbf264140906ce910dbeca1bb" ma:taxonomyFieldName="Staff_x0020_Category" ma:displayName="Staff Category" ma:fieldId="{bf9b5a2c-bf26-4140-906c-e910dbeca1bb}" ma:sspId="7975fb5d-d03f-4da3-b481-7b705cd1410a" ma:termSetId="88579c96-fb95-4cae-941a-b7d5d10398b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270b450-6e78-43b5-be0e-92f77fd7e5c7}" ma:internalName="TaxCatchAll" ma:showField="CatchAllData" ma:web="8ddffc39-6978-4be1-9e0c-b20e1725208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2c61d6-2083-4bf6-b980-301c0af536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ddffc39-6978-4be1-9e0c-b20e17252080" xsi:nil="true"/>
    <bf9b5a2cbf264140906ce910dbeca1bb xmlns="8ddffc39-6978-4be1-9e0c-b20e17252080">
      <Terms xmlns="http://schemas.microsoft.com/office/infopath/2007/PartnerControls"/>
    </bf9b5a2cbf264140906ce910dbeca1bb>
  </documentManagement>
</p:properties>
</file>

<file path=customXml/itemProps1.xml><?xml version="1.0" encoding="utf-8"?>
<ds:datastoreItem xmlns:ds="http://schemas.openxmlformats.org/officeDocument/2006/customXml" ds:itemID="{2F502DBD-3BDB-480D-A9DA-351F01BAB065}">
  <ds:schemaRefs>
    <ds:schemaRef ds:uri="http://schemas.microsoft.com/sharepoint/v3/contenttype/forms"/>
  </ds:schemaRefs>
</ds:datastoreItem>
</file>

<file path=customXml/itemProps2.xml><?xml version="1.0" encoding="utf-8"?>
<ds:datastoreItem xmlns:ds="http://schemas.openxmlformats.org/officeDocument/2006/customXml" ds:itemID="{E462AFF5-5991-4131-A6A5-408F6333EF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ffc39-6978-4be1-9e0c-b20e17252080"/>
    <ds:schemaRef ds:uri="f12c61d6-2083-4bf6-b980-301c0af53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2287BB-9435-4EF5-BFE5-1492ECF2DB75}">
  <ds:schemaRefs>
    <ds:schemaRef ds:uri="http://schemas.microsoft.com/office/2006/documentManagement/types"/>
    <ds:schemaRef ds:uri="f12c61d6-2083-4bf6-b980-301c0af536af"/>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8ddffc39-6978-4be1-9e0c-b20e1725208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FPSS Power Point Template</Template>
  <TotalTime>3204</TotalTime>
  <Words>3044</Words>
  <Application>Microsoft Office PowerPoint</Application>
  <PresentationFormat>On-screen Show (4:3)</PresentationFormat>
  <Paragraphs>468</Paragraphs>
  <Slides>50</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Century Gothic</vt:lpstr>
      <vt:lpstr>Tunga</vt:lpstr>
      <vt:lpstr>Office Theme</vt:lpstr>
      <vt:lpstr>PowerPoint Presentation</vt:lpstr>
      <vt:lpstr>Welcome!</vt:lpstr>
      <vt:lpstr>Results</vt:lpstr>
      <vt:lpstr>Introducing the Sixth Form team</vt:lpstr>
      <vt:lpstr>Outline of this presentation</vt:lpstr>
      <vt:lpstr>The three-way partnership</vt:lpstr>
      <vt:lpstr>Making a successful transition to Sixth Form (tips from previous students!)</vt:lpstr>
      <vt:lpstr>Student tips for Wellbeing </vt:lpstr>
      <vt:lpstr>Student Do’s and Don’ts </vt:lpstr>
      <vt:lpstr>Do’s and Don’ts </vt:lpstr>
      <vt:lpstr>ACHIEVE</vt:lpstr>
      <vt:lpstr>Being  Ambitious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students meet expectations in the Sixth Form?  - The Sixth Form Charter </vt:lpstr>
      <vt:lpstr>Attendance and Punctuality</vt:lpstr>
      <vt:lpstr>Attendance and Punctuality</vt:lpstr>
      <vt:lpstr>Expectations - Attendance </vt:lpstr>
      <vt:lpstr>The importance of tutor time</vt:lpstr>
      <vt:lpstr>Tutor contact</vt:lpstr>
      <vt:lpstr>Tutor support/online resources</vt:lpstr>
      <vt:lpstr>MOOCs</vt:lpstr>
      <vt:lpstr>How can students best support their academic study?</vt:lpstr>
      <vt:lpstr>Independent Study</vt:lpstr>
      <vt:lpstr>Expectations – Communication</vt:lpstr>
      <vt:lpstr>Expectations – uniform</vt:lpstr>
      <vt:lpstr>PowerPoint Presentation</vt:lpstr>
      <vt:lpstr>A shared understanding of what is hard</vt:lpstr>
      <vt:lpstr>Life is about learning from setbacks – for everyone! </vt:lpstr>
      <vt:lpstr>Growth mindsets</vt:lpstr>
      <vt:lpstr>All of this is designed to help students move from…</vt:lpstr>
      <vt:lpstr>PowerPoint Presentation</vt:lpstr>
      <vt:lpstr>PowerPoint Presentation</vt:lpstr>
      <vt:lpstr>PowerPoint Presentation</vt:lpstr>
      <vt:lpstr>Measuring Progress  &amp; Pre-Public Exams (PPE)</vt:lpstr>
      <vt:lpstr>Access Arrangements – what are they?</vt:lpstr>
      <vt:lpstr>How are access arrangements determined for Sixth Form?</vt:lpstr>
      <vt:lpstr>The process at Furze Platt</vt:lpstr>
      <vt:lpstr>Possible arrangements</vt:lpstr>
      <vt:lpstr>The 16-19 Bursary</vt:lpstr>
      <vt:lpstr>Work experience</vt:lpstr>
      <vt:lpstr>Student Leadership at Furze Platt</vt:lpstr>
      <vt:lpstr>Useful Information</vt:lpstr>
      <vt:lpstr>Parental clinics</vt:lpstr>
      <vt:lpstr>Thank you for listening!</vt:lpstr>
    </vt:vector>
  </TitlesOfParts>
  <Company>Furze Platt Senior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Ging</dc:creator>
  <cp:lastModifiedBy>Catherine Johnstone</cp:lastModifiedBy>
  <cp:revision>73</cp:revision>
  <dcterms:created xsi:type="dcterms:W3CDTF">2019-09-08T14:29:50Z</dcterms:created>
  <dcterms:modified xsi:type="dcterms:W3CDTF">2022-09-09T14:58:39Z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0x010100995470071EACAE4E85856CC683743121</vt:lpwstr>
  </property>
  <property fmtid="{D5CDD505-2E9C-101B-9397-08002B2CF9AE}" pid="3" name="Order">
    <vt:r8>443200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Staff Category">
    <vt:lpwstr/>
  </property>
</Properties>
</file>